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2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 snapToGrid="0">
      <p:cViewPr varScale="1">
        <p:scale>
          <a:sx n="121" d="100"/>
          <a:sy n="121" d="100"/>
        </p:scale>
        <p:origin x="696" y="17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0" name="Google Shape;120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6" name="Google Shape;12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8" name="Google Shape;138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0" name="Google Shape;170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6" name="Google Shape;17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2" name="Google Shape;18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8" name="Google Shape;188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0" name="Google Shape;200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6" name="Google Shape;206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8" name="Google Shape;21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Slaydı" type="title">
  <p:cSld name="TITLE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2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  <a:defRPr sz="6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SzPts val="2000"/>
              <a:buNone/>
              <a:defRPr>
                <a:solidFill>
                  <a:srgbClr val="8C8B8A"/>
                </a:solidFill>
              </a:defRPr>
            </a:lvl2pPr>
            <a:lvl3pPr lvl="2" algn="ctr">
              <a:spcBef>
                <a:spcPts val="360"/>
              </a:spcBef>
              <a:spcAft>
                <a:spcPts val="0"/>
              </a:spcAft>
              <a:buSzPts val="1800"/>
              <a:buNone/>
              <a:defRPr>
                <a:solidFill>
                  <a:srgbClr val="8C8B8A"/>
                </a:solidFill>
              </a:defRPr>
            </a:lvl3pPr>
            <a:lvl4pPr lvl="3" algn="ctr">
              <a:spcBef>
                <a:spcPts val="320"/>
              </a:spcBef>
              <a:spcAft>
                <a:spcPts val="0"/>
              </a:spcAft>
              <a:buSzPts val="1600"/>
              <a:buNone/>
              <a:defRPr>
                <a:solidFill>
                  <a:srgbClr val="8C8B8A"/>
                </a:solidFill>
              </a:defRPr>
            </a:lvl4pPr>
            <a:lvl5pPr lvl="4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5pPr>
            <a:lvl6pPr lvl="5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6pPr>
            <a:lvl7pPr lvl="6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7pPr>
            <a:lvl8pPr lvl="7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8pPr>
            <a:lvl9pPr lvl="8" algn="ctr">
              <a:spcBef>
                <a:spcPts val="280"/>
              </a:spcBef>
              <a:spcAft>
                <a:spcPts val="0"/>
              </a:spcAft>
              <a:buSzPts val="1400"/>
              <a:buNone/>
              <a:defRPr>
                <a:solidFill>
                  <a:srgbClr val="8C8B8A"/>
                </a:solidFill>
              </a:defRPr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 ve İçerik" type="obj">
  <p:cSld name="OBJEC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ölüm Üstbilgisi" type="secHead">
  <p:cSld name="SECTION_HEADER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600"/>
              <a:buFont typeface="Cambria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C8B8A"/>
                </a:solidFill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C8B8A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C8B8A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SzPts val="1400"/>
              <a:buNone/>
              <a:defRPr sz="1400">
                <a:solidFill>
                  <a:srgbClr val="8C8B8A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İki İçerik" type="twoObj">
  <p:cSld name="TWO_OBJECTS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1"/>
          </p:nvPr>
        </p:nvSpPr>
        <p:spPr>
          <a:xfrm>
            <a:off x="4572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body" idx="2"/>
          </p:nvPr>
        </p:nvSpPr>
        <p:spPr>
          <a:xfrm>
            <a:off x="4419600" y="1536192"/>
            <a:ext cx="3657600" cy="459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SzPts val="2800"/>
              <a:buChar char="•"/>
              <a:defRPr sz="2800"/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arşılaştırma" type="twoTxTwoObj">
  <p:cSld name="TWO_OBJECTS_WITH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body" idx="3"/>
          </p:nvPr>
        </p:nvSpPr>
        <p:spPr>
          <a:xfrm>
            <a:off x="4419600" y="1535113"/>
            <a:ext cx="3657600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ctr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4"/>
          </p:nvPr>
        </p:nvSpPr>
        <p:spPr>
          <a:xfrm>
            <a:off x="4419600" y="2174875"/>
            <a:ext cx="3657600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SzPts val="2400"/>
              <a:buChar char="•"/>
              <a:defRPr sz="2400"/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SzPts val="2000"/>
              <a:buChar char="•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Yalnızca Başlık" type="titleOnly">
  <p:cSld name="TITLE_ONLY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7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ş" type="blank">
  <p:cSld name="BLANK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8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8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8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İçerik" type="objTx">
  <p:cSld name="OBJECT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body" idx="1"/>
          </p:nvPr>
        </p:nvSpPr>
        <p:spPr>
          <a:xfrm>
            <a:off x="304799" y="6096000"/>
            <a:ext cx="7772401" cy="6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9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2" name="Google Shape;62;p9"/>
          <p:cNvSpPr txBox="1">
            <a:spLocks noGrp="1"/>
          </p:cNvSpPr>
          <p:nvPr>
            <p:ph type="body" idx="2"/>
          </p:nvPr>
        </p:nvSpPr>
        <p:spPr>
          <a:xfrm>
            <a:off x="304800" y="381000"/>
            <a:ext cx="7772400" cy="494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lı Resim" type="picTx">
  <p:cSld name="PICTURE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"/>
          <p:cNvSpPr txBox="1"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200"/>
              <a:buFont typeface="Cambria"/>
              <a:buNone/>
              <a:defRPr sz="2200" b="1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0"/>
          <p:cNvSpPr>
            <a:spLocks noGrp="1"/>
          </p:cNvSpPr>
          <p:nvPr>
            <p:ph type="pic" idx="2"/>
          </p:nvPr>
        </p:nvSpPr>
        <p:spPr>
          <a:xfrm>
            <a:off x="0" y="0"/>
            <a:ext cx="8458200" cy="5486400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10"/>
          <p:cNvSpPr txBox="1">
            <a:spLocks noGrp="1"/>
          </p:cNvSpPr>
          <p:nvPr>
            <p:ph type="body" idx="1"/>
          </p:nvPr>
        </p:nvSpPr>
        <p:spPr>
          <a:xfrm>
            <a:off x="301752" y="6096000"/>
            <a:ext cx="7772400" cy="612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spcBef>
                <a:spcPts val="320"/>
              </a:spcBef>
              <a:spcAft>
                <a:spcPts val="0"/>
              </a:spcAft>
              <a:buSzPts val="1600"/>
              <a:buNone/>
              <a:defRPr sz="1600"/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10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69" name="Google Shape;69;p10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şlık, Dikey Metin" type="vertTx">
  <p:cSld name="VERTICAL_TEX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body" idx="1"/>
          </p:nvPr>
        </p:nvSpPr>
        <p:spPr>
          <a:xfrm rot="5400000">
            <a:off x="1866900" y="190500"/>
            <a:ext cx="4800600" cy="76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key Başlık ve Metin" type="vertTitleAndTx">
  <p:cSld name="VERTICAL_TITLE_AND_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2"/>
          <p:cNvSpPr txBox="1">
            <a:spLocks noGrp="1"/>
          </p:cNvSpPr>
          <p:nvPr>
            <p:ph type="title"/>
          </p:nvPr>
        </p:nvSpPr>
        <p:spPr>
          <a:xfrm rot="5400000">
            <a:off x="4579938" y="2324101"/>
            <a:ext cx="5851525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2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2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lvl="0" indent="0" algn="ctr">
              <a:spcBef>
                <a:spcPts val="0"/>
              </a:spcBef>
              <a:buNone/>
              <a:defRPr/>
            </a:lvl1pPr>
            <a:lvl2pPr marL="0" lvl="1" indent="0" algn="ctr">
              <a:spcBef>
                <a:spcPts val="0"/>
              </a:spcBef>
              <a:buNone/>
              <a:defRPr/>
            </a:lvl2pPr>
            <a:lvl3pPr marL="0" lvl="2" indent="0" algn="ctr">
              <a:spcBef>
                <a:spcPts val="0"/>
              </a:spcBef>
              <a:buNone/>
              <a:defRPr/>
            </a:lvl3pPr>
            <a:lvl4pPr marL="0" lvl="3" indent="0" algn="ctr">
              <a:spcBef>
                <a:spcPts val="0"/>
              </a:spcBef>
              <a:buNone/>
              <a:defRPr/>
            </a:lvl4pPr>
            <a:lvl5pPr marL="0" lvl="4" indent="0" algn="ctr">
              <a:spcBef>
                <a:spcPts val="0"/>
              </a:spcBef>
              <a:buNone/>
              <a:defRPr/>
            </a:lvl5pPr>
            <a:lvl6pPr marL="0" lvl="5" indent="0" algn="ctr">
              <a:spcBef>
                <a:spcPts val="0"/>
              </a:spcBef>
              <a:buNone/>
              <a:defRPr/>
            </a:lvl6pPr>
            <a:lvl7pPr marL="0" lvl="6" indent="0" algn="ctr">
              <a:spcBef>
                <a:spcPts val="0"/>
              </a:spcBef>
              <a:buNone/>
              <a:defRPr/>
            </a:lvl7pPr>
            <a:lvl8pPr marL="0" lvl="7" indent="0" algn="ctr">
              <a:spcBef>
                <a:spcPts val="0"/>
              </a:spcBef>
              <a:buNone/>
              <a:defRPr/>
            </a:lvl8pPr>
            <a:lvl9pPr marL="0" lvl="8" indent="0" algn="ctr">
              <a:spcBef>
                <a:spcPts val="0"/>
              </a:spcBef>
              <a:buNone/>
              <a:defRPr/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lt1"/>
            </a:gs>
            <a:gs pos="75000">
              <a:schemeClr val="lt1"/>
            </a:gs>
            <a:gs pos="100000">
              <a:srgbClr val="D8D8D8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  <a:defRPr sz="4600" b="0" i="0" u="none" strike="noStrike" cap="none">
                <a:solidFill>
                  <a:schemeClr val="dk2"/>
                </a:solidFill>
                <a:latin typeface="Cambria"/>
                <a:ea typeface="Cambria"/>
                <a:cs typeface="Cambria"/>
                <a:sym typeface="Cambr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68300" algn="l" rtl="0">
              <a:spcBef>
                <a:spcPts val="440"/>
              </a:spcBef>
              <a:spcAft>
                <a:spcPts val="0"/>
              </a:spcAft>
              <a:buClr>
                <a:schemeClr val="accent1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accent2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accent3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accent4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spcBef>
                <a:spcPts val="280"/>
              </a:spcBef>
              <a:spcAft>
                <a:spcPts val="0"/>
              </a:spcAft>
              <a:buClr>
                <a:schemeClr val="accent5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spcBef>
                <a:spcPts val="28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spcBef>
                <a:spcPts val="28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spcBef>
                <a:spcPts val="28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spcBef>
                <a:spcPts val="280"/>
              </a:spcBef>
              <a:spcAft>
                <a:spcPts val="0"/>
              </a:spcAft>
              <a:buClr>
                <a:schemeClr val="accent4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" name="Google Shape;9;p1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"/>
          <p:cNvSpPr>
            <a:spLocks noGrp="1"/>
          </p:cNvSpPr>
          <p:nvPr>
            <p:ph type="sldNum" idx="12"/>
          </p:nvPr>
        </p:nvSpPr>
        <p:spPr>
          <a:xfrm>
            <a:off x="8531788" y="5648960"/>
            <a:ext cx="548640" cy="396240"/>
          </a:xfrm>
          <a:prstGeom prst="bracketPair">
            <a:avLst/>
          </a:prstGeom>
          <a:noFill/>
          <a:ln w="19050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0" tIns="0" rIns="0" bIns="0" anchor="ctr" anchorCtr="0">
            <a:noAutofit/>
          </a:bodyPr>
          <a:lstStyle>
            <a:lvl1pPr marL="0" marR="0" lvl="0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ctr" rtl="0">
              <a:spcBef>
                <a:spcPts val="0"/>
              </a:spcBef>
              <a:buNone/>
              <a:defRPr sz="1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tr-TR"/>
              <a:t>‹#›</a:t>
            </a:fld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ftr" idx="11"/>
          </p:nvPr>
        </p:nvSpPr>
        <p:spPr>
          <a:xfrm rot="-5400000">
            <a:off x="7586910" y="4048760"/>
            <a:ext cx="2367281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dt" idx="10"/>
          </p:nvPr>
        </p:nvSpPr>
        <p:spPr>
          <a:xfrm rot="-5400000">
            <a:off x="7551351" y="1645920"/>
            <a:ext cx="2438399" cy="3657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3.bilecik.edu.tr/bilgisayar/ogrenci/staj/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3"/>
          <p:cNvSpPr txBox="1"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600"/>
              <a:buFont typeface="Cambria"/>
              <a:buNone/>
            </a:pPr>
            <a:r>
              <a:rPr lang="tr-TR"/>
              <a:t>Staj Öncesi ve Sonrası Yapılacaklar</a:t>
            </a:r>
            <a:endParaRPr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"/>
          </p:nvPr>
        </p:nvSpPr>
        <p:spPr>
          <a:xfrm>
            <a:off x="683568" y="4797152"/>
            <a:ext cx="6461760" cy="106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2000"/>
              <a:buNone/>
            </a:pPr>
            <a:r>
              <a:rPr lang="tr-TR" dirty="0"/>
              <a:t>Dr. </a:t>
            </a:r>
            <a:r>
              <a:rPr lang="tr-TR" dirty="0" err="1"/>
              <a:t>Öğr</a:t>
            </a:r>
            <a:r>
              <a:rPr lang="tr-TR" dirty="0"/>
              <a:t>. Üyesi Salim Ceyhan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 dirty="0"/>
              <a:t>Arş. Gör. </a:t>
            </a:r>
            <a:r>
              <a:rPr lang="tr-TR" dirty="0" err="1"/>
              <a:t>M.Kerim</a:t>
            </a:r>
            <a:r>
              <a:rPr lang="tr-TR" dirty="0"/>
              <a:t> SOLMAZ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SzPts val="2000"/>
              <a:buNone/>
            </a:pPr>
            <a:r>
              <a:rPr lang="tr-TR" dirty="0"/>
              <a:t>Arş. Gör. M. Enes AKKAYA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Komisyonu</a:t>
            </a:r>
            <a:endParaRPr/>
          </a:p>
        </p:txBody>
      </p:sp>
      <p:sp>
        <p:nvSpPr>
          <p:cNvPr id="93" name="Google Shape;9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indent="-228600">
              <a:spcBef>
                <a:spcPts val="0"/>
              </a:spcBef>
              <a:buSzPts val="3200"/>
            </a:pPr>
            <a:r>
              <a:rPr lang="tr-TR" sz="3200" dirty="0"/>
              <a:t>Başkan: Dr. </a:t>
            </a:r>
            <a:r>
              <a:rPr lang="tr-TR" sz="3200" dirty="0" err="1"/>
              <a:t>Öğr</a:t>
            </a:r>
            <a:r>
              <a:rPr lang="tr-TR" sz="3200" dirty="0"/>
              <a:t>. Üyesi Salim Ceyhan</a:t>
            </a:r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 dirty="0"/>
              <a:t>Üye      : Arş. Gör. </a:t>
            </a:r>
            <a:r>
              <a:rPr lang="tr-TR" sz="3200" dirty="0" err="1"/>
              <a:t>M.Kerim</a:t>
            </a:r>
            <a:r>
              <a:rPr lang="tr-TR" sz="3200" dirty="0"/>
              <a:t> SOLMAZ</a:t>
            </a:r>
            <a:endParaRPr sz="3200" dirty="0"/>
          </a:p>
          <a:p>
            <a:pPr marL="342900" lvl="0" indent="-228600" algn="l" rtl="0">
              <a:spcBef>
                <a:spcPts val="640"/>
              </a:spcBef>
              <a:spcAft>
                <a:spcPts val="0"/>
              </a:spcAft>
              <a:buSzPts val="3200"/>
              <a:buChar char="•"/>
            </a:pPr>
            <a:r>
              <a:rPr lang="tr-TR" sz="3200" dirty="0"/>
              <a:t>Üye      : Arş. Gör. M. Enes AKKAYA</a:t>
            </a:r>
            <a:endParaRPr sz="3200" dirty="0"/>
          </a:p>
          <a:p>
            <a:pPr marL="0" lvl="0" indent="0" algn="l" rtl="0">
              <a:spcBef>
                <a:spcPts val="640"/>
              </a:spcBef>
              <a:spcAft>
                <a:spcPts val="0"/>
              </a:spcAft>
              <a:buNone/>
            </a:pPr>
            <a:endParaRPr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Ek Bilgi:</a:t>
            </a:r>
            <a:endParaRPr/>
          </a:p>
        </p:txBody>
      </p:sp>
      <p:sp>
        <p:nvSpPr>
          <p:cNvPr id="99" name="Google Shape;99;p1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Sitede bulunan duyurular ile bu slaytta bulunan duyurular arasında herhangi bir zıt durum oluşursa, sitede </a:t>
            </a:r>
            <a:r>
              <a:rPr lang="tr-TR" b="1"/>
              <a:t>Staj İşlemleri</a:t>
            </a:r>
            <a:r>
              <a:rPr lang="tr-TR"/>
              <a:t> bölümünde yer alan duyuruyu dikkate alınız.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Slaytta bulunan duyurular her zaman güncellenememektedir.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endParaRPr/>
          </a:p>
        </p:txBody>
      </p:sp>
      <p:sp>
        <p:nvSpPr>
          <p:cNvPr id="105" name="Google Shape;10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457200" algn="l" rtl="0">
              <a:spcBef>
                <a:spcPts val="0"/>
              </a:spcBef>
              <a:spcAft>
                <a:spcPts val="0"/>
              </a:spcAft>
              <a:buSzPts val="7200"/>
              <a:buChar char="•"/>
            </a:pPr>
            <a:r>
              <a:rPr lang="tr-TR" sz="7200">
                <a:latin typeface="Cambria"/>
                <a:ea typeface="Cambria"/>
                <a:cs typeface="Cambria"/>
                <a:sym typeface="Cambria"/>
              </a:rPr>
              <a:t>Staj Öncesi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kaç gün?</a:t>
            </a:r>
            <a:endParaRPr/>
          </a:p>
        </p:txBody>
      </p:sp>
      <p:sp>
        <p:nvSpPr>
          <p:cNvPr id="111" name="Google Shape;111;p17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Staj-1 20 gün, Staj-2 20 gün olacak şekilde toplam 40 gündür.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20 gün çalıştığınız gün sayısıdır (Staj yaptığınız sürede geçen tatil günleri sayılmaz).</a:t>
            </a: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yaptığınız yerde Cumartesi ve Pazar günleri çalışabilirsiniz fakat hafta sonları çalışacaksanız, staj yaptığınız kurumdan Cumartesi/ Pazar/ Cumartesi ve Pazar günleri çalışacağınıza dair bir yazı getirmeniz gerekmektedir!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1800"/>
              <a:buChar char="•"/>
            </a:pPr>
            <a:r>
              <a:rPr lang="tr-TR"/>
              <a:t>Staj yerinin uygunluğu, sorumlu hocalar tarafından onaylandıktan sonra staj başvuru süreci devam edecektir.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Nerede staj yapabilirim?</a:t>
            </a:r>
            <a:endParaRPr/>
          </a:p>
        </p:txBody>
      </p:sp>
      <p:sp>
        <p:nvSpPr>
          <p:cNvPr id="117" name="Google Shape;117;p1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640080" lvl="1" indent="-228600" algn="l" rtl="0">
              <a:spcBef>
                <a:spcPts val="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Bilgisayar Mühendisi 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Elektrik Elektronik Mühendisi</a:t>
            </a:r>
            <a:endParaRPr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b="1"/>
              <a:t>Yazılım Mühendisi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Yukarıdaki Mühendislerden en az birini çalıştıran yazılım/ donanım üzerine çalışan departmanı olan bir firmada staj yapabilirsiniz (yurtiçi/yurtdışı). 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yaptığınız yerde evraklarınızı imzalayacak yukarıdaki mühendislerden biri yoksa ve staj için gereken diğer şartlar sağlanmıyorsa stajınız geçersiz sayılır!!!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Ne zaman staj yapabilirim?</a:t>
            </a:r>
            <a:endParaRPr/>
          </a:p>
        </p:txBody>
      </p:sp>
      <p:sp>
        <p:nvSpPr>
          <p:cNvPr id="123" name="Google Shape;123;p1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Stajlarınızı yaz tatili döneminde yapabilirsiniz.</a:t>
            </a: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Stajlar yaz okulu ile 3 iş günü ve bir sonraki dönemin başlangıcı ile de 3 iş günü çakışabilir. Yani yaz okulunun son 3 günü ve dönemin başlangıcının ilk 3 günü staj yapabilirsiniz.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2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Staja nasıl başvurabilirim?</a:t>
            </a:r>
            <a:endParaRPr/>
          </a:p>
        </p:txBody>
      </p:sp>
      <p:sp>
        <p:nvSpPr>
          <p:cNvPr id="129" name="Google Shape;129;p20"/>
          <p:cNvSpPr txBox="1">
            <a:spLocks noGrp="1"/>
          </p:cNvSpPr>
          <p:nvPr>
            <p:ph type="body" idx="1"/>
          </p:nvPr>
        </p:nvSpPr>
        <p:spPr>
          <a:xfrm>
            <a:off x="683568" y="1700808"/>
            <a:ext cx="7338392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Staj evraklarınızı tamamladıktan sonra, staja başlama tarihinizden </a:t>
            </a:r>
            <a:r>
              <a:rPr lang="tr-TR" b="1" dirty="0"/>
              <a:t>en az 15 gün </a:t>
            </a:r>
            <a:r>
              <a:rPr lang="tr-TR" dirty="0"/>
              <a:t>önce evraklarınızla beraber </a:t>
            </a:r>
            <a:r>
              <a:rPr lang="tr-TR" b="1" dirty="0"/>
              <a:t>Arş. Gör. </a:t>
            </a:r>
            <a:r>
              <a:rPr lang="tr-TR" b="1" dirty="0" err="1"/>
              <a:t>M.Kerim</a:t>
            </a:r>
            <a:r>
              <a:rPr lang="tr-TR" b="1" dirty="0"/>
              <a:t> </a:t>
            </a:r>
            <a:r>
              <a:rPr lang="tr-TR" b="1" dirty="0" err="1"/>
              <a:t>SOLMAZ’a</a:t>
            </a:r>
            <a:r>
              <a:rPr lang="tr-TR" b="1" dirty="0"/>
              <a:t> </a:t>
            </a:r>
            <a:r>
              <a:rPr lang="tr-TR" dirty="0"/>
              <a:t>veya</a:t>
            </a:r>
            <a:r>
              <a:rPr lang="tr-TR" b="1" dirty="0"/>
              <a:t> Arş. Gör. M. Enes </a:t>
            </a:r>
            <a:r>
              <a:rPr lang="tr-TR" b="1" dirty="0" err="1"/>
              <a:t>AKKAYA’a</a:t>
            </a:r>
            <a:r>
              <a:rPr lang="tr-TR" b="1" dirty="0"/>
              <a:t> </a:t>
            </a:r>
            <a:r>
              <a:rPr lang="tr-TR" dirty="0"/>
              <a:t>teslim etmeniz gerekmektedir.</a:t>
            </a:r>
            <a:endParaRPr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61950" lvl="0" indent="-247650" algn="l" rtl="0">
              <a:spcBef>
                <a:spcPts val="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dilekçesi ( Ek-1 )</a:t>
            </a:r>
            <a:endParaRPr>
              <a:solidFill>
                <a:schemeClr val="dk1"/>
              </a:solidFill>
            </a:endParaRPr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Taahhütnamesi ( Ek- 7 )</a:t>
            </a:r>
            <a:endParaRPr>
              <a:solidFill>
                <a:schemeClr val="dk1"/>
              </a:solidFill>
            </a:endParaRPr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Zorunlu Staj Formu ( Ek-2 --- 3 Adet )</a:t>
            </a:r>
            <a:endParaRPr/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Staj defterinin 3. sayfası (Stajdan sonra da imzalatılabilir)</a:t>
            </a:r>
            <a:endParaRPr/>
          </a:p>
          <a:p>
            <a:pPr marL="361950" lvl="0" indent="-247650" algn="l" rtl="0">
              <a:spcBef>
                <a:spcPts val="440"/>
              </a:spcBef>
              <a:spcAft>
                <a:spcPts val="0"/>
              </a:spcAft>
              <a:buSzPts val="2200"/>
              <a:buFont typeface="Cambria"/>
              <a:buAutoNum type="arabicPeriod"/>
            </a:pPr>
            <a:r>
              <a:rPr lang="tr-TR">
                <a:solidFill>
                  <a:schemeClr val="dk1"/>
                </a:solidFill>
              </a:rPr>
              <a:t>https://esgm.sgk.gov.tr/Esgm/ adresinden Provizyon sorgulama yapılıp, sağlık provizyon sorgulama kısmının çıktısı alınacak (aldığınız gün tarihi ile sorgulama yapınız).</a:t>
            </a:r>
            <a:endParaRPr/>
          </a:p>
          <a:p>
            <a:pPr marL="11430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11430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Staj başvurusuna bu belgeler ile gelinecektir. Toplam 6 adet belge ile başvuracaksınız. (Zorunlu Staj Formu 3 adet olduğundan 8 adet olmaktadır.)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21"/>
          <p:cNvSpPr txBox="1">
            <a:spLocks noGrp="1"/>
          </p:cNvSpPr>
          <p:nvPr>
            <p:ph type="title"/>
          </p:nvPr>
        </p:nvSpPr>
        <p:spPr>
          <a:xfrm>
            <a:off x="611560" y="116632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400"/>
              <a:buFont typeface="Cambria"/>
              <a:buNone/>
            </a:pPr>
            <a:r>
              <a:rPr lang="tr-TR" sz="4400"/>
              <a:t>Staj için hangi evraklar gerekli?</a:t>
            </a:r>
            <a:endParaRPr sz="440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dilekçesi</a:t>
            </a:r>
            <a:endParaRPr/>
          </a:p>
        </p:txBody>
      </p:sp>
      <p:sp>
        <p:nvSpPr>
          <p:cNvPr id="141" name="Google Shape;141;p22"/>
          <p:cNvSpPr/>
          <p:nvPr/>
        </p:nvSpPr>
        <p:spPr>
          <a:xfrm>
            <a:off x="4575237" y="1124744"/>
            <a:ext cx="216024" cy="2736304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Google Shape;142;p22"/>
          <p:cNvSpPr txBox="1"/>
          <p:nvPr/>
        </p:nvSpPr>
        <p:spPr>
          <a:xfrm>
            <a:off x="4755790" y="1146498"/>
            <a:ext cx="3848658" cy="25545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Kendiniz doldurup üst kısmı imzalayacaksınız!</a:t>
            </a:r>
            <a:b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tr-TR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Boşluğa sınıfınızı,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Boşluğa TC kimlik numaranızı,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Boşluğa Staj-1 yapacaksanız </a:t>
            </a:r>
            <a:r>
              <a:rPr lang="tr-TR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, Staj-2 yapacaksanız </a:t>
            </a:r>
            <a:r>
              <a:rPr lang="tr-TR" sz="16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yazacaksınız.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İmzanızı atıp staj yapacağınız yerle ilgili yerleri dolduracaksınız.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3" name="Google Shape;143;p22"/>
          <p:cNvSpPr/>
          <p:nvPr/>
        </p:nvSpPr>
        <p:spPr>
          <a:xfrm>
            <a:off x="4575237" y="3933056"/>
            <a:ext cx="216024" cy="194421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44" name="Google Shape;144;p22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/>
          <a:stretch/>
        </p:blipFill>
        <p:spPr>
          <a:xfrm>
            <a:off x="611560" y="1628864"/>
            <a:ext cx="3806074" cy="48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3"/>
          <p:cNvSpPr txBox="1">
            <a:spLocks noGrp="1"/>
          </p:cNvSpPr>
          <p:nvPr>
            <p:ph type="title"/>
          </p:nvPr>
        </p:nvSpPr>
        <p:spPr>
          <a:xfrm>
            <a:off x="601985" y="3204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Taahhütnamesi</a:t>
            </a:r>
            <a:endParaRPr/>
          </a:p>
        </p:txBody>
      </p:sp>
      <p:pic>
        <p:nvPicPr>
          <p:cNvPr id="150" name="Google Shape;150;p23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432" t="12735" r="34169" b="13248"/>
          <a:stretch/>
        </p:blipFill>
        <p:spPr>
          <a:xfrm>
            <a:off x="467544" y="1556792"/>
            <a:ext cx="3591057" cy="447669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23"/>
          <p:cNvSpPr/>
          <p:nvPr/>
        </p:nvSpPr>
        <p:spPr>
          <a:xfrm>
            <a:off x="4195961" y="1700808"/>
            <a:ext cx="216024" cy="446449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23"/>
          <p:cNvSpPr txBox="1"/>
          <p:nvPr/>
        </p:nvSpPr>
        <p:spPr>
          <a:xfrm>
            <a:off x="4472136" y="836712"/>
            <a:ext cx="3988296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başlama ve bitiş tarihinize staja başlayacağınız günü ve son staj gününüzü yazınız.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Stajınızı 20 gün yapacağınızı unutmayın! Cumartesi günleri çalışacaksanız onları da sayıp 20 günü tamamlayın.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1: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günü çalışmayacaksam;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28 Ağustos 2015’tir.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Örnek 2: </a:t>
            </a: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Cumartesi günleri çalışıyorsam: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Başlama tarihim: 3 Ağustos 2015 ise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Bitiş tarihim: 25 Ağustos 2015’tir.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Staj yapacağınız süre içinde kalan resmi tatil günlerine dikkat edin!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53" name="Google Shape;153;p23"/>
          <p:cNvPicPr preferRelativeResize="0"/>
          <p:nvPr/>
        </p:nvPicPr>
        <p:blipFill rotWithShape="1">
          <a:blip r:embed="rId4">
            <a:alphaModFix/>
          </a:blip>
          <a:srcRect l="82870" t="76833" r="8690" b="10852"/>
          <a:stretch/>
        </p:blipFill>
        <p:spPr>
          <a:xfrm>
            <a:off x="7328445" y="5445224"/>
            <a:ext cx="1543422" cy="1266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4"/>
          <p:cNvSpPr txBox="1">
            <a:spLocks noGrp="1"/>
          </p:cNvSpPr>
          <p:nvPr>
            <p:ph type="title"/>
          </p:nvPr>
        </p:nvSpPr>
        <p:spPr>
          <a:xfrm>
            <a:off x="758788" y="4941168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Zorunlu Staj Formu- </a:t>
            </a:r>
            <a:r>
              <a:rPr lang="tr-TR" b="1"/>
              <a:t>3 adet</a:t>
            </a:r>
            <a:endParaRPr b="1"/>
          </a:p>
        </p:txBody>
      </p:sp>
      <p:pic>
        <p:nvPicPr>
          <p:cNvPr id="159" name="Google Shape;159;p2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3594" t="8088" r="32629" b="9068"/>
          <a:stretch/>
        </p:blipFill>
        <p:spPr>
          <a:xfrm>
            <a:off x="798215" y="404664"/>
            <a:ext cx="3557761" cy="4908260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24"/>
          <p:cNvSpPr/>
          <p:nvPr/>
        </p:nvSpPr>
        <p:spPr>
          <a:xfrm>
            <a:off x="4355976" y="404664"/>
            <a:ext cx="432048" cy="4896544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4"/>
          <p:cNvSpPr txBox="1"/>
          <p:nvPr/>
        </p:nvSpPr>
        <p:spPr>
          <a:xfrm>
            <a:off x="4788024" y="548680"/>
            <a:ext cx="3816300" cy="48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adet orijinal düzenlenecek, yani 1 tanesini el ile yazıp, kalan 2 tane fotokopi çektirilmeyecek! Hepsi el ile doldurulacak!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Fotoğraflarınızı da yapıştırıp getireceksiniz, genelde öğrenciler kolayına kaçıp kesmeden yapıştırmadan geliyorlar, evrakları tam olarak hazır olmayanların evrakları teslim alınmayacaktır. O yüzden fotoğraflarınızı da yapıştırıp gelin!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Alt kısımda da öğrenci imzaları atılmak zorundadır. Staj komisyon imzasını bizden aldıktan sonra Fakülte onayını Fakülte Sekreteri Canan COŞKUN’a imzalatmanız gerekiyor.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yapacağınız kurumun isteyebileceği belgeler</a:t>
            </a:r>
            <a:endParaRPr/>
          </a:p>
        </p:txBody>
      </p:sp>
      <p:sp>
        <p:nvSpPr>
          <p:cNvPr id="167" name="Google Shape;167;p25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Staj yapmak istediğiniz yere göre isteyecekleri evraklar değişebilir. Bazı kurumlar sizi stajyer olarak almak için hiçbir belge istemezken, bazı yerler öğrenci belgesi vs. isteyebiliyor.</a:t>
            </a: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Staj Zorunluluk Belgesi (Bölüm Sekreteri Tufan </a:t>
            </a:r>
            <a:r>
              <a:rPr lang="tr-TR" dirty="0" err="1"/>
              <a:t>İNAÇ’dan</a:t>
            </a:r>
            <a:r>
              <a:rPr lang="tr-TR" dirty="0"/>
              <a:t> adınıza düzenletip alabilirsiniz.)</a:t>
            </a: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Öğrenci Belgesi</a:t>
            </a:r>
            <a:endParaRPr dirty="0"/>
          </a:p>
          <a:p>
            <a:pPr marL="640080" lvl="1" indent="-2286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 dirty="0"/>
              <a:t>Staj Sigorta Belgesi (Staja başlamadan en fazla 2-5 gün içinde alabilirsiniz. Bunun dışında bu belge verilememektedir.)</a:t>
            </a:r>
            <a:endParaRPr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Teşekkür Belgesi</a:t>
            </a:r>
            <a:endParaRPr/>
          </a:p>
        </p:txBody>
      </p:sp>
      <p:pic>
        <p:nvPicPr>
          <p:cNvPr id="173" name="Google Shape;173;p26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0145" t="12991" r="30561" b="22793"/>
          <a:stretch/>
        </p:blipFill>
        <p:spPr>
          <a:xfrm>
            <a:off x="1979712" y="1484784"/>
            <a:ext cx="4824536" cy="443518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3. Sayfası</a:t>
            </a:r>
            <a:endParaRPr/>
          </a:p>
        </p:txBody>
      </p:sp>
      <p:pic>
        <p:nvPicPr>
          <p:cNvPr id="179" name="Google Shape;179;p2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755" t="21897" r="34078" b="18137"/>
          <a:stretch/>
        </p:blipFill>
        <p:spPr>
          <a:xfrm>
            <a:off x="1907704" y="1268760"/>
            <a:ext cx="4673055" cy="47525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Cambria"/>
              <a:buNone/>
            </a:pPr>
            <a:r>
              <a:rPr lang="tr-TR" sz="4000"/>
              <a:t>SGK provizyon sorgulama (e-devlet)</a:t>
            </a:r>
            <a:endParaRPr sz="4000"/>
          </a:p>
        </p:txBody>
      </p:sp>
      <p:sp>
        <p:nvSpPr>
          <p:cNvPr id="185" name="Google Shape;185;p28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3429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PTT’ye gidilip e-devlet şifresi alınacaktır. 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E-devlet’e girilip provizyon sorgulaması yapılacaktır.</a:t>
            </a:r>
            <a:endParaRPr/>
          </a:p>
          <a:p>
            <a:pPr marL="342900" lvl="0" indent="-3429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Çıktı alınıp başvuru belgeleri arasına koyulacaktır.</a:t>
            </a:r>
            <a:endParaRPr/>
          </a:p>
          <a:p>
            <a:pPr marL="342900" lvl="0" indent="-2032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640080" lvl="1" indent="-3429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Sigortanızda herhangi bir sorun oluşup oluşmayacağından emin olmak için istenmektedir.</a:t>
            </a:r>
            <a:endParaRPr/>
          </a:p>
          <a:p>
            <a:pPr marL="640080" lvl="1" indent="-342900" algn="l" rtl="0">
              <a:spcBef>
                <a:spcPts val="400"/>
              </a:spcBef>
              <a:spcAft>
                <a:spcPts val="0"/>
              </a:spcAft>
              <a:buSzPts val="2000"/>
              <a:buChar char="•"/>
            </a:pPr>
            <a:r>
              <a:rPr lang="tr-TR"/>
              <a:t>Bu sistem sayesinde sağlık yardımlarından yararlanıp yararlanılamayacağına bakılmaktadır.</a:t>
            </a: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0" lvl="0" indent="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Evrak Teslim ve Onay</a:t>
            </a:r>
            <a:endParaRPr/>
          </a:p>
        </p:txBody>
      </p:sp>
      <p:sp>
        <p:nvSpPr>
          <p:cNvPr id="191" name="Google Shape;191;p2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l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Bütün evraklarınız tamam olduktan sonra Arş. Gör. Muhammed Kerim </a:t>
            </a:r>
            <a:r>
              <a:rPr lang="tr-TR" dirty="0" err="1"/>
              <a:t>SOLMAZ’a</a:t>
            </a:r>
            <a:r>
              <a:rPr lang="tr-TR" dirty="0"/>
              <a:t> veya Arş. Gör. M. Enes </a:t>
            </a:r>
            <a:r>
              <a:rPr lang="tr-TR" dirty="0" err="1"/>
              <a:t>AKKAYA’a</a:t>
            </a:r>
            <a:r>
              <a:rPr lang="tr-TR" dirty="0"/>
              <a:t> staj başlama tarihinizden </a:t>
            </a:r>
            <a:r>
              <a:rPr lang="tr-TR" b="1" dirty="0">
                <a:solidFill>
                  <a:srgbClr val="FF0000"/>
                </a:solidFill>
              </a:rPr>
              <a:t>en az 15 gün önce</a:t>
            </a:r>
            <a:r>
              <a:rPr lang="tr-TR" dirty="0"/>
              <a:t> teslim etmeniz gerekmektedir.</a:t>
            </a:r>
            <a:endParaRPr dirty="0"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Bunun dışında staj başlangıcından 3-5 gün önce gelip ısrar etmeyiniz.</a:t>
            </a:r>
            <a:endParaRPr dirty="0"/>
          </a:p>
          <a:p>
            <a:pPr marL="342900" lvl="0" indent="-228600" algn="l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dirty="0"/>
              <a:t>Her yıl staj başvuru tarihi için son gün belirlenmektedir. </a:t>
            </a:r>
            <a:endParaRPr dirty="0"/>
          </a:p>
          <a:p>
            <a:pPr marL="0" lvl="0" indent="0" algn="l" rtl="0">
              <a:spcBef>
                <a:spcPts val="400"/>
              </a:spcBef>
              <a:spcAft>
                <a:spcPts val="0"/>
              </a:spcAft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  <a:p>
            <a:pPr marL="342900" lvl="0" indent="-88900" algn="l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3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</a:t>
            </a:r>
            <a:endParaRPr/>
          </a:p>
        </p:txBody>
      </p:sp>
      <p:sp>
        <p:nvSpPr>
          <p:cNvPr id="197" name="Google Shape;197;p3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spcBef>
                <a:spcPts val="0"/>
              </a:spcBef>
              <a:spcAft>
                <a:spcPts val="0"/>
              </a:spcAft>
              <a:buSzPts val="2200"/>
              <a:buNone/>
            </a:pPr>
            <a:r>
              <a:rPr lang="tr-TR" u="sng">
                <a:solidFill>
                  <a:schemeClr val="hlink"/>
                </a:solidFill>
                <a:hlinkClick r:id="rId3"/>
              </a:rPr>
              <a:t>http://w3.bilecik.edu.tr/bilgisayar/ogrenci/staj/</a:t>
            </a:r>
            <a:endParaRPr/>
          </a:p>
          <a:p>
            <a:pPr marL="0" lvl="0" indent="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r>
              <a:rPr lang="tr-TR"/>
              <a:t>Adresinden indireceğiniz staj defterini günlük olarak doldurmanız gerekmektedir. 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o gün yaptığınız uygulamaları, öğrendiklerinizi vs. deftere yazmalısınız. 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Defteri isterseniz elle doldurabilirsiniz (silinmeyen siyah/mavi kalem), isterseniz de çıktı alıp deftere yapıştırabilirsiniz (defterin formatına uygun olmak kaydı ile). O gün yaptığınız uygulamaların da ekran görüntüsünü sayfaya yapıştırabilirsiniz.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kapağı, ön kapak ve arka kapak sayfaları ile </a:t>
            </a:r>
            <a:r>
              <a:rPr lang="tr-TR" b="1">
                <a:solidFill>
                  <a:srgbClr val="FF0000"/>
                </a:solidFill>
              </a:rPr>
              <a:t>karton kapak </a:t>
            </a:r>
            <a:r>
              <a:rPr lang="tr-TR"/>
              <a:t>yapılacaktır.</a:t>
            </a:r>
            <a:endParaRPr b="1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1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Defterinin İmzalanması</a:t>
            </a:r>
            <a:endParaRPr/>
          </a:p>
        </p:txBody>
      </p:sp>
      <p:sp>
        <p:nvSpPr>
          <p:cNvPr id="203" name="Google Shape;203;p3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defterinizin her sayfası iş yerinde çalışan Bilgisayar/ Yazılım/ Elektrik Elektronik Mühendisi tarafından imzalanmalıdır. İmzaları mühendis tarafından atılmayan öğrencilerin stajları </a:t>
            </a:r>
            <a:r>
              <a:rPr lang="tr-TR" b="1"/>
              <a:t>kesinlikle kabul edilmeyecektir</a:t>
            </a:r>
            <a:r>
              <a:rPr lang="tr-TR"/>
              <a:t>!</a:t>
            </a:r>
            <a:endParaRPr/>
          </a:p>
          <a:p>
            <a:pPr marL="342900" lvl="0" indent="-8890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 b="1"/>
              <a:t>Not: </a:t>
            </a:r>
            <a:r>
              <a:rPr lang="tr-TR"/>
              <a:t>İmza atan kişinin mühendis olduğunu anlayabilmemiz için de kaşesinde mühendis ibaresi olması, kaşesi yoksa adını yazarken başına ne mühendisi olduğunu belirtmesi gerekmektedir. 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p32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48240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09" name="Google Shape;209;p3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Ek 3c ve Ek 3b stajınızdan sorumlu kişi tarafından doldurulup, kapalı ve zarfın kapalı kısmı mühürlü/ kaşeli bir şekilde size teslim edilmesi gerekmektedir. Staj Defterinizi ve de </a:t>
            </a:r>
            <a:r>
              <a:rPr lang="tr-TR" b="1"/>
              <a:t>kapalı ve mühürlü</a:t>
            </a:r>
            <a:r>
              <a:rPr lang="tr-TR"/>
              <a:t> olan zarfı (açık olan zarflar kabul edilmeyecektir) </a:t>
            </a:r>
            <a:endParaRPr/>
          </a:p>
          <a:p>
            <a:pPr marL="342900" lvl="0" indent="-88900" algn="just" rtl="0">
              <a:spcBef>
                <a:spcPts val="440"/>
              </a:spcBef>
              <a:spcAft>
                <a:spcPts val="0"/>
              </a:spcAft>
              <a:buSzPts val="2200"/>
              <a:buNone/>
            </a:pP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Daha sonra staj defterinizin kapak sayfasından sonra Ek 3d ile Ek 4b 'yi ekleyerek, staj defterinizi </a:t>
            </a:r>
            <a:r>
              <a:rPr lang="tr-TR" b="1"/>
              <a:t>şeffaf sıkıştırmalı gerekmektedir!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3"/>
          <p:cNvSpPr txBox="1">
            <a:spLocks noGrp="1"/>
          </p:cNvSpPr>
          <p:nvPr>
            <p:ph type="title"/>
          </p:nvPr>
        </p:nvSpPr>
        <p:spPr>
          <a:xfrm>
            <a:off x="762000" y="4572000"/>
            <a:ext cx="7626424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600"/>
              <a:buFont typeface="Cambria"/>
              <a:buNone/>
            </a:pPr>
            <a:r>
              <a:rPr lang="tr-TR"/>
              <a:t>Staj Defterine Eklenecekler</a:t>
            </a:r>
            <a:endParaRPr/>
          </a:p>
        </p:txBody>
      </p:sp>
      <p:sp>
        <p:nvSpPr>
          <p:cNvPr id="215" name="Google Shape;215;p33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Stajda yaptığınız uygulamalarınızı, staj yaptığınız yerin de izni olur ise CD ile beraber staj defterine ekleyebilirsiniz.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Eğer yazdığınız bir yazılım vs. var ise bunu CD ile sunmanız ve mülakat esnasında kişisel bilgisayarınız ile hazır bulunmanız sizin yararınıza olacaktır.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evraklarımı teslim edip staj yapmazsam???</a:t>
            </a:r>
            <a:endParaRPr/>
          </a:p>
        </p:txBody>
      </p:sp>
      <p:pic>
        <p:nvPicPr>
          <p:cNvPr id="221" name="Google Shape;221;p34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32432" t="17538" r="34169" b="22773"/>
          <a:stretch/>
        </p:blipFill>
        <p:spPr>
          <a:xfrm>
            <a:off x="539552" y="1700808"/>
            <a:ext cx="4226053" cy="4248472"/>
          </a:xfrm>
          <a:prstGeom prst="rect">
            <a:avLst/>
          </a:prstGeom>
          <a:noFill/>
          <a:ln>
            <a:noFill/>
          </a:ln>
        </p:spPr>
      </p:pic>
      <p:sp>
        <p:nvSpPr>
          <p:cNvPr id="222" name="Google Shape;222;p34"/>
          <p:cNvSpPr/>
          <p:nvPr/>
        </p:nvSpPr>
        <p:spPr>
          <a:xfrm>
            <a:off x="5148064" y="2780928"/>
            <a:ext cx="432048" cy="2124236"/>
          </a:xfrm>
          <a:prstGeom prst="rightBrace">
            <a:avLst>
              <a:gd name="adj1" fmla="val 8333"/>
              <a:gd name="adj2" fmla="val 50000"/>
            </a:avLst>
          </a:prstGeom>
          <a:noFill/>
          <a:ln w="12700" cap="flat" cmpd="sng">
            <a:solidFill>
              <a:srgbClr val="A6A177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34"/>
          <p:cNvSpPr txBox="1"/>
          <p:nvPr/>
        </p:nvSpPr>
        <p:spPr>
          <a:xfrm>
            <a:off x="5715322" y="3284984"/>
            <a:ext cx="280831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tr-TR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Evraklarınızın arasında bulunan taahhütnameye göre imzaladığınız koşular uygulanır!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35"/>
          <p:cNvSpPr txBox="1">
            <a:spLocks noGrp="1"/>
          </p:cNvSpPr>
          <p:nvPr>
            <p:ph type="body" idx="1"/>
          </p:nvPr>
        </p:nvSpPr>
        <p:spPr>
          <a:xfrm>
            <a:off x="395536" y="1556792"/>
            <a:ext cx="7848872" cy="388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342900" lvl="0" indent="-228600" algn="just" rtl="0">
              <a:spcBef>
                <a:spcPts val="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defterinizi imza karşılığında Arş. Gör. Sefa TUNÇER’e teslim etmeniz gerekmektedir!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defteri teslimi, staj mülakatından en az 2 gün önce yapılmalıdır.</a:t>
            </a:r>
            <a:endParaRPr/>
          </a:p>
          <a:p>
            <a:pPr marL="342900" lvl="0" indent="-228600" algn="just" rtl="0">
              <a:spcBef>
                <a:spcPts val="440"/>
              </a:spcBef>
              <a:spcAft>
                <a:spcPts val="0"/>
              </a:spcAft>
              <a:buSzPts val="2200"/>
              <a:buChar char="•"/>
            </a:pPr>
            <a:r>
              <a:rPr lang="tr-TR"/>
              <a:t>Staj mülakatının yapılacağı tarihler duyurulacaktır. (https://bilecik.edu.tr/bilgisayar/)</a:t>
            </a:r>
            <a:endParaRPr/>
          </a:p>
        </p:txBody>
      </p:sp>
      <p:sp>
        <p:nvSpPr>
          <p:cNvPr id="229" name="Google Shape;229;p35"/>
          <p:cNvSpPr txBox="1">
            <a:spLocks noGrp="1"/>
          </p:cNvSpPr>
          <p:nvPr>
            <p:ph type="title"/>
          </p:nvPr>
        </p:nvSpPr>
        <p:spPr>
          <a:xfrm>
            <a:off x="755576" y="5013176"/>
            <a:ext cx="7626424" cy="9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ct val="100000"/>
              <a:buFont typeface="Cambria"/>
              <a:buNone/>
            </a:pPr>
            <a:r>
              <a:rPr lang="tr-TR"/>
              <a:t>Staj Defteri Teslimi ve Staj Mülakatı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tişiklik">
  <a:themeElements>
    <a:clrScheme name="Bitişiklik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1112</Words>
  <Application>Microsoft Office PowerPoint</Application>
  <PresentationFormat>Ekran Gösterisi (4:3)</PresentationFormat>
  <Paragraphs>108</Paragraphs>
  <Slides>23</Slides>
  <Notes>23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23</vt:i4>
      </vt:variant>
    </vt:vector>
  </HeadingPairs>
  <TitlesOfParts>
    <vt:vector size="24" baseType="lpstr">
      <vt:lpstr>Bitişiklik</vt:lpstr>
      <vt:lpstr>Staj Öncesi ve Sonrası Yapılacaklar</vt:lpstr>
      <vt:lpstr>Staj Komisyonu</vt:lpstr>
      <vt:lpstr>Ek Bilgi:</vt:lpstr>
      <vt:lpstr>PowerPoint Sunusu</vt:lpstr>
      <vt:lpstr>Zorunlu Staj kaç gün?</vt:lpstr>
      <vt:lpstr>Nerede staj yapabilirim?</vt:lpstr>
      <vt:lpstr>Ne zaman staj yapabilirim?</vt:lpstr>
      <vt:lpstr>Staja nasıl başvurabilirim?</vt:lpstr>
      <vt:lpstr>Staj için hangi evraklar gerekli?</vt:lpstr>
      <vt:lpstr>Staj dilekçesi</vt:lpstr>
      <vt:lpstr>Staj Taahhütnamesi</vt:lpstr>
      <vt:lpstr>Zorunlu Staj Formu- 3 adet</vt:lpstr>
      <vt:lpstr>Staj yapacağınız kurumun isteyebileceği belgeler</vt:lpstr>
      <vt:lpstr>Teşekkür Belgesi</vt:lpstr>
      <vt:lpstr>Staj Defterinin 3. Sayfası</vt:lpstr>
      <vt:lpstr>SGK provizyon sorgulama (e-devlet)</vt:lpstr>
      <vt:lpstr>Evrak Teslim ve Onay</vt:lpstr>
      <vt:lpstr>Staj Defteri</vt:lpstr>
      <vt:lpstr>Staj Defterinin İmzalanması</vt:lpstr>
      <vt:lpstr>Staj Defterine eklenecekler</vt:lpstr>
      <vt:lpstr>Staj Defterine Eklenecekler</vt:lpstr>
      <vt:lpstr>Staj evraklarımı teslim edip staj yapmazsam???</vt:lpstr>
      <vt:lpstr>Staj Defteri Teslimi ve Staj Mülakatı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Staj Öncesi ve Sonrası Yapılacaklar</dc:title>
  <cp:lastModifiedBy>kerim solmaz</cp:lastModifiedBy>
  <cp:revision>4</cp:revision>
  <dcterms:modified xsi:type="dcterms:W3CDTF">2026-06-01T12:28:24Z</dcterms:modified>
</cp:coreProperties>
</file>