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6" r:id="rId3"/>
    <p:sldId id="288" r:id="rId4"/>
    <p:sldId id="258" r:id="rId5"/>
    <p:sldId id="260" r:id="rId6"/>
    <p:sldId id="259" r:id="rId7"/>
    <p:sldId id="262" r:id="rId8"/>
    <p:sldId id="266" r:id="rId9"/>
    <p:sldId id="268" r:id="rId10"/>
    <p:sldId id="269" r:id="rId11"/>
    <p:sldId id="272" r:id="rId12"/>
    <p:sldId id="275" r:id="rId13"/>
    <p:sldId id="271" r:id="rId14"/>
    <p:sldId id="283" r:id="rId15"/>
    <p:sldId id="273" r:id="rId16"/>
    <p:sldId id="282" r:id="rId17"/>
    <p:sldId id="274" r:id="rId18"/>
    <p:sldId id="276" r:id="rId19"/>
    <p:sldId id="277" r:id="rId20"/>
    <p:sldId id="279" r:id="rId21"/>
    <p:sldId id="284" r:id="rId22"/>
    <p:sldId id="281" r:id="rId23"/>
    <p:sldId id="280" r:id="rId24"/>
    <p:sldId id="278" r:id="rId25"/>
    <p:sldId id="285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6.5.2019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6.5.2019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6.5.2019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6.5.2019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6.5.2019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3.bilecik.edu.tr/bilgisayar/ogrenci/staj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Staj Öncesi ve Sonrası Yapılacaklar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4797152"/>
            <a:ext cx="6461760" cy="1066800"/>
          </a:xfrm>
        </p:spPr>
        <p:txBody>
          <a:bodyPr>
            <a:normAutofit/>
          </a:bodyPr>
          <a:lstStyle/>
          <a:p>
            <a:r>
              <a:rPr lang="tr-TR" dirty="0" smtClean="0"/>
              <a:t>Yrd. Doç. Dr. Salim Ceyhan</a:t>
            </a:r>
          </a:p>
          <a:p>
            <a:r>
              <a:rPr lang="tr-TR" dirty="0" smtClean="0"/>
              <a:t>Arş. Gör. Sefa </a:t>
            </a:r>
            <a:r>
              <a:rPr lang="tr-TR" dirty="0" err="1" smtClean="0"/>
              <a:t>Tunçer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2098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</a:t>
            </a:r>
            <a:r>
              <a:rPr lang="tr-TR" dirty="0" smtClean="0"/>
              <a:t>dilekçesi</a:t>
            </a:r>
            <a:endParaRPr lang="tr-TR" dirty="0"/>
          </a:p>
        </p:txBody>
      </p:sp>
      <p:sp>
        <p:nvSpPr>
          <p:cNvPr id="4" name="Sağ Ayraç 3"/>
          <p:cNvSpPr/>
          <p:nvPr/>
        </p:nvSpPr>
        <p:spPr>
          <a:xfrm>
            <a:off x="4575237" y="1124744"/>
            <a:ext cx="216024" cy="27363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755790" y="1146498"/>
            <a:ext cx="38486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Kendiniz doldurup üst kısmı imzalayacaksınız!</a:t>
            </a:r>
            <a:br>
              <a:rPr lang="tr-TR" sz="1600" dirty="0" smtClean="0"/>
            </a:br>
            <a:r>
              <a:rPr lang="tr-TR" sz="1600" dirty="0" smtClean="0"/>
              <a:t>1. Boşluğa sınıfınızı,</a:t>
            </a:r>
          </a:p>
          <a:p>
            <a:r>
              <a:rPr lang="tr-TR" sz="1600" dirty="0" smtClean="0"/>
              <a:t>2. Boşluğa TC kimlik numaranızı,</a:t>
            </a:r>
          </a:p>
          <a:p>
            <a:r>
              <a:rPr lang="tr-TR" sz="1600" dirty="0" smtClean="0"/>
              <a:t>3. Boşluğa Staj-1 yapacaksanız </a:t>
            </a:r>
            <a:r>
              <a:rPr lang="tr-TR" sz="1600" b="1" dirty="0" smtClean="0"/>
              <a:t>1.</a:t>
            </a:r>
            <a:r>
              <a:rPr lang="tr-TR" sz="1600" dirty="0" smtClean="0"/>
              <a:t> , Staj-2 yapacaksanız </a:t>
            </a:r>
            <a:r>
              <a:rPr lang="tr-TR" sz="1600" b="1" dirty="0" smtClean="0"/>
              <a:t>2.</a:t>
            </a:r>
            <a:r>
              <a:rPr lang="tr-TR" sz="1600" dirty="0" smtClean="0"/>
              <a:t> yazacaksınız.</a:t>
            </a:r>
          </a:p>
          <a:p>
            <a:endParaRPr lang="tr-TR" sz="1600" dirty="0" smtClean="0"/>
          </a:p>
          <a:p>
            <a:r>
              <a:rPr lang="tr-TR" sz="1600" dirty="0" smtClean="0"/>
              <a:t>İmzanızı atıp staj yapacağınız yerle ilgili yerleri dolduracaksınız.</a:t>
            </a:r>
          </a:p>
          <a:p>
            <a:endParaRPr lang="tr-TR" sz="1600" dirty="0"/>
          </a:p>
        </p:txBody>
      </p:sp>
      <p:sp>
        <p:nvSpPr>
          <p:cNvPr id="6" name="Sağ Ayraç 5"/>
          <p:cNvSpPr/>
          <p:nvPr/>
        </p:nvSpPr>
        <p:spPr>
          <a:xfrm>
            <a:off x="4575237" y="3933056"/>
            <a:ext cx="216024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64"/>
            <a:ext cx="3806074" cy="4800600"/>
          </a:xfrm>
        </p:spPr>
      </p:pic>
    </p:spTree>
    <p:extLst>
      <p:ext uri="{BB962C8B-B14F-4D97-AF65-F5344CB8AC3E}">
        <p14:creationId xmlns:p14="http://schemas.microsoft.com/office/powerpoint/2010/main" val="25264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1985" y="32048"/>
            <a:ext cx="7620000" cy="1143000"/>
          </a:xfrm>
        </p:spPr>
        <p:txBody>
          <a:bodyPr/>
          <a:lstStyle/>
          <a:p>
            <a:r>
              <a:rPr lang="tr-TR" dirty="0"/>
              <a:t>Staj Taahhütnamesi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t="12735" r="34170" b="13249"/>
          <a:stretch/>
        </p:blipFill>
        <p:spPr bwMode="auto">
          <a:xfrm>
            <a:off x="467544" y="1556792"/>
            <a:ext cx="3591057" cy="447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ağ Ayraç 3"/>
          <p:cNvSpPr/>
          <p:nvPr/>
        </p:nvSpPr>
        <p:spPr>
          <a:xfrm>
            <a:off x="4195961" y="1700808"/>
            <a:ext cx="216024" cy="4464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472136" y="836712"/>
            <a:ext cx="39882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Staj başlama ve bitiş tarihinize staja başlayacağınız günü ve son staj gününüzü yazınız.</a:t>
            </a:r>
          </a:p>
          <a:p>
            <a:pPr algn="just"/>
            <a:r>
              <a:rPr lang="tr-TR" dirty="0" smtClean="0"/>
              <a:t>Stajınızı 20 gün yapacağınızı unutmayın! Cumartesi günleri çalışacaksanız onları da sayıp 20 günü tamamlayın.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Örnek 1: </a:t>
            </a:r>
            <a:r>
              <a:rPr lang="tr-TR" dirty="0" smtClean="0"/>
              <a:t>Cumartesi günü çalışmayacaksam; </a:t>
            </a:r>
          </a:p>
          <a:p>
            <a:pPr algn="just"/>
            <a:r>
              <a:rPr lang="tr-TR" dirty="0" smtClean="0"/>
              <a:t>Başlama tarihim: 3 Ağustos 2015 ise</a:t>
            </a:r>
          </a:p>
          <a:p>
            <a:pPr algn="just"/>
            <a:r>
              <a:rPr lang="tr-TR" dirty="0" smtClean="0"/>
              <a:t>Bitiş tarihim: 28 Ağustos 2015’tir.</a:t>
            </a:r>
          </a:p>
          <a:p>
            <a:pPr algn="just"/>
            <a:r>
              <a:rPr lang="tr-TR" b="1" dirty="0" smtClean="0"/>
              <a:t>Örnek 2: </a:t>
            </a:r>
            <a:r>
              <a:rPr lang="tr-TR" dirty="0" smtClean="0"/>
              <a:t>Cumartesi günleri çalışıyorsam:</a:t>
            </a:r>
          </a:p>
          <a:p>
            <a:pPr algn="just"/>
            <a:r>
              <a:rPr lang="tr-TR" dirty="0"/>
              <a:t>Başlama tarihim: 3 Ağustos 2015 ise</a:t>
            </a:r>
          </a:p>
          <a:p>
            <a:pPr algn="just"/>
            <a:r>
              <a:rPr lang="tr-TR" dirty="0"/>
              <a:t>Bitiş tarihim: </a:t>
            </a:r>
            <a:r>
              <a:rPr lang="tr-TR" dirty="0" smtClean="0"/>
              <a:t>25 </a:t>
            </a:r>
            <a:r>
              <a:rPr lang="tr-TR" dirty="0"/>
              <a:t>Ağustos </a:t>
            </a:r>
            <a:r>
              <a:rPr lang="tr-TR" dirty="0" smtClean="0"/>
              <a:t>2015’tir.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Staj </a:t>
            </a:r>
            <a:r>
              <a:rPr lang="tr-TR" b="1" dirty="0"/>
              <a:t>yapacağınız süre içinde kalan resmi tatil günlerine dikkat edin!</a:t>
            </a:r>
          </a:p>
          <a:p>
            <a:pPr algn="just"/>
            <a:endParaRPr lang="tr-TR" dirty="0"/>
          </a:p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0" t="76833" r="8690" b="10852"/>
          <a:stretch/>
        </p:blipFill>
        <p:spPr bwMode="auto">
          <a:xfrm>
            <a:off x="7328445" y="5445224"/>
            <a:ext cx="154342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3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1810544" cy="4824536"/>
          </a:xfrm>
        </p:spPr>
        <p:txBody>
          <a:bodyPr/>
          <a:lstStyle/>
          <a:p>
            <a:r>
              <a:rPr lang="tr-TR" dirty="0" smtClean="0"/>
              <a:t>2019 </a:t>
            </a:r>
            <a:r>
              <a:rPr lang="tr-TR" dirty="0" smtClean="0"/>
              <a:t>yılı resmi tatiller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 descr="C:\Users\Tncr\Desktop\Ad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4724400" cy="606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0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8788" y="4941168"/>
            <a:ext cx="7626424" cy="1600200"/>
          </a:xfrm>
        </p:spPr>
        <p:txBody>
          <a:bodyPr>
            <a:normAutofit/>
          </a:bodyPr>
          <a:lstStyle/>
          <a:p>
            <a:r>
              <a:rPr lang="tr-TR" dirty="0"/>
              <a:t>Zorunlu Staj </a:t>
            </a:r>
            <a:r>
              <a:rPr lang="tr-TR" dirty="0" smtClean="0"/>
              <a:t>Formu- </a:t>
            </a:r>
            <a:r>
              <a:rPr lang="tr-TR" b="1" dirty="0" smtClean="0"/>
              <a:t>3 adet</a:t>
            </a:r>
            <a:endParaRPr lang="tr-TR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8088" r="32629" b="9069"/>
          <a:stretch/>
        </p:blipFill>
        <p:spPr bwMode="auto">
          <a:xfrm>
            <a:off x="798215" y="404664"/>
            <a:ext cx="3557761" cy="490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ağ Ayraç 4"/>
          <p:cNvSpPr/>
          <p:nvPr/>
        </p:nvSpPr>
        <p:spPr>
          <a:xfrm>
            <a:off x="4355976" y="404664"/>
            <a:ext cx="432048" cy="48965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788024" y="548680"/>
            <a:ext cx="3816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 adet orijinal düzenlenecek, yani 1 </a:t>
            </a:r>
            <a:r>
              <a:rPr lang="tr-TR" dirty="0"/>
              <a:t>t</a:t>
            </a:r>
            <a:r>
              <a:rPr lang="tr-TR" dirty="0" smtClean="0"/>
              <a:t>anesini el ile yazıp, kalan 2 tane fotokopi çektirilmeyecek! Hepsi el ile doldurulacak!</a:t>
            </a:r>
          </a:p>
          <a:p>
            <a:r>
              <a:rPr lang="tr-TR" dirty="0" smtClean="0"/>
              <a:t>Fotoğraflarınızı da yapıştırıp getireceksiniz, genelde öğrenciler kolayına kaçıp kesmeden yapıştırmadan geliyorlar, evrakları tam olarak hazır olmayanların evrakları teslim alınmayacaktır. O yüzden fotoğraflarınızı da yapıştırıp gelin!</a:t>
            </a:r>
          </a:p>
          <a:p>
            <a:endParaRPr lang="tr-TR" dirty="0"/>
          </a:p>
          <a:p>
            <a:r>
              <a:rPr lang="tr-TR" dirty="0" smtClean="0"/>
              <a:t>Alt kısımda da öğrenci imzaları atılmak zorundadır. Staj komisyon imzasını bizden aldıktan sonra Fakülte onayını Fakülte Sekreteri Hasan Karabulut’a imzalatmanız gerekiyor.</a:t>
            </a:r>
          </a:p>
        </p:txBody>
      </p:sp>
    </p:spTree>
    <p:extLst>
      <p:ext uri="{BB962C8B-B14F-4D97-AF65-F5344CB8AC3E}">
        <p14:creationId xmlns:p14="http://schemas.microsoft.com/office/powerpoint/2010/main" val="27658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Staj </a:t>
            </a:r>
            <a:r>
              <a:rPr lang="tr-TR" dirty="0" smtClean="0"/>
              <a:t>yapacağınız </a:t>
            </a:r>
            <a:r>
              <a:rPr lang="tr-TR" dirty="0" smtClean="0"/>
              <a:t>kurumun isteyebileceği belgeler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Staj yapmak istediğiniz yere göre isteyecekleri evraklar değişebilir. Bazı kurumlar sizi stajyer olarak almak için hiçbir belge istemezken, bazı yerler öğrenci belgesi</a:t>
            </a:r>
            <a:r>
              <a:rPr lang="tr-TR" dirty="0"/>
              <a:t> </a:t>
            </a:r>
            <a:r>
              <a:rPr lang="tr-TR" dirty="0" smtClean="0"/>
              <a:t>vs. isteyebiliyor.</a:t>
            </a:r>
          </a:p>
          <a:p>
            <a:endParaRPr lang="tr-TR" dirty="0"/>
          </a:p>
          <a:p>
            <a:pPr lvl="1"/>
            <a:r>
              <a:rPr lang="tr-TR" dirty="0" smtClean="0"/>
              <a:t>Staj Zorunluluk Belgesi (Bölüm Sekreteri </a:t>
            </a:r>
            <a:r>
              <a:rPr lang="tr-TR" dirty="0" smtClean="0"/>
              <a:t>Berna BİLGİ </a:t>
            </a:r>
            <a:r>
              <a:rPr lang="tr-TR" dirty="0" err="1" smtClean="0"/>
              <a:t>KARTAL’dan</a:t>
            </a:r>
            <a:r>
              <a:rPr lang="tr-TR" dirty="0" smtClean="0"/>
              <a:t> </a:t>
            </a:r>
            <a:r>
              <a:rPr lang="tr-TR" dirty="0" smtClean="0"/>
              <a:t>adınıza düzenletip alabilirsiniz.)</a:t>
            </a:r>
          </a:p>
          <a:p>
            <a:pPr lvl="1"/>
            <a:r>
              <a:rPr lang="tr-TR" dirty="0" smtClean="0"/>
              <a:t>Öğrenci Belgesi</a:t>
            </a:r>
          </a:p>
          <a:p>
            <a:pPr lvl="1"/>
            <a:r>
              <a:rPr lang="tr-TR" dirty="0" smtClean="0"/>
              <a:t>Staj Sigorta Belgesi (Staja başlamadan en fazla 10 gün içinde alabilirsiniz. Bunun dışında bu belge verilememektedir.)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69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 Belgesi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6" t="12991" r="30561" b="22794"/>
          <a:stretch/>
        </p:blipFill>
        <p:spPr bwMode="auto">
          <a:xfrm>
            <a:off x="1979712" y="1484784"/>
            <a:ext cx="4824536" cy="443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Staj Defterinin 3. Sayfası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5" t="21897" r="34078" b="18137"/>
          <a:stretch/>
        </p:blipFill>
        <p:spPr bwMode="auto">
          <a:xfrm>
            <a:off x="1907704" y="1268760"/>
            <a:ext cx="467305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2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SGK provizyon sorgulama (e-devlet)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tr-TR" dirty="0" smtClean="0"/>
              <a:t>PTT’ye gidilip e-devlet şifresi alınacaktır. </a:t>
            </a:r>
            <a:endParaRPr lang="tr-TR" dirty="0"/>
          </a:p>
          <a:p>
            <a:pPr indent="-342900"/>
            <a:r>
              <a:rPr lang="tr-TR" dirty="0" smtClean="0"/>
              <a:t>E-</a:t>
            </a:r>
            <a:r>
              <a:rPr lang="tr-TR" dirty="0" err="1" smtClean="0"/>
              <a:t>devlet’e</a:t>
            </a:r>
            <a:r>
              <a:rPr lang="tr-TR" dirty="0" smtClean="0"/>
              <a:t> girilip provizyon sorgulaması yapılacaktır.</a:t>
            </a:r>
          </a:p>
          <a:p>
            <a:pPr indent="-342900"/>
            <a:r>
              <a:rPr lang="tr-TR" dirty="0" smtClean="0"/>
              <a:t>Çıktı alınıp başvuru belgeleri arasına koyulacaktır.</a:t>
            </a:r>
          </a:p>
          <a:p>
            <a:pPr indent="-342900"/>
            <a:endParaRPr lang="tr-TR" dirty="0"/>
          </a:p>
          <a:p>
            <a:pPr lvl="1" indent="-342900"/>
            <a:r>
              <a:rPr lang="tr-TR" dirty="0" smtClean="0"/>
              <a:t>Sigortanızda herhangi bir sorun oluşup oluşmayacağından emin olmak için istenmektedir.</a:t>
            </a:r>
          </a:p>
          <a:p>
            <a:pPr lvl="1" indent="-342900"/>
            <a:r>
              <a:rPr lang="tr-TR" dirty="0" smtClean="0"/>
              <a:t>Bu sistem sayesinde sağlık yardımlarından yararlanıp yararlanılamayacağına bakılmaktadır.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74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Evrak Teslim ve Onay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Bütün evraklarınız tamam olduktan sonra Arş. Gör. Sefa </a:t>
            </a:r>
            <a:r>
              <a:rPr lang="tr-TR" dirty="0" err="1" smtClean="0"/>
              <a:t>Tunçer’e</a:t>
            </a:r>
            <a:r>
              <a:rPr lang="tr-TR" dirty="0" smtClean="0"/>
              <a:t> staj başlama tarihinizden </a:t>
            </a:r>
            <a:r>
              <a:rPr lang="tr-TR" b="1" dirty="0" smtClean="0">
                <a:solidFill>
                  <a:srgbClr val="FF0000"/>
                </a:solidFill>
              </a:rPr>
              <a:t>en az 15 gün önce</a:t>
            </a:r>
            <a:r>
              <a:rPr lang="tr-TR" dirty="0" smtClean="0"/>
              <a:t> teslim etmeniz gerekmektedir.</a:t>
            </a:r>
          </a:p>
          <a:p>
            <a:r>
              <a:rPr lang="tr-TR" dirty="0" smtClean="0"/>
              <a:t>Bunun dışında staj başlangıcından 3-5 gün önce gelip ısrar etmeyiniz.</a:t>
            </a:r>
          </a:p>
          <a:p>
            <a:r>
              <a:rPr lang="tr-TR" dirty="0" smtClean="0"/>
              <a:t>Her yıl staj başvuru tarihi için son gün belirlenmektedir. </a:t>
            </a:r>
          </a:p>
          <a:p>
            <a:endParaRPr lang="tr-TR" dirty="0"/>
          </a:p>
          <a:p>
            <a:pPr lvl="1"/>
            <a:r>
              <a:rPr lang="tr-TR" dirty="0" smtClean="0"/>
              <a:t>2019  </a:t>
            </a:r>
            <a:r>
              <a:rPr lang="tr-TR" dirty="0" smtClean="0"/>
              <a:t>yılı için son staj başvuru tarihi </a:t>
            </a:r>
            <a:r>
              <a:rPr lang="tr-TR" b="1" dirty="0" smtClean="0">
                <a:solidFill>
                  <a:srgbClr val="FF0000"/>
                </a:solidFill>
              </a:rPr>
              <a:t>12.07.2019</a:t>
            </a:r>
            <a:r>
              <a:rPr lang="tr-TR" dirty="0" smtClean="0"/>
              <a:t> </a:t>
            </a:r>
            <a:r>
              <a:rPr lang="tr-TR" dirty="0" smtClean="0"/>
              <a:t>‘</a:t>
            </a:r>
            <a:r>
              <a:rPr lang="tr-TR" dirty="0" smtClean="0"/>
              <a:t>dur</a:t>
            </a:r>
            <a:r>
              <a:rPr lang="tr-TR" dirty="0" smtClean="0"/>
              <a:t>. Bu tarihten sonra başvuru alınmayacaktır!!!</a:t>
            </a:r>
          </a:p>
          <a:p>
            <a:pPr lvl="1"/>
            <a:r>
              <a:rPr lang="tr-TR" dirty="0" smtClean="0"/>
              <a:t>Bu tarihler </a:t>
            </a:r>
            <a:r>
              <a:rPr lang="tr-TR" dirty="0" smtClean="0"/>
              <a:t>yine benzer günlerde olmakla </a:t>
            </a:r>
            <a:r>
              <a:rPr lang="tr-TR" dirty="0"/>
              <a:t>beraber her yıl güncellenecektir</a:t>
            </a:r>
            <a:r>
              <a:rPr lang="tr-TR" dirty="0" smtClean="0"/>
              <a:t>.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26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7200" dirty="0" smtClean="0">
                <a:latin typeface="+mj-lt"/>
              </a:rPr>
              <a:t>Staj </a:t>
            </a:r>
            <a:r>
              <a:rPr lang="tr-TR" sz="7200" dirty="0" smtClean="0">
                <a:latin typeface="+mj-lt"/>
              </a:rPr>
              <a:t>Sonrası</a:t>
            </a:r>
            <a:endParaRPr lang="tr-TR" sz="7200" dirty="0">
              <a:latin typeface="+mj-lt"/>
            </a:endParaRPr>
          </a:p>
          <a:p>
            <a:r>
              <a:rPr lang="tr-TR" sz="7200" dirty="0" smtClean="0">
                <a:latin typeface="+mj-lt"/>
              </a:rPr>
              <a:t>Bu kısım sitede güncellenmiştir. </a:t>
            </a:r>
            <a:r>
              <a:rPr lang="tr-TR" sz="7200" smtClean="0">
                <a:latin typeface="+mj-lt"/>
              </a:rPr>
              <a:t>Oradan bakınız.</a:t>
            </a:r>
            <a:endParaRPr lang="tr-TR" sz="7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56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Staj Komisyonu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Başkan: Yrd. Doç. Dr. Salim Ceyhan</a:t>
            </a:r>
          </a:p>
          <a:p>
            <a:r>
              <a:rPr lang="tr-TR" sz="3200" dirty="0" smtClean="0"/>
              <a:t>Üye      : Arş. Gör. Sefa </a:t>
            </a:r>
            <a:r>
              <a:rPr lang="tr-TR" sz="3200" dirty="0" err="1" smtClean="0"/>
              <a:t>Tunçer</a:t>
            </a:r>
            <a:endParaRPr lang="tr-TR" sz="3200" dirty="0" smtClean="0"/>
          </a:p>
        </p:txBody>
      </p:sp>
    </p:spTree>
    <p:extLst>
      <p:ext uri="{BB962C8B-B14F-4D97-AF65-F5344CB8AC3E}">
        <p14:creationId xmlns:p14="http://schemas.microsoft.com/office/powerpoint/2010/main" val="5047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Staj Defteri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>
                <a:hlinkClick r:id="rId2"/>
              </a:rPr>
              <a:t>http://w3.bilecik.edu.tr/bilgisayar/ogrenci/staj</a:t>
            </a:r>
            <a:r>
              <a:rPr lang="tr-TR" dirty="0" smtClean="0">
                <a:hlinkClick r:id="rId2"/>
              </a:rPr>
              <a:t>/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Adresinden indireceğiniz staj defterini günlük olarak doldurmanız gerekmektedir. </a:t>
            </a:r>
          </a:p>
          <a:p>
            <a:pPr algn="just"/>
            <a:r>
              <a:rPr lang="tr-TR" dirty="0" smtClean="0"/>
              <a:t>Stajda o gün yaptığınız uygulamaları, öğrendiklerinizi vs. deftere yazmalısınız. </a:t>
            </a:r>
          </a:p>
          <a:p>
            <a:pPr algn="just"/>
            <a:r>
              <a:rPr lang="tr-TR" dirty="0" smtClean="0"/>
              <a:t>Defteri isterseniz elle doldurabilirsiniz (silinmeyen siyah/mavi kalem), isterseniz de çıktı alıp deftere yapıştırabilirsiniz (defterin formatına uygun olmak kaydı ile). O gün yaptığınız uygulamaların da ekran görüntüsünü sayfaya yapıştırabilirsiniz.</a:t>
            </a:r>
          </a:p>
          <a:p>
            <a:pPr algn="just"/>
            <a:r>
              <a:rPr lang="tr-TR" dirty="0" smtClean="0"/>
              <a:t>Staj defteri kapağı, ön kapak ve arka kapak sayfaları ile </a:t>
            </a:r>
            <a:r>
              <a:rPr lang="tr-TR" b="1" dirty="0" smtClean="0">
                <a:solidFill>
                  <a:srgbClr val="FF0000"/>
                </a:solidFill>
              </a:rPr>
              <a:t>karton kapak </a:t>
            </a:r>
            <a:r>
              <a:rPr lang="tr-TR" dirty="0" smtClean="0"/>
              <a:t>yapılacaktır.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6424" cy="1600200"/>
          </a:xfrm>
        </p:spPr>
        <p:txBody>
          <a:bodyPr>
            <a:normAutofit/>
          </a:bodyPr>
          <a:lstStyle/>
          <a:p>
            <a:r>
              <a:rPr lang="tr-TR" dirty="0"/>
              <a:t>Staj </a:t>
            </a:r>
            <a:r>
              <a:rPr lang="tr-TR" dirty="0" smtClean="0"/>
              <a:t>Defterinin İmzalanması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Staj defterinizin her sayfası iş yerinde çalışan Bilgisayar/ Yazılım/ Elektrik Elektronik Mühendisi tarafından imzalanmalıdır. İmzaları mühendis tarafından atılmayan öğrencilerin stajları </a:t>
            </a:r>
            <a:r>
              <a:rPr lang="tr-TR" b="1" dirty="0" smtClean="0"/>
              <a:t>kesinlikle kabul edilmeyecektir</a:t>
            </a:r>
            <a:r>
              <a:rPr lang="tr-TR" dirty="0" smtClean="0"/>
              <a:t>!</a:t>
            </a:r>
          </a:p>
          <a:p>
            <a:pPr algn="just"/>
            <a:endParaRPr lang="tr-TR" dirty="0"/>
          </a:p>
          <a:p>
            <a:pPr algn="just"/>
            <a:r>
              <a:rPr lang="tr-TR" b="1" dirty="0" smtClean="0"/>
              <a:t>Not: </a:t>
            </a:r>
            <a:r>
              <a:rPr lang="tr-TR" dirty="0" smtClean="0"/>
              <a:t>İmza atan kişinin mühendis olduğunu anlayabilmemiz için de kaşesinde mühendis ibaresi olması, kaşesi yoksa adını yazarken başına ne mühendisi olduğunu belirtmesi gerekmektedir.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6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rmAutofit/>
          </a:bodyPr>
          <a:lstStyle/>
          <a:p>
            <a:r>
              <a:rPr lang="tr-TR" dirty="0" smtClean="0"/>
              <a:t>Staj Defterine eklenecekler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/>
              <a:t>Ek 3c ve Ek 3b stajınızdan sorumlu kişi tarafından doldurulup, kapalı ve zarfın kapalı kısmı mühürlü/ kaşeli bir şekilde size teslim edilmesi gerekmektedir. Staj </a:t>
            </a:r>
            <a:r>
              <a:rPr lang="tr-TR" dirty="0" smtClean="0"/>
              <a:t>Defterinizi </a:t>
            </a:r>
            <a:r>
              <a:rPr lang="tr-TR" dirty="0"/>
              <a:t>ve de </a:t>
            </a:r>
            <a:r>
              <a:rPr lang="tr-TR" b="1" dirty="0"/>
              <a:t>kapalı ve mühürlü</a:t>
            </a:r>
            <a:r>
              <a:rPr lang="tr-TR" dirty="0"/>
              <a:t> olan zarfı (açık olan zarflar kabul </a:t>
            </a:r>
            <a:r>
              <a:rPr lang="tr-TR" dirty="0" smtClean="0"/>
              <a:t>edilmeyecektir)</a:t>
            </a:r>
            <a:r>
              <a:rPr lang="tr-TR" dirty="0"/>
              <a:t> 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Daha sonra staj defterinizin kapak sayfasından sonra </a:t>
            </a:r>
            <a:r>
              <a:rPr lang="pl-PL" dirty="0"/>
              <a:t>Ek 3d ile Ek 4b 'yi </a:t>
            </a:r>
            <a:r>
              <a:rPr lang="tr-TR" dirty="0" smtClean="0"/>
              <a:t>ekleyerek, staj defterinizi </a:t>
            </a:r>
            <a:r>
              <a:rPr lang="tr-TR" b="1" dirty="0"/>
              <a:t>şeffaf sıkıştırmalı </a:t>
            </a:r>
            <a:r>
              <a:rPr lang="tr-TR" b="1" dirty="0" smtClean="0"/>
              <a:t>gerekmektedir!</a:t>
            </a:r>
          </a:p>
        </p:txBody>
      </p:sp>
    </p:spTree>
    <p:extLst>
      <p:ext uri="{BB962C8B-B14F-4D97-AF65-F5344CB8AC3E}">
        <p14:creationId xmlns:p14="http://schemas.microsoft.com/office/powerpoint/2010/main" val="36241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6424" cy="1600200"/>
          </a:xfrm>
        </p:spPr>
        <p:txBody>
          <a:bodyPr>
            <a:normAutofit/>
          </a:bodyPr>
          <a:lstStyle/>
          <a:p>
            <a:r>
              <a:rPr lang="tr-TR" dirty="0" smtClean="0"/>
              <a:t>Staj Defterine Eklenecekler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Stajda yaptığınız uygulamalarınızı, staj yaptığınız yerin de izni olur ise CD ile beraber staj defterine ekleyebilirsiniz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Eğer yazdığınız bir yazılım vs. var ise bunu CD ile sunmanız ve mülakat esnasında kişisel bilgisayarınız ile hazır bulunmanız sizin yararınıza olacaktır.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34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Staj evraklarımı teslim edip staj yapmazsam???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t="17538" r="34170" b="22774"/>
          <a:stretch/>
        </p:blipFill>
        <p:spPr bwMode="auto">
          <a:xfrm>
            <a:off x="539552" y="1700808"/>
            <a:ext cx="422605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ağ Ayraç 4"/>
          <p:cNvSpPr/>
          <p:nvPr/>
        </p:nvSpPr>
        <p:spPr>
          <a:xfrm>
            <a:off x="5148064" y="2780928"/>
            <a:ext cx="432048" cy="21242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5715322" y="328498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Evraklarınızın arasında bulunan taahhütnameye göre imzaladığınız koşular uygulanır!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316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872" cy="3886200"/>
          </a:xfrm>
        </p:spPr>
        <p:txBody>
          <a:bodyPr/>
          <a:lstStyle/>
          <a:p>
            <a:pPr algn="just"/>
            <a:r>
              <a:rPr lang="tr-TR" dirty="0" smtClean="0"/>
              <a:t>Staj defterinizi imza karşılığında Arş. Gör. Sefa </a:t>
            </a:r>
            <a:r>
              <a:rPr lang="tr-TR" dirty="0" err="1" smtClean="0"/>
              <a:t>TUNÇER’e</a:t>
            </a:r>
            <a:r>
              <a:rPr lang="tr-TR" dirty="0" smtClean="0"/>
              <a:t> teslim etmeniz gerekmektedir!</a:t>
            </a:r>
          </a:p>
          <a:p>
            <a:pPr algn="just"/>
            <a:r>
              <a:rPr lang="tr-TR" dirty="0" smtClean="0"/>
              <a:t>Staj defteri teslimi, staj mülakatından en az 2 gün önce yapılmalıdır.</a:t>
            </a:r>
          </a:p>
          <a:p>
            <a:pPr algn="just"/>
            <a:r>
              <a:rPr lang="tr-TR" dirty="0" smtClean="0"/>
              <a:t>Staj mülakatının yapılacağı tarihler duyurulacaktır</a:t>
            </a:r>
            <a:r>
              <a:rPr lang="tr-TR" dirty="0"/>
              <a:t>. </a:t>
            </a:r>
            <a:r>
              <a:rPr lang="tr-TR" dirty="0" smtClean="0"/>
              <a:t>(http</a:t>
            </a:r>
            <a:r>
              <a:rPr lang="tr-TR" dirty="0"/>
              <a:t>://w3.bilecik.edu.tr/bilgisayar</a:t>
            </a:r>
            <a:r>
              <a:rPr lang="tr-TR" dirty="0" smtClean="0"/>
              <a:t>/)</a:t>
            </a:r>
          </a:p>
          <a:p>
            <a:pPr algn="just"/>
            <a:r>
              <a:rPr lang="tr-TR" dirty="0" smtClean="0"/>
              <a:t>Genellikle dönem başlangıcını takip eden 5. veya 6. haftalarda yapılmaktadır.</a:t>
            </a:r>
            <a:endParaRPr lang="tr-TR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7626424" cy="9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Staj Defteri Teslimi ve Staj Mülakatı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349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 Bilgi: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Sitede bulunan duyurular ile bu slaytta bulunan duyurular arasında herhangi bir zıt </a:t>
            </a:r>
            <a:r>
              <a:rPr lang="tr-TR" smtClean="0"/>
              <a:t>durum oluşursa, </a:t>
            </a:r>
            <a:r>
              <a:rPr lang="tr-TR" dirty="0" smtClean="0"/>
              <a:t>sitede </a:t>
            </a:r>
            <a:r>
              <a:rPr lang="tr-TR" b="1" dirty="0" smtClean="0"/>
              <a:t>Staj İşlemleri</a:t>
            </a:r>
            <a:r>
              <a:rPr lang="tr-TR" dirty="0" smtClean="0"/>
              <a:t> bölümünde yer alan duyuruyu dikkate alınız.</a:t>
            </a:r>
          </a:p>
          <a:p>
            <a:r>
              <a:rPr lang="tr-TR" dirty="0" smtClean="0"/>
              <a:t>Slaytta bulunan duyurular her zaman güncellenememektedir.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717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7200" dirty="0">
                <a:latin typeface="+mj-lt"/>
              </a:rPr>
              <a:t>Staj Öncesi</a:t>
            </a:r>
          </a:p>
        </p:txBody>
      </p:sp>
    </p:spTree>
    <p:extLst>
      <p:ext uri="{BB962C8B-B14F-4D97-AF65-F5344CB8AC3E}">
        <p14:creationId xmlns:p14="http://schemas.microsoft.com/office/powerpoint/2010/main" val="379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Zorunlu Staj kaç gün?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Staj-1 20 gün, Staj-2 20 gün olacak şekilde toplam 40 gündür.</a:t>
            </a:r>
          </a:p>
          <a:p>
            <a:r>
              <a:rPr lang="tr-TR" dirty="0"/>
              <a:t>20 gün çalıştığınız gün sayısıdır (Staj yaptığınız sürede geçen tatil günleri sayılmaz</a:t>
            </a:r>
            <a:r>
              <a:rPr lang="tr-TR" dirty="0" smtClean="0"/>
              <a:t>).</a:t>
            </a:r>
            <a:endParaRPr lang="tr-TR" dirty="0"/>
          </a:p>
          <a:p>
            <a:r>
              <a:rPr lang="tr-TR" dirty="0"/>
              <a:t>Staj yaptığınız yerde Cumartesi ve Pazar günleri çalışabilirsiniz fakat hafta sonları çalışacaksanız, staj yaptığınız kurumdan Cumartesi/ Pazar/ Cumartesi ve Pazar günleri çalışacağınıza dair bir yazı getirmeniz </a:t>
            </a:r>
            <a:r>
              <a:rPr lang="tr-TR" dirty="0" smtClean="0"/>
              <a:t>gerekmektedir</a:t>
            </a:r>
            <a:r>
              <a:rPr lang="tr-TR" dirty="0"/>
              <a:t>!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0233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Nerede staj yapabilirim?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b="1" dirty="0"/>
              <a:t>Bilgisayar Mühendisi </a:t>
            </a:r>
          </a:p>
          <a:p>
            <a:pPr lvl="1"/>
            <a:r>
              <a:rPr lang="tr-TR" b="1" dirty="0"/>
              <a:t>Elektrik Elektronik Mühendisi</a:t>
            </a:r>
          </a:p>
          <a:p>
            <a:pPr lvl="1"/>
            <a:r>
              <a:rPr lang="tr-TR" b="1" dirty="0"/>
              <a:t>Yazılım Mühendisi</a:t>
            </a:r>
          </a:p>
          <a:p>
            <a:pPr marL="0" indent="0" algn="just">
              <a:buNone/>
            </a:pPr>
            <a:r>
              <a:rPr lang="tr-TR" dirty="0"/>
              <a:t>Yukarıdaki Mühendislerden en az birini çalıştıran yazılım/ donanım üzerine çalışan </a:t>
            </a:r>
            <a:r>
              <a:rPr lang="tr-TR" dirty="0" smtClean="0"/>
              <a:t>departmanı </a:t>
            </a:r>
            <a:r>
              <a:rPr lang="tr-TR" dirty="0"/>
              <a:t>olan bir firmada staj yapabilirsiniz (yurtiçi/yurtdışı). Bu bir fabrika da olabilir, bir ofis de.</a:t>
            </a:r>
          </a:p>
          <a:p>
            <a:pPr marL="0" indent="0" algn="just">
              <a:buNone/>
            </a:pPr>
            <a:r>
              <a:rPr lang="tr-TR" dirty="0" smtClean="0"/>
              <a:t>Staj </a:t>
            </a:r>
            <a:r>
              <a:rPr lang="tr-TR" dirty="0"/>
              <a:t>yaptığınız yerde evraklarınızı imzalayacak yukarıdaki mühendislerden biri yoksa, stajınız geçersiz sayılır!!!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59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 zaman staj yapabilirim?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Stajlarınızı yaz tatili döneminde yapabilirsiniz.</a:t>
            </a:r>
          </a:p>
          <a:p>
            <a:endParaRPr lang="tr-TR" dirty="0"/>
          </a:p>
          <a:p>
            <a:r>
              <a:rPr lang="tr-TR" dirty="0" smtClean="0"/>
              <a:t>Stajlar yaz okulu ile 3 iş günü ve bir sonraki dönemin başlangıcı ile de 3 iş günü çakışabilir. Yani yaz okulunun son 3 günü ve dönemin başlangıcının ilk 3 günü staj yapabilirsiniz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83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Staja nasıl başvurabilirim?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700808"/>
            <a:ext cx="7338392" cy="3886200"/>
          </a:xfrm>
        </p:spPr>
        <p:txBody>
          <a:bodyPr/>
          <a:lstStyle/>
          <a:p>
            <a:pPr algn="just"/>
            <a:r>
              <a:rPr lang="tr-TR" dirty="0"/>
              <a:t>Staj </a:t>
            </a:r>
            <a:r>
              <a:rPr lang="tr-TR" dirty="0" smtClean="0"/>
              <a:t>evraklarınızı tamamladıktan sonra, staja başlama tarihinizden </a:t>
            </a:r>
            <a:r>
              <a:rPr lang="tr-TR" b="1" dirty="0" smtClean="0"/>
              <a:t>en az 15 gün </a:t>
            </a:r>
            <a:r>
              <a:rPr lang="tr-TR" dirty="0" smtClean="0"/>
              <a:t>önce evraklarınızla beraber </a:t>
            </a:r>
            <a:r>
              <a:rPr lang="tr-TR" b="1" dirty="0" smtClean="0"/>
              <a:t>Arş. Gör. Sefa </a:t>
            </a:r>
            <a:r>
              <a:rPr lang="tr-TR" b="1" dirty="0" err="1" smtClean="0"/>
              <a:t>TUNÇER’e</a:t>
            </a:r>
            <a:r>
              <a:rPr lang="tr-TR" b="1" dirty="0" smtClean="0"/>
              <a:t> </a:t>
            </a:r>
            <a:r>
              <a:rPr lang="tr-TR" dirty="0" smtClean="0"/>
              <a:t>teslim etmeniz gerekmektedir.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5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24765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Staj </a:t>
            </a:r>
            <a:r>
              <a:rPr lang="tr-TR" dirty="0">
                <a:solidFill>
                  <a:schemeClr val="tx1"/>
                </a:solidFill>
              </a:rPr>
              <a:t>dilekçesi ( </a:t>
            </a:r>
            <a:r>
              <a:rPr lang="tr-TR" dirty="0" smtClean="0">
                <a:solidFill>
                  <a:schemeClr val="tx1"/>
                </a:solidFill>
              </a:rPr>
              <a:t>Ek-1 )</a:t>
            </a:r>
            <a:endParaRPr lang="tr-TR" dirty="0">
              <a:solidFill>
                <a:schemeClr val="tx1"/>
              </a:solidFill>
            </a:endParaRPr>
          </a:p>
          <a:p>
            <a:pPr marL="361950" indent="-24765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Staj </a:t>
            </a:r>
            <a:r>
              <a:rPr lang="tr-TR" dirty="0">
                <a:solidFill>
                  <a:schemeClr val="tx1"/>
                </a:solidFill>
              </a:rPr>
              <a:t>Taahhütnamesi ( Ek- </a:t>
            </a:r>
            <a:r>
              <a:rPr lang="tr-TR" dirty="0" smtClean="0">
                <a:solidFill>
                  <a:schemeClr val="tx1"/>
                </a:solidFill>
              </a:rPr>
              <a:t>7 )</a:t>
            </a:r>
            <a:endParaRPr lang="tr-TR" dirty="0">
              <a:solidFill>
                <a:schemeClr val="tx1"/>
              </a:solidFill>
            </a:endParaRPr>
          </a:p>
          <a:p>
            <a:pPr marL="361950" indent="-24765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Zorunlu </a:t>
            </a:r>
            <a:r>
              <a:rPr lang="tr-TR" dirty="0">
                <a:solidFill>
                  <a:schemeClr val="tx1"/>
                </a:solidFill>
              </a:rPr>
              <a:t>Staj Formu ( Ek-2 --- 3 Adet )</a:t>
            </a:r>
          </a:p>
          <a:p>
            <a:pPr marL="361950" indent="-24765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Staj defterinin 3. sayfası (Stajdan sonra da imzalatılabilir)</a:t>
            </a:r>
          </a:p>
          <a:p>
            <a:pPr marL="361950" indent="-24765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https://esgm.sgk.gov.tr/Esgm/ adresinden Provizyon sorgulama yapılıp, sağlık provizyon sorgulama kısmının çıktısı alınacak (aldığınız gün tarihi ile sorgulama yapınız).</a:t>
            </a:r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r>
              <a:rPr lang="tr-TR" dirty="0" smtClean="0"/>
              <a:t>Staj başvurusuna bu belgeler ile gelinecektir. Toplam 6 adet belge ile başvuracaksınız. (Zorunlu Staj Formu 3 adet olduğundan 8 adet olmaktadır.)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482408" cy="1600200"/>
          </a:xfrm>
        </p:spPr>
        <p:txBody>
          <a:bodyPr>
            <a:normAutofit/>
          </a:bodyPr>
          <a:lstStyle/>
          <a:p>
            <a:r>
              <a:rPr lang="tr-TR" sz="4400" dirty="0" smtClean="0"/>
              <a:t>Staj için hangi evraklar gerekli?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9381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543</TotalTime>
  <Words>941</Words>
  <Application>Microsoft Office PowerPoint</Application>
  <PresentationFormat>Ekran Gösterisi (4:3)</PresentationFormat>
  <Paragraphs>110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Bitişiklik</vt:lpstr>
      <vt:lpstr>Staj Öncesi ve Sonrası Yapılacaklar</vt:lpstr>
      <vt:lpstr>Staj Komisyonu</vt:lpstr>
      <vt:lpstr>Ek Bilgi:</vt:lpstr>
      <vt:lpstr>PowerPoint Sunusu</vt:lpstr>
      <vt:lpstr>Zorunlu Staj kaç gün?</vt:lpstr>
      <vt:lpstr>Nerede staj yapabilirim?</vt:lpstr>
      <vt:lpstr>Ne zaman staj yapabilirim?</vt:lpstr>
      <vt:lpstr>Staja nasıl başvurabilirim?</vt:lpstr>
      <vt:lpstr>Staj için hangi evraklar gerekli?</vt:lpstr>
      <vt:lpstr>Staj dilekçesi</vt:lpstr>
      <vt:lpstr>Staj Taahhütnamesi</vt:lpstr>
      <vt:lpstr>2019 yılı resmi tatiller</vt:lpstr>
      <vt:lpstr>Zorunlu Staj Formu- 3 adet</vt:lpstr>
      <vt:lpstr>Staj yapacağınız kurumun isteyebileceği belgeler</vt:lpstr>
      <vt:lpstr>Teşekkür Belgesi</vt:lpstr>
      <vt:lpstr>Staj Defterinin 3. Sayfası</vt:lpstr>
      <vt:lpstr>SGK provizyon sorgulama (e-devlet)</vt:lpstr>
      <vt:lpstr>Evrak Teslim ve Onay</vt:lpstr>
      <vt:lpstr>PowerPoint Sunusu</vt:lpstr>
      <vt:lpstr>Staj Defteri</vt:lpstr>
      <vt:lpstr>Staj Defterinin İmzalanması</vt:lpstr>
      <vt:lpstr>Staj Defterine eklenecekler</vt:lpstr>
      <vt:lpstr>Staj Defterine Eklenecekler</vt:lpstr>
      <vt:lpstr>Staj evraklarımı teslim edip staj yapmazsam???</vt:lpstr>
      <vt:lpstr>Staj Defteri Teslimi ve Staj Mülakatı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Staj öncesi ve sonrası yapılacaklar</dc:title>
  <dc:creator>BM</dc:creator>
  <cp:lastModifiedBy>Tncr</cp:lastModifiedBy>
  <cp:revision>125</cp:revision>
  <dcterms:created xsi:type="dcterms:W3CDTF">2015-01-22T07:00:11Z</dcterms:created>
  <dcterms:modified xsi:type="dcterms:W3CDTF">2019-05-06T13:32:43Z</dcterms:modified>
</cp:coreProperties>
</file>