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0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 Slaydı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mbria"/>
              <a:buNone/>
              <a:defRPr sz="6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C8B8A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C8B8A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C8B8A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C8B8A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, Dikey Metin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1866900" y="190500"/>
            <a:ext cx="48006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key Başlık ve Metin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 rot="5400000">
            <a:off x="4579938" y="2324101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 ve İçerik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ölüm Üstbilgisi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mbria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C8B8A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B8A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B8A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İki İçerik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rşılaştırma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Yalnızca Başlık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oş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lı İçerik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mbri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lı Resim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mbria"/>
              <a:buNone/>
              <a:defRPr sz="22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800100" y="228002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mbria"/>
              <a:buNone/>
            </a:pPr>
            <a:r>
              <a:rPr lang="tr-TR" b="1" dirty="0">
                <a:solidFill>
                  <a:schemeClr val="tx1"/>
                </a:solidFill>
              </a:rPr>
              <a:t>Biyomühendislik STAJ Süreci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088681" y="4959198"/>
            <a:ext cx="7437877" cy="152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 dirty="0" err="1">
                <a:solidFill>
                  <a:schemeClr val="tx1"/>
                </a:solidFill>
              </a:rPr>
              <a:t>Komisyon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Başkanı</a:t>
            </a:r>
            <a:r>
              <a:rPr lang="tr-TR" b="1" dirty="0">
                <a:solidFill>
                  <a:schemeClr val="tx1"/>
                </a:solidFill>
              </a:rPr>
              <a:t>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Prof. Dr. Mustafa </a:t>
            </a:r>
            <a:r>
              <a:rPr lang="en-US" dirty="0" err="1">
                <a:solidFill>
                  <a:schemeClr val="tx1"/>
                </a:solidFill>
              </a:rPr>
              <a:t>Oğuzhan</a:t>
            </a:r>
            <a:r>
              <a:rPr lang="en-US" dirty="0">
                <a:solidFill>
                  <a:schemeClr val="tx1"/>
                </a:solidFill>
              </a:rPr>
              <a:t> ÇAĞLAYAN </a:t>
            </a:r>
            <a:endParaRPr lang="tr-TR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 dirty="0" err="1">
                <a:solidFill>
                  <a:schemeClr val="tx1"/>
                </a:solidFill>
              </a:rPr>
              <a:t>Üye</a:t>
            </a:r>
            <a:r>
              <a:rPr lang="tr-TR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Prof. Dr. </a:t>
            </a:r>
            <a:r>
              <a:rPr lang="en-US" dirty="0" err="1">
                <a:solidFill>
                  <a:schemeClr val="tx1"/>
                </a:solidFill>
              </a:rPr>
              <a:t>Ülküye</a:t>
            </a:r>
            <a:r>
              <a:rPr lang="en-US" dirty="0">
                <a:solidFill>
                  <a:schemeClr val="tx1"/>
                </a:solidFill>
              </a:rPr>
              <a:t> Dudu GÜL </a:t>
            </a:r>
            <a:endParaRPr lang="tr-TR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 dirty="0" err="1">
                <a:solidFill>
                  <a:schemeClr val="tx1"/>
                </a:solidFill>
              </a:rPr>
              <a:t>Üye</a:t>
            </a:r>
            <a:r>
              <a:rPr lang="tr-TR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Doç</a:t>
            </a:r>
            <a:r>
              <a:rPr lang="en-US" dirty="0">
                <a:solidFill>
                  <a:schemeClr val="tx1"/>
                </a:solidFill>
              </a:rPr>
              <a:t>. Dr. </a:t>
            </a:r>
            <a:r>
              <a:rPr lang="tr-TR" dirty="0">
                <a:solidFill>
                  <a:schemeClr val="tx1"/>
                </a:solidFill>
              </a:rPr>
              <a:t>Mesut IŞIK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758788" y="4941168"/>
            <a:ext cx="762642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 dirty="0">
                <a:solidFill>
                  <a:schemeClr val="tx1"/>
                </a:solidFill>
                <a:latin typeface="+mn-lt"/>
              </a:rPr>
              <a:t>Zorunlu Staj Formu- </a:t>
            </a:r>
            <a:r>
              <a:rPr lang="tr-TR" b="1" dirty="0">
                <a:solidFill>
                  <a:schemeClr val="tx1"/>
                </a:solidFill>
                <a:latin typeface="+mn-lt"/>
              </a:rPr>
              <a:t>3 adet</a:t>
            </a:r>
            <a:endParaRPr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0" name="Google Shape;160;p24"/>
          <p:cNvSpPr/>
          <p:nvPr/>
        </p:nvSpPr>
        <p:spPr>
          <a:xfrm>
            <a:off x="4355976" y="404664"/>
            <a:ext cx="432048" cy="4896544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rgbClr val="A6A1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4788024" y="548680"/>
            <a:ext cx="38163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adet orijinal düzenlenecek, yani 1 tanesini el ile yazıp, kalan 2 tane fotokopi çektirilmeyecek! Hepsi el ile doldurulacak!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Fotoğraflarınızı da yapıştırıp getireceksiniz, genelde öğrenciler kolayına kaçıp kesmeden yapıştırmadan geliyorlar, evrakları tam olarak hazır olmayanların evrakları teslim alınmayacaktır. O yüzden fotoğraflarınızı da yapıştırıp gelin!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 kısımda da öğrenci imzaları atılmak zorundadır. Staj komisyon imzasını bizden aldıktan sonra Fakülte onayını Fakülte Sekreteri Canan COŞKUN’a imzalatmanız gerekiyor.</a:t>
            </a:r>
            <a:endParaRPr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6E13FC5-3820-F508-DE90-B03723470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11" y="797994"/>
            <a:ext cx="3879589" cy="41098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mbria"/>
              <a:buNone/>
            </a:pPr>
            <a:r>
              <a:rPr lang="tr-TR" b="1" dirty="0">
                <a:solidFill>
                  <a:schemeClr val="tx1"/>
                </a:solidFill>
              </a:rPr>
              <a:t>Staj yapacağınız kurumun isteyebileceği belgeler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 dirty="0"/>
              <a:t>Staj yapmak istediğiniz yere göre isteyecekleri evraklar değişebilir. Bazı kurumlar sizi stajyer olarak almak için hiçbir belge istemezken, bazı yerler öğrenci belgesi vs. isteyebiliyor.</a:t>
            </a:r>
            <a:endParaRPr dirty="0"/>
          </a:p>
          <a:p>
            <a:pPr marL="342900" lvl="0" indent="-889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tr-TR" dirty="0"/>
              <a:t>Staj Zorunluluk Belgesi (Bölüm Sekreterinden temin edebilirsiniz-Tufan </a:t>
            </a:r>
            <a:r>
              <a:rPr lang="tr-TR" dirty="0" err="1"/>
              <a:t>Inaç</a:t>
            </a:r>
            <a:r>
              <a:rPr lang="tr-TR" dirty="0"/>
              <a:t>)</a:t>
            </a:r>
            <a:endParaRPr dirty="0"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tr-TR" dirty="0"/>
              <a:t>Öğrenci Belgesi</a:t>
            </a:r>
            <a:endParaRPr dirty="0"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tr-TR" dirty="0"/>
              <a:t>Staj Sigorta Belgesi (Staja başlamadan en fazla 10 gün içinde alabilirsiniz. Bunun dışında bu belge verilememektedir.)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 b="1" dirty="0">
                <a:solidFill>
                  <a:schemeClr val="tx1"/>
                </a:solidFill>
              </a:rPr>
              <a:t>Teşekkür Belgesi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73" name="Google Shape;173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0145" t="12991" r="30561" b="22793"/>
          <a:stretch/>
        </p:blipFill>
        <p:spPr>
          <a:xfrm>
            <a:off x="1979712" y="1484784"/>
            <a:ext cx="4824536" cy="443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EC9F823-1990-C82F-9B13-24007192B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340" y="1205073"/>
            <a:ext cx="6683319" cy="55097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 b="1" dirty="0">
                <a:solidFill>
                  <a:schemeClr val="tx1"/>
                </a:solidFill>
                <a:latin typeface="+mj-lt"/>
              </a:rPr>
              <a:t>Staj Defterinin 3. Sayfası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9" name="Google Shape;179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2755" t="21897" r="34078" b="18137"/>
          <a:stretch/>
        </p:blipFill>
        <p:spPr>
          <a:xfrm>
            <a:off x="1907704" y="1268760"/>
            <a:ext cx="4673055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F004FC35-55E0-0BF2-223F-89270F6C98CE}"/>
              </a:ext>
            </a:extLst>
          </p:cNvPr>
          <p:cNvSpPr/>
          <p:nvPr/>
        </p:nvSpPr>
        <p:spPr>
          <a:xfrm>
            <a:off x="3352800" y="5319252"/>
            <a:ext cx="1219200" cy="269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63235D1-2A10-08F5-D097-9C5F3F481ECB}"/>
              </a:ext>
            </a:extLst>
          </p:cNvPr>
          <p:cNvSpPr txBox="1"/>
          <p:nvPr/>
        </p:nvSpPr>
        <p:spPr>
          <a:xfrm>
            <a:off x="2787445" y="5319252"/>
            <a:ext cx="2349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bym@bilecik.edu.tr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457199" y="274638"/>
            <a:ext cx="82640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tr-TR" sz="4000" b="1" dirty="0">
                <a:solidFill>
                  <a:schemeClr val="tx1"/>
                </a:solidFill>
                <a:latin typeface="+mj-lt"/>
              </a:rPr>
              <a:t>SGK provizyon sorgulama (e-devlet)</a:t>
            </a:r>
            <a:endParaRPr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spcBef>
                <a:spcPts val="0"/>
              </a:spcBef>
              <a:buSzPts val="2200"/>
            </a:pPr>
            <a:r>
              <a:rPr lang="tr-TR" dirty="0">
                <a:solidFill>
                  <a:schemeClr val="tx1"/>
                </a:solidFill>
              </a:rPr>
              <a:t>PTT’ye gidilip e-devlet şifresi alınacaktır. </a:t>
            </a:r>
            <a:endParaRPr dirty="0">
              <a:solidFill>
                <a:schemeClr val="tx1"/>
              </a:solidFill>
            </a:endParaRPr>
          </a:p>
          <a:p>
            <a:pPr marL="342900">
              <a:spcBef>
                <a:spcPts val="440"/>
              </a:spcBef>
              <a:buSzPts val="2200"/>
            </a:pPr>
            <a:r>
              <a:rPr lang="tr-TR" dirty="0">
                <a:solidFill>
                  <a:schemeClr val="tx1"/>
                </a:solidFill>
              </a:rPr>
              <a:t>E-</a:t>
            </a:r>
            <a:r>
              <a:rPr lang="tr-TR" dirty="0" err="1">
                <a:solidFill>
                  <a:schemeClr val="tx1"/>
                </a:solidFill>
              </a:rPr>
              <a:t>devlet’e</a:t>
            </a:r>
            <a:r>
              <a:rPr lang="tr-TR" dirty="0">
                <a:solidFill>
                  <a:schemeClr val="tx1"/>
                </a:solidFill>
              </a:rPr>
              <a:t> girilip provizyon sorgulaması yapılacaktır.</a:t>
            </a:r>
            <a:endParaRPr dirty="0">
              <a:solidFill>
                <a:schemeClr val="tx1"/>
              </a:solidFill>
            </a:endParaRPr>
          </a:p>
          <a:p>
            <a:pPr marL="342900">
              <a:spcBef>
                <a:spcPts val="440"/>
              </a:spcBef>
              <a:buSzPts val="2200"/>
            </a:pPr>
            <a:r>
              <a:rPr lang="tr-TR" dirty="0">
                <a:solidFill>
                  <a:schemeClr val="tx1"/>
                </a:solidFill>
              </a:rPr>
              <a:t>Çıktı alınıp başvuru belgeleri arasına koyulacaktır.</a:t>
            </a:r>
            <a:endParaRPr dirty="0">
              <a:solidFill>
                <a:schemeClr val="tx1"/>
              </a:solidFill>
            </a:endParaRPr>
          </a:p>
          <a:p>
            <a:pPr marL="482600">
              <a:spcBef>
                <a:spcPts val="440"/>
              </a:spcBef>
              <a:buSzPts val="2200"/>
            </a:pPr>
            <a:endParaRPr dirty="0">
              <a:solidFill>
                <a:schemeClr val="tx1"/>
              </a:solidFill>
            </a:endParaRPr>
          </a:p>
          <a:p>
            <a:pPr marL="640080" lvl="1">
              <a:spcBef>
                <a:spcPts val="400"/>
              </a:spcBef>
              <a:buSzPts val="2000"/>
            </a:pPr>
            <a:r>
              <a:rPr lang="tr-TR" dirty="0">
                <a:solidFill>
                  <a:schemeClr val="tx1"/>
                </a:solidFill>
              </a:rPr>
              <a:t>Sigortanızda herhangi bir sorun oluşup oluşmayacağından emin olmak için istenmektedir.</a:t>
            </a:r>
            <a:endParaRPr dirty="0">
              <a:solidFill>
                <a:schemeClr val="tx1"/>
              </a:solidFill>
            </a:endParaRPr>
          </a:p>
          <a:p>
            <a:pPr marL="640080" lvl="1">
              <a:spcBef>
                <a:spcPts val="400"/>
              </a:spcBef>
              <a:buSzPts val="2000"/>
            </a:pPr>
            <a:r>
              <a:rPr lang="tr-TR" dirty="0">
                <a:solidFill>
                  <a:schemeClr val="tx1"/>
                </a:solidFill>
              </a:rPr>
              <a:t>Bu sistem sayesinde sağlık yardımlarından yararlanıp yararlanılamayacağına bakılmaktadır.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342900" lvl="0" indent="-889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 b="1" dirty="0">
                <a:solidFill>
                  <a:schemeClr val="tx1"/>
                </a:solidFill>
              </a:rPr>
              <a:t>Evrak Teslim ve Onay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 dirty="0">
                <a:solidFill>
                  <a:schemeClr val="tx1"/>
                </a:solidFill>
              </a:rPr>
              <a:t>Bütün evraklarınız tamam olduktan sonra Arş. Gör. Kevser Kübra </a:t>
            </a:r>
            <a:r>
              <a:rPr lang="tr-TR" dirty="0" err="1">
                <a:solidFill>
                  <a:schemeClr val="tx1"/>
                </a:solidFill>
              </a:rPr>
              <a:t>Kırboğa’ya</a:t>
            </a:r>
            <a:r>
              <a:rPr lang="tr-TR" dirty="0">
                <a:solidFill>
                  <a:schemeClr val="tx1"/>
                </a:solidFill>
              </a:rPr>
              <a:t> staj başlama tarihinizden </a:t>
            </a:r>
            <a:r>
              <a:rPr lang="tr-TR" b="1" dirty="0">
                <a:solidFill>
                  <a:schemeClr val="tx1"/>
                </a:solidFill>
              </a:rPr>
              <a:t>en az 15 gün önce</a:t>
            </a:r>
            <a:r>
              <a:rPr lang="tr-TR" dirty="0">
                <a:solidFill>
                  <a:schemeClr val="tx1"/>
                </a:solidFill>
              </a:rPr>
              <a:t> teslim etmeniz gerekmektedir.</a:t>
            </a:r>
            <a:endParaRPr dirty="0">
              <a:solidFill>
                <a:schemeClr val="tx1"/>
              </a:solidFill>
            </a:endParaRPr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 dirty="0">
                <a:solidFill>
                  <a:schemeClr val="tx1"/>
                </a:solidFill>
              </a:rPr>
              <a:t>Bunun dışında staj başlangıcından 3-5 gün önce gelip ısrar etmeyiniz.</a:t>
            </a:r>
            <a:endParaRPr dirty="0">
              <a:solidFill>
                <a:schemeClr val="tx1"/>
              </a:solidFill>
            </a:endParaRPr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 dirty="0">
                <a:solidFill>
                  <a:schemeClr val="tx1"/>
                </a:solidFill>
              </a:rPr>
              <a:t>Her yıl staj başvuru tarihi için son gün belirlenmektedir. 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889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342900" lvl="0" indent="-889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342900" lvl="0" indent="-889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 b="1" dirty="0">
                <a:solidFill>
                  <a:schemeClr val="tx1"/>
                </a:solidFill>
              </a:rPr>
              <a:t>Staj Defteri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just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 dirty="0">
                <a:solidFill>
                  <a:schemeClr val="tx1"/>
                </a:solidFill>
                <a:latin typeface="+mn-lt"/>
              </a:rPr>
              <a:t>Stajda o gün yaptığınız uygulamaları, öğrendiklerinizi vs. deftere yazmalısınız. 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342900" lvl="0" indent="-228600" algn="just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 dirty="0">
                <a:solidFill>
                  <a:schemeClr val="tx1"/>
                </a:solidFill>
                <a:latin typeface="+mn-lt"/>
              </a:rPr>
              <a:t>Defteri isterseniz elle doldurabilirsiniz (silinmeyen siyah/mavi kalem), isterseniz de çıktı alıp deftere yapıştırabilirsiniz (defterin formatına uygun olmak kaydı ile). O gün yaptığınız uygulamaların da ekran görüntüsünü sayfaya yapıştırabilirsiniz.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342900" lvl="0" indent="-228600" algn="just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 dirty="0">
                <a:solidFill>
                  <a:schemeClr val="tx1"/>
                </a:solidFill>
                <a:latin typeface="+mn-lt"/>
              </a:rPr>
              <a:t>Staj defteri kapağı, ön kapak ve arka kapak sayfaları ile </a:t>
            </a:r>
            <a:r>
              <a:rPr lang="tr-TR" b="1" dirty="0">
                <a:solidFill>
                  <a:schemeClr val="tx1"/>
                </a:solidFill>
                <a:latin typeface="+mn-lt"/>
              </a:rPr>
              <a:t>karton kapak 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yapılacaktır.</a:t>
            </a:r>
            <a:endParaRPr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8382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 b="1" dirty="0">
                <a:solidFill>
                  <a:schemeClr val="tx1"/>
                </a:solidFill>
                <a:latin typeface="+mj-lt"/>
              </a:rPr>
              <a:t>Staj Defterinin İmzalanması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just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 dirty="0"/>
              <a:t>Staj defterinizin her sayfası iş yerinde çalışan sorumlu tarafından imzalanmalıdır. İmzaları atılmayan öğrencilerin stajları </a:t>
            </a:r>
            <a:r>
              <a:rPr lang="tr-TR" b="1" dirty="0"/>
              <a:t>kesinlikle kabul edilmeyecektir</a:t>
            </a:r>
            <a:r>
              <a:rPr lang="tr-TR" dirty="0"/>
              <a:t>!</a:t>
            </a:r>
            <a:endParaRPr dirty="0"/>
          </a:p>
          <a:p>
            <a:pPr marL="342900" lvl="0" indent="-88900" algn="just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body" idx="1"/>
          </p:nvPr>
        </p:nvSpPr>
        <p:spPr>
          <a:xfrm>
            <a:off x="486697" y="931607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just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 dirty="0">
                <a:solidFill>
                  <a:schemeClr val="tx1"/>
                </a:solidFill>
                <a:latin typeface="+mn-lt"/>
              </a:rPr>
              <a:t>Ek 3c ve Ek 3b stajınızdan sorumlu kişi tarafından doldurulup, kapalı ve zarfın kapalı kısmı mühürlü/ kaşeli bir şekilde size teslim edilmesi gerekmektedir. Staj Defterinizi ve de </a:t>
            </a:r>
            <a:r>
              <a:rPr lang="tr-TR" b="1" dirty="0">
                <a:solidFill>
                  <a:schemeClr val="tx1"/>
                </a:solidFill>
                <a:latin typeface="+mn-lt"/>
              </a:rPr>
              <a:t>kapalı ve mühürlü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 olan zarfı (açık olan zarflar kabul edilmeyecektir) 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342900" lvl="0" indent="-88900" algn="just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>
              <a:solidFill>
                <a:schemeClr val="tx1"/>
              </a:solidFill>
              <a:latin typeface="+mn-lt"/>
            </a:endParaRPr>
          </a:p>
          <a:p>
            <a:pPr marL="342900" lvl="0" indent="-228600" algn="just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 dirty="0">
                <a:solidFill>
                  <a:schemeClr val="tx1"/>
                </a:solidFill>
                <a:latin typeface="+mn-lt"/>
              </a:rPr>
              <a:t>Daha sonra staj defterinizin kapak sayfasından sonra Ek 3d ile Ek 4b '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yi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 ekleyerek, staj defterinizi </a:t>
            </a:r>
            <a:r>
              <a:rPr lang="tr-TR" b="1" dirty="0">
                <a:solidFill>
                  <a:schemeClr val="tx1"/>
                </a:solidFill>
                <a:latin typeface="+mn-lt"/>
              </a:rPr>
              <a:t>şeffaf sıkıştırmalı gerekmektedir!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>
            <a:spLocks noGrp="1"/>
          </p:cNvSpPr>
          <p:nvPr>
            <p:ph type="title"/>
          </p:nvPr>
        </p:nvSpPr>
        <p:spPr>
          <a:xfrm>
            <a:off x="457199" y="274638"/>
            <a:ext cx="81951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mbria"/>
              <a:buNone/>
            </a:pPr>
            <a:r>
              <a:rPr lang="tr-TR" b="1" dirty="0">
                <a:solidFill>
                  <a:schemeClr val="tx1"/>
                </a:solidFill>
                <a:latin typeface="+mn-lt"/>
              </a:rPr>
              <a:t>Staj evraklarımı teslim edip staj yapmama durumunda</a:t>
            </a:r>
            <a:endParaRPr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21" name="Google Shape;221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2432" t="17538" r="34169" b="22773"/>
          <a:stretch/>
        </p:blipFill>
        <p:spPr>
          <a:xfrm>
            <a:off x="539552" y="1700808"/>
            <a:ext cx="4226053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4"/>
          <p:cNvSpPr/>
          <p:nvPr/>
        </p:nvSpPr>
        <p:spPr>
          <a:xfrm>
            <a:off x="5148064" y="2780928"/>
            <a:ext cx="432048" cy="2124236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rgbClr val="A6A1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4"/>
          <p:cNvSpPr txBox="1"/>
          <p:nvPr/>
        </p:nvSpPr>
        <p:spPr>
          <a:xfrm>
            <a:off x="5715322" y="3284984"/>
            <a:ext cx="280831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Evraklarınızın arasında bulunan taahhütnameye göre imzaladığınız koşular uygulanır!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 b="1" dirty="0">
                <a:solidFill>
                  <a:schemeClr val="tx1"/>
                </a:solidFill>
              </a:rPr>
              <a:t>Bilgilendirme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51134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 dirty="0">
                <a:latin typeface="+mn-lt"/>
              </a:rPr>
              <a:t>Web sitesinde bulunan duyurular ile bu slaytta bulunan duyurular arasında herhangi bir zıt durum oluşursa, web sitede </a:t>
            </a:r>
            <a:r>
              <a:rPr lang="tr-TR" b="1" dirty="0">
                <a:latin typeface="+mn-lt"/>
              </a:rPr>
              <a:t>Öğrenci/Staj </a:t>
            </a:r>
            <a:r>
              <a:rPr lang="tr-TR" dirty="0">
                <a:latin typeface="+mn-lt"/>
              </a:rPr>
              <a:t>bölümünde yer alan duyuruyu dikkate alınız.</a:t>
            </a:r>
            <a:endParaRPr dirty="0">
              <a:latin typeface="+mn-lt"/>
            </a:endParaRPr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 dirty="0">
                <a:latin typeface="+mn-lt"/>
              </a:rPr>
              <a:t>Slaytta bulunan duyurular her zaman güncellenememektedir.</a:t>
            </a:r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body" idx="1"/>
          </p:nvPr>
        </p:nvSpPr>
        <p:spPr>
          <a:xfrm>
            <a:off x="395536" y="1556792"/>
            <a:ext cx="7848872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just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 dirty="0"/>
              <a:t>Staj defterinizi imza karşılığında Arş. Gör. Kevser Kübra </a:t>
            </a:r>
            <a:r>
              <a:rPr lang="tr-TR" dirty="0" err="1"/>
              <a:t>Kırboğa’ya</a:t>
            </a:r>
            <a:r>
              <a:rPr lang="tr-TR" dirty="0"/>
              <a:t> teslim etmeniz gerekmektedir!</a:t>
            </a:r>
            <a:endParaRPr dirty="0"/>
          </a:p>
        </p:txBody>
      </p:sp>
      <p:sp>
        <p:nvSpPr>
          <p:cNvPr id="229" name="Google Shape;229;p35"/>
          <p:cNvSpPr txBox="1">
            <a:spLocks noGrp="1"/>
          </p:cNvSpPr>
          <p:nvPr>
            <p:ph type="title"/>
          </p:nvPr>
        </p:nvSpPr>
        <p:spPr>
          <a:xfrm>
            <a:off x="755576" y="5013176"/>
            <a:ext cx="8388424" cy="9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mbria"/>
              <a:buNone/>
            </a:pPr>
            <a:r>
              <a:rPr lang="tr-TR" b="1" dirty="0">
                <a:solidFill>
                  <a:schemeClr val="tx1"/>
                </a:solidFill>
                <a:latin typeface="+mn-lt"/>
              </a:rPr>
              <a:t>Staj Defteri Teslimi</a:t>
            </a:r>
            <a:endParaRPr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961909" y="2398853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tr-TR" sz="7200" b="1" dirty="0">
                <a:latin typeface="+mn-lt"/>
                <a:ea typeface="Cambria"/>
                <a:cs typeface="Cambria"/>
                <a:sym typeface="Cambria"/>
              </a:rPr>
              <a:t>Staj Öncesi</a:t>
            </a:r>
            <a:endParaRPr b="1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 b="1" dirty="0">
                <a:solidFill>
                  <a:schemeClr val="tx1"/>
                </a:solidFill>
                <a:latin typeface="+mn-lt"/>
              </a:rPr>
              <a:t>Zorunlu Staj kaç gün?</a:t>
            </a:r>
            <a:endParaRPr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457200" y="1669648"/>
            <a:ext cx="8189089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 b="1" dirty="0">
                <a:solidFill>
                  <a:schemeClr val="tx1"/>
                </a:solidFill>
                <a:latin typeface="+mn-lt"/>
              </a:rPr>
              <a:t>Staj-1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20 gün, </a:t>
            </a:r>
            <a:r>
              <a:rPr lang="tr-TR" b="1" dirty="0">
                <a:solidFill>
                  <a:schemeClr val="tx1"/>
                </a:solidFill>
                <a:latin typeface="+mn-lt"/>
              </a:rPr>
              <a:t>Staj-2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20 gün olacak şekilde toplam 40 gündür.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 dirty="0">
                <a:solidFill>
                  <a:schemeClr val="tx1"/>
                </a:solidFill>
                <a:latin typeface="+mn-lt"/>
              </a:rPr>
              <a:t>20 gün çalıştığınız gün sayısıdır (Staj yaptığınız sürede geçen tatil günleri sayılmaz).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 dirty="0">
                <a:solidFill>
                  <a:schemeClr val="tx1"/>
                </a:solidFill>
                <a:latin typeface="+mn-lt"/>
              </a:rPr>
              <a:t>Staj yaptığınız yerde Cumartesi ve Pazar günleri çalışabilirsiniz fakat hafta sonları çalışacaksanız, staj yaptığınız kurumdan Cumartesi/ Pazar/ Cumartesi ve Pazar günleri çalışacağınıza dair bir yazı getirmeniz gerekmektedir!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342900" lvl="0" indent="-228600" algn="just" rtl="0">
              <a:spcBef>
                <a:spcPts val="440"/>
              </a:spcBef>
              <a:spcAft>
                <a:spcPts val="0"/>
              </a:spcAft>
              <a:buSzPts val="1800"/>
              <a:buChar char="•"/>
            </a:pPr>
            <a:r>
              <a:rPr lang="tr-TR" dirty="0">
                <a:solidFill>
                  <a:schemeClr val="tx1"/>
                </a:solidFill>
                <a:latin typeface="+mn-lt"/>
              </a:rPr>
              <a:t>Staj yerinin uygunluğu, sorumlu hocalar tarafından onaylandıktan sonra staj başvuru süreci devam edecektir.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457199" y="274638"/>
            <a:ext cx="850160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 b="1" dirty="0">
                <a:solidFill>
                  <a:schemeClr val="tx1"/>
                </a:solidFill>
                <a:latin typeface="+mn-lt"/>
              </a:rPr>
              <a:t>Ne zaman staj yapabilirim?</a:t>
            </a:r>
            <a:endParaRPr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8605777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 dirty="0">
                <a:latin typeface="+mn-lt"/>
              </a:rPr>
              <a:t>Stajlarınızı yaz tatili döneminde yapabilirsiniz.</a:t>
            </a:r>
            <a:endParaRPr dirty="0">
              <a:latin typeface="+mn-lt"/>
            </a:endParaRPr>
          </a:p>
          <a:p>
            <a:pPr marL="342900" lvl="0" indent="-889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>
              <a:latin typeface="+mn-lt"/>
            </a:endParaRPr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 dirty="0">
                <a:latin typeface="+mn-lt"/>
              </a:rPr>
              <a:t>Stajlar yaz okulu ile 3 iş günü ve bir sonraki dönemin başlangıcı ile de 3 iş günü çakışabilir. Yani yaz okulunun son 3 günü ve dönemin başlangıcının ilk 3 günü staj yapabilirsiniz.</a:t>
            </a:r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 b="1" dirty="0">
                <a:solidFill>
                  <a:schemeClr val="tx1"/>
                </a:solidFill>
                <a:latin typeface="+mn-lt"/>
              </a:rPr>
              <a:t>Staja nasıl başvurabilirim?</a:t>
            </a:r>
            <a:endParaRPr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313178" y="1619785"/>
            <a:ext cx="8298386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tr-TR" dirty="0">
                <a:latin typeface="+mn-lt"/>
              </a:rPr>
              <a:t>Staj evraklarınızı tamamladıktan sonra, staja başlama tarihinizden </a:t>
            </a:r>
            <a:r>
              <a:rPr lang="tr-TR" b="1" dirty="0">
                <a:latin typeface="+mn-lt"/>
              </a:rPr>
              <a:t>en az 15 gün </a:t>
            </a:r>
            <a:r>
              <a:rPr lang="tr-TR" dirty="0">
                <a:latin typeface="+mn-lt"/>
              </a:rPr>
              <a:t>önce evraklarınızla beraber </a:t>
            </a:r>
            <a:r>
              <a:rPr lang="tr-TR" b="1" dirty="0">
                <a:latin typeface="+mn-lt"/>
              </a:rPr>
              <a:t>Arş. Gör. Kevser Kübra </a:t>
            </a:r>
            <a:r>
              <a:rPr lang="tr-TR" b="1" dirty="0" err="1">
                <a:latin typeface="+mn-lt"/>
              </a:rPr>
              <a:t>Kırboğa’ya</a:t>
            </a:r>
            <a:r>
              <a:rPr lang="tr-TR" b="1" dirty="0">
                <a:latin typeface="+mn-lt"/>
              </a:rPr>
              <a:t> </a:t>
            </a:r>
            <a:r>
              <a:rPr lang="tr-TR" dirty="0">
                <a:latin typeface="+mn-lt"/>
              </a:rPr>
              <a:t>teslim etmeniz gerekmektedir.</a:t>
            </a:r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228600" y="1623349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 algn="just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tr-TR" sz="1600" dirty="0"/>
              <a:t>1. </a:t>
            </a:r>
            <a:r>
              <a:rPr lang="en-US" sz="1600" dirty="0" err="1"/>
              <a:t>Öğrenciler</a:t>
            </a:r>
            <a:r>
              <a:rPr lang="en-US" sz="1600" dirty="0"/>
              <a:t>, </a:t>
            </a:r>
            <a:r>
              <a:rPr lang="en-US" sz="1600" dirty="0" err="1"/>
              <a:t>Staj</a:t>
            </a:r>
            <a:r>
              <a:rPr lang="en-US" sz="1600" dirty="0"/>
              <a:t> </a:t>
            </a:r>
            <a:r>
              <a:rPr lang="en-US" sz="1600" dirty="0" err="1"/>
              <a:t>başvuru</a:t>
            </a:r>
            <a:r>
              <a:rPr lang="en-US" sz="1600" dirty="0"/>
              <a:t> </a:t>
            </a:r>
            <a:r>
              <a:rPr lang="en-US" sz="1600" dirty="0" err="1"/>
              <a:t>dilekçesi</a:t>
            </a:r>
            <a:r>
              <a:rPr lang="en-US" sz="1600" dirty="0"/>
              <a:t> </a:t>
            </a:r>
            <a:r>
              <a:rPr lang="en-US" sz="1600" dirty="0" err="1"/>
              <a:t>formunu</a:t>
            </a:r>
            <a:r>
              <a:rPr lang="en-US" sz="1600" dirty="0"/>
              <a:t> (Ek-1) </a:t>
            </a:r>
            <a:r>
              <a:rPr lang="en-US" sz="1600" dirty="0" err="1"/>
              <a:t>öğrenci</a:t>
            </a:r>
            <a:r>
              <a:rPr lang="en-US" sz="1600" dirty="0"/>
              <a:t> </a:t>
            </a:r>
            <a:r>
              <a:rPr lang="en-US" sz="1600" dirty="0" err="1"/>
              <a:t>işlerinden</a:t>
            </a:r>
            <a:r>
              <a:rPr lang="en-US" sz="1600" dirty="0"/>
              <a:t> </a:t>
            </a:r>
            <a:r>
              <a:rPr lang="en-US" sz="1600" dirty="0" err="1"/>
              <a:t>temin</a:t>
            </a:r>
            <a:r>
              <a:rPr lang="en-US" sz="1600" dirty="0"/>
              <a:t> </a:t>
            </a:r>
            <a:r>
              <a:rPr lang="en-US" sz="1600" dirty="0" err="1"/>
              <a:t>etmelidir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eksiksiz</a:t>
            </a:r>
            <a:r>
              <a:rPr lang="en-US" sz="1600" dirty="0"/>
              <a:t> </a:t>
            </a:r>
            <a:r>
              <a:rPr lang="en-US" sz="1600" dirty="0" err="1"/>
              <a:t>olarak</a:t>
            </a:r>
            <a:r>
              <a:rPr lang="en-US" sz="1600" dirty="0"/>
              <a:t> </a:t>
            </a:r>
            <a:r>
              <a:rPr lang="en-US" sz="1600" dirty="0" err="1"/>
              <a:t>dikkatlice</a:t>
            </a:r>
            <a:r>
              <a:rPr lang="en-US" sz="1600" dirty="0"/>
              <a:t> </a:t>
            </a:r>
            <a:r>
              <a:rPr lang="en-US" sz="1600" dirty="0" err="1"/>
              <a:t>doldurarak</a:t>
            </a:r>
            <a:r>
              <a:rPr lang="en-US" sz="1600" dirty="0"/>
              <a:t> </a:t>
            </a:r>
            <a:r>
              <a:rPr lang="en-US" sz="1600" dirty="0" err="1"/>
              <a:t>staj</a:t>
            </a:r>
            <a:r>
              <a:rPr lang="en-US" sz="1600" dirty="0"/>
              <a:t> </a:t>
            </a:r>
            <a:r>
              <a:rPr lang="en-US" sz="1600" dirty="0" err="1"/>
              <a:t>başvurusunu</a:t>
            </a:r>
            <a:r>
              <a:rPr lang="en-US" sz="1600" dirty="0"/>
              <a:t> </a:t>
            </a:r>
            <a:r>
              <a:rPr lang="en-US" sz="1600" dirty="0" err="1"/>
              <a:t>yapmalıdır</a:t>
            </a:r>
            <a:r>
              <a:rPr lang="en-US" sz="1600" dirty="0"/>
              <a:t>. </a:t>
            </a:r>
            <a:endParaRPr lang="tr-TR" sz="1600" dirty="0"/>
          </a:p>
          <a:p>
            <a:pPr marL="114300" lvl="0" indent="0" algn="just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1600" dirty="0"/>
              <a:t>2. </a:t>
            </a:r>
            <a:r>
              <a:rPr lang="en-US" sz="1600" dirty="0" err="1"/>
              <a:t>Kurumdan</a:t>
            </a:r>
            <a:r>
              <a:rPr lang="en-US" sz="1600" dirty="0"/>
              <a:t>/</a:t>
            </a:r>
            <a:r>
              <a:rPr lang="en-US" sz="1600" dirty="0" err="1"/>
              <a:t>isletmeden</a:t>
            </a:r>
            <a:r>
              <a:rPr lang="en-US" sz="1600" dirty="0"/>
              <a:t> </a:t>
            </a:r>
            <a:r>
              <a:rPr lang="en-US" sz="1600" dirty="0" err="1"/>
              <a:t>alınan</a:t>
            </a:r>
            <a:r>
              <a:rPr lang="en-US" sz="1600" dirty="0"/>
              <a:t> </a:t>
            </a:r>
            <a:r>
              <a:rPr lang="en-US" sz="1600" dirty="0" err="1"/>
              <a:t>staj</a:t>
            </a:r>
            <a:r>
              <a:rPr lang="en-US" sz="1600" dirty="0"/>
              <a:t> </a:t>
            </a:r>
            <a:r>
              <a:rPr lang="en-US" sz="1600" dirty="0" err="1"/>
              <a:t>kabul</a:t>
            </a:r>
            <a:r>
              <a:rPr lang="en-US" sz="1600" dirty="0"/>
              <a:t> </a:t>
            </a:r>
            <a:r>
              <a:rPr lang="en-US" sz="1600" dirty="0" err="1"/>
              <a:t>belgesi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Staj</a:t>
            </a:r>
            <a:r>
              <a:rPr lang="en-US" sz="1600" dirty="0"/>
              <a:t> </a:t>
            </a:r>
            <a:r>
              <a:rPr lang="en-US" sz="1600" dirty="0" err="1"/>
              <a:t>basvuru</a:t>
            </a:r>
            <a:r>
              <a:rPr lang="en-US" sz="1600" dirty="0"/>
              <a:t> </a:t>
            </a:r>
            <a:r>
              <a:rPr lang="en-US" sz="1600" dirty="0" err="1"/>
              <a:t>dilekçesi</a:t>
            </a:r>
            <a:r>
              <a:rPr lang="en-US" sz="1600" dirty="0"/>
              <a:t> </a:t>
            </a:r>
            <a:r>
              <a:rPr lang="en-US" sz="1600" dirty="0" err="1"/>
              <a:t>formunu</a:t>
            </a:r>
            <a:r>
              <a:rPr lang="en-US" sz="1600" dirty="0"/>
              <a:t> (Ek1)</a:t>
            </a:r>
            <a:r>
              <a:rPr lang="tr-TR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geç</a:t>
            </a:r>
            <a:r>
              <a:rPr lang="en-US" sz="1600" dirty="0"/>
              <a:t> </a:t>
            </a:r>
            <a:r>
              <a:rPr lang="en-US" sz="1600" dirty="0" err="1"/>
              <a:t>Mayıs</a:t>
            </a:r>
            <a:r>
              <a:rPr lang="en-US" sz="1600" dirty="0"/>
              <a:t> </a:t>
            </a:r>
            <a:r>
              <a:rPr lang="en-US" sz="1600" dirty="0" err="1"/>
              <a:t>ayı</a:t>
            </a:r>
            <a:r>
              <a:rPr lang="en-US" sz="1600" dirty="0"/>
              <a:t> </a:t>
            </a:r>
            <a:r>
              <a:rPr lang="en-US" sz="1600" dirty="0" err="1"/>
              <a:t>sonunda</a:t>
            </a:r>
            <a:r>
              <a:rPr lang="en-US" sz="1600" dirty="0"/>
              <a:t> </a:t>
            </a:r>
            <a:r>
              <a:rPr lang="en-US" sz="1600" dirty="0" err="1"/>
              <a:t>Bölüm</a:t>
            </a:r>
            <a:r>
              <a:rPr lang="en-US" sz="1600" dirty="0"/>
              <a:t> </a:t>
            </a:r>
            <a:r>
              <a:rPr lang="en-US" sz="1600" dirty="0" err="1"/>
              <a:t>sekreterliğine</a:t>
            </a:r>
            <a:r>
              <a:rPr lang="en-US" sz="1600" dirty="0"/>
              <a:t> </a:t>
            </a:r>
            <a:r>
              <a:rPr lang="en-US" sz="1600" dirty="0" err="1"/>
              <a:t>teslim</a:t>
            </a:r>
            <a:r>
              <a:rPr lang="en-US" sz="1600" dirty="0"/>
              <a:t> </a:t>
            </a:r>
            <a:r>
              <a:rPr lang="en-US" sz="1600" dirty="0" err="1"/>
              <a:t>edilmelidir</a:t>
            </a:r>
            <a:r>
              <a:rPr lang="en-US" sz="1600" dirty="0"/>
              <a:t>. </a:t>
            </a:r>
            <a:r>
              <a:rPr lang="en-US" sz="1600" dirty="0" err="1"/>
              <a:t>Bulunan</a:t>
            </a:r>
            <a:r>
              <a:rPr lang="en-US" sz="1600" dirty="0"/>
              <a:t> </a:t>
            </a:r>
            <a:r>
              <a:rPr lang="en-US" sz="1600" dirty="0" err="1"/>
              <a:t>staj</a:t>
            </a:r>
            <a:r>
              <a:rPr lang="en-US" sz="1600" dirty="0"/>
              <a:t> </a:t>
            </a:r>
            <a:r>
              <a:rPr lang="en-US" sz="1600" dirty="0" err="1"/>
              <a:t>yerinin</a:t>
            </a:r>
            <a:r>
              <a:rPr lang="en-US" sz="1600" dirty="0"/>
              <a:t> </a:t>
            </a:r>
            <a:r>
              <a:rPr lang="en-US" sz="1600" dirty="0" err="1"/>
              <a:t>Bölüm</a:t>
            </a:r>
            <a:r>
              <a:rPr lang="en-US" sz="1600" dirty="0"/>
              <a:t> </a:t>
            </a:r>
            <a:r>
              <a:rPr lang="en-US" sz="1600" dirty="0" err="1"/>
              <a:t>Staj</a:t>
            </a:r>
            <a:r>
              <a:rPr lang="en-US" sz="1600" dirty="0"/>
              <a:t> </a:t>
            </a:r>
            <a:r>
              <a:rPr lang="en-US" sz="1600" dirty="0" err="1"/>
              <a:t>Komisyonu</a:t>
            </a:r>
            <a:r>
              <a:rPr lang="en-US" sz="1600" dirty="0"/>
              <a:t> </a:t>
            </a:r>
            <a:r>
              <a:rPr lang="en-US" sz="1600" dirty="0" err="1"/>
              <a:t>tarafından</a:t>
            </a:r>
            <a:r>
              <a:rPr lang="en-US" sz="1600" dirty="0"/>
              <a:t> </a:t>
            </a:r>
            <a:r>
              <a:rPr lang="en-US" sz="1600" dirty="0" err="1"/>
              <a:t>kontrol</a:t>
            </a:r>
            <a:r>
              <a:rPr lang="en-US" sz="1600" dirty="0"/>
              <a:t> </a:t>
            </a:r>
            <a:r>
              <a:rPr lang="en-US" sz="1600" dirty="0" err="1"/>
              <a:t>edilerek</a:t>
            </a:r>
            <a:r>
              <a:rPr lang="en-US" sz="1600" dirty="0"/>
              <a:t> “</a:t>
            </a:r>
            <a:r>
              <a:rPr lang="en-US" sz="1600" dirty="0" err="1"/>
              <a:t>staj</a:t>
            </a:r>
            <a:r>
              <a:rPr lang="en-US" sz="1600" dirty="0"/>
              <a:t> </a:t>
            </a:r>
            <a:r>
              <a:rPr lang="en-US" sz="1600" dirty="0" err="1"/>
              <a:t>yapmaya</a:t>
            </a:r>
            <a:r>
              <a:rPr lang="en-US" sz="1600" dirty="0"/>
              <a:t> </a:t>
            </a:r>
            <a:r>
              <a:rPr lang="en-US" sz="1600" dirty="0" err="1"/>
              <a:t>uygundur</a:t>
            </a:r>
            <a:r>
              <a:rPr lang="en-US" sz="1600" dirty="0"/>
              <a:t>” </a:t>
            </a:r>
            <a:r>
              <a:rPr lang="en-US" sz="1600" dirty="0" err="1"/>
              <a:t>onayı</a:t>
            </a:r>
            <a:r>
              <a:rPr lang="en-US" sz="1600" dirty="0"/>
              <a:t> </a:t>
            </a:r>
            <a:r>
              <a:rPr lang="en-US" sz="1600" dirty="0" err="1"/>
              <a:t>alınmalıdır</a:t>
            </a:r>
            <a:r>
              <a:rPr lang="en-US" sz="1600" dirty="0"/>
              <a:t>. </a:t>
            </a:r>
            <a:r>
              <a:rPr lang="en-US" sz="1600" dirty="0" err="1"/>
              <a:t>Böylece</a:t>
            </a:r>
            <a:r>
              <a:rPr lang="en-US" sz="1600" dirty="0"/>
              <a:t> </a:t>
            </a:r>
            <a:r>
              <a:rPr lang="en-US" sz="1600" dirty="0" err="1"/>
              <a:t>öğrenci</a:t>
            </a:r>
            <a:r>
              <a:rPr lang="en-US" sz="1600" dirty="0"/>
              <a:t> </a:t>
            </a:r>
            <a:r>
              <a:rPr lang="en-US" sz="1600" dirty="0" err="1"/>
              <a:t>staj</a:t>
            </a:r>
            <a:r>
              <a:rPr lang="en-US" sz="1600" dirty="0"/>
              <a:t> </a:t>
            </a:r>
            <a:r>
              <a:rPr lang="en-US" sz="1600" dirty="0" err="1"/>
              <a:t>yapmaya</a:t>
            </a:r>
            <a:r>
              <a:rPr lang="en-US" sz="1600" dirty="0"/>
              <a:t> </a:t>
            </a:r>
            <a:r>
              <a:rPr lang="en-US" sz="1600" dirty="0" err="1"/>
              <a:t>kabul</a:t>
            </a:r>
            <a:r>
              <a:rPr lang="en-US" sz="1600" dirty="0"/>
              <a:t> </a:t>
            </a:r>
            <a:r>
              <a:rPr lang="en-US" sz="1600" dirty="0" err="1"/>
              <a:t>edilmiş</a:t>
            </a:r>
            <a:r>
              <a:rPr lang="en-US" sz="1600" dirty="0"/>
              <a:t> </a:t>
            </a:r>
            <a:r>
              <a:rPr lang="en-US" sz="1600" dirty="0" err="1"/>
              <a:t>olur</a:t>
            </a:r>
            <a:r>
              <a:rPr lang="en-US" sz="1600" dirty="0"/>
              <a:t>. </a:t>
            </a:r>
            <a:endParaRPr lang="tr-TR" sz="1600" dirty="0"/>
          </a:p>
          <a:p>
            <a:pPr marL="114300" lvl="0" indent="0" algn="just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1600" dirty="0"/>
              <a:t>3. </a:t>
            </a:r>
            <a:r>
              <a:rPr lang="en-US" sz="1600" dirty="0" err="1"/>
              <a:t>Staj</a:t>
            </a:r>
            <a:r>
              <a:rPr lang="en-US" sz="1600" dirty="0"/>
              <a:t> </a:t>
            </a:r>
            <a:r>
              <a:rPr lang="en-US" sz="1600" dirty="0" err="1"/>
              <a:t>yapacağı</a:t>
            </a:r>
            <a:r>
              <a:rPr lang="en-US" sz="1600" dirty="0"/>
              <a:t> </a:t>
            </a:r>
            <a:r>
              <a:rPr lang="en-US" sz="1600" dirty="0" err="1"/>
              <a:t>Kurum</a:t>
            </a:r>
            <a:r>
              <a:rPr lang="en-US" sz="1600" dirty="0"/>
              <a:t>/</a:t>
            </a:r>
            <a:r>
              <a:rPr lang="en-US" sz="1600" dirty="0" err="1"/>
              <a:t>işletme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kesin</a:t>
            </a:r>
            <a:r>
              <a:rPr lang="en-US" sz="1600" dirty="0"/>
              <a:t> </a:t>
            </a:r>
            <a:r>
              <a:rPr lang="en-US" sz="1600" dirty="0" err="1"/>
              <a:t>tarihleri</a:t>
            </a:r>
            <a:r>
              <a:rPr lang="en-US" sz="1600" dirty="0"/>
              <a:t> belli </a:t>
            </a:r>
            <a:r>
              <a:rPr lang="en-US" sz="1600" dirty="0" err="1"/>
              <a:t>olan</a:t>
            </a:r>
            <a:r>
              <a:rPr lang="en-US" sz="1600" dirty="0"/>
              <a:t> </a:t>
            </a:r>
            <a:r>
              <a:rPr lang="en-US" sz="1600" dirty="0" err="1"/>
              <a:t>öğrenciler</a:t>
            </a:r>
            <a:r>
              <a:rPr lang="en-US" sz="1600" dirty="0"/>
              <a:t>, </a:t>
            </a:r>
            <a:r>
              <a:rPr lang="en-US" sz="1600" dirty="0" err="1"/>
              <a:t>Öğrenci</a:t>
            </a:r>
            <a:r>
              <a:rPr lang="en-US" sz="1600" dirty="0"/>
              <a:t> </a:t>
            </a:r>
            <a:r>
              <a:rPr lang="en-US" sz="1600" dirty="0" err="1"/>
              <a:t>işlerine</a:t>
            </a:r>
            <a:r>
              <a:rPr lang="en-US" sz="1600" dirty="0"/>
              <a:t> </a:t>
            </a:r>
            <a:r>
              <a:rPr lang="en-US" sz="1600" dirty="0" err="1"/>
              <a:t>başvurarak</a:t>
            </a:r>
            <a:r>
              <a:rPr lang="en-US" sz="1600" dirty="0"/>
              <a:t> </a:t>
            </a:r>
            <a:r>
              <a:rPr lang="en-US" sz="1600" dirty="0" err="1"/>
              <a:t>sigorta</a:t>
            </a:r>
            <a:r>
              <a:rPr lang="en-US" sz="1600" dirty="0"/>
              <a:t> </a:t>
            </a:r>
            <a:r>
              <a:rPr lang="en-US" sz="1600" dirty="0" err="1"/>
              <a:t>işlemlerinin</a:t>
            </a:r>
            <a:r>
              <a:rPr lang="en-US" sz="1600" dirty="0"/>
              <a:t> </a:t>
            </a:r>
            <a:r>
              <a:rPr lang="en-US" sz="1600" dirty="0" err="1"/>
              <a:t>yapılması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staj</a:t>
            </a:r>
            <a:r>
              <a:rPr lang="en-US" sz="1600" dirty="0"/>
              <a:t> </a:t>
            </a:r>
            <a:r>
              <a:rPr lang="en-US" sz="1600" dirty="0" err="1"/>
              <a:t>evraklarının</a:t>
            </a:r>
            <a:r>
              <a:rPr lang="en-US" sz="1600" dirty="0"/>
              <a:t> </a:t>
            </a:r>
            <a:r>
              <a:rPr lang="en-US" sz="1600" dirty="0" err="1"/>
              <a:t>hazırlanması</a:t>
            </a:r>
            <a:r>
              <a:rPr lang="en-US" sz="1600" dirty="0"/>
              <a:t> </a:t>
            </a:r>
            <a:r>
              <a:rPr lang="en-US" sz="1600" dirty="0" err="1"/>
              <a:t>için</a:t>
            </a:r>
            <a:r>
              <a:rPr lang="en-US" sz="1600" dirty="0"/>
              <a:t> </a:t>
            </a:r>
            <a:r>
              <a:rPr lang="en-US" sz="1600" dirty="0" err="1"/>
              <a:t>aşağıdaki</a:t>
            </a:r>
            <a:r>
              <a:rPr lang="en-US" sz="1600" dirty="0"/>
              <a:t> form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belgeleri</a:t>
            </a:r>
            <a:r>
              <a:rPr lang="en-US" sz="1600" dirty="0"/>
              <a:t> </a:t>
            </a:r>
            <a:r>
              <a:rPr lang="en-US" sz="1600" dirty="0" err="1"/>
              <a:t>doldurup</a:t>
            </a:r>
            <a:r>
              <a:rPr lang="en-US" sz="1600" dirty="0"/>
              <a:t>, </a:t>
            </a:r>
            <a:r>
              <a:rPr lang="en-US" sz="1600" dirty="0" err="1"/>
              <a:t>gerekli</a:t>
            </a:r>
            <a:r>
              <a:rPr lang="en-US" sz="1600" dirty="0"/>
              <a:t> </a:t>
            </a:r>
            <a:r>
              <a:rPr lang="en-US" sz="1600" dirty="0" err="1"/>
              <a:t>yerleri</a:t>
            </a:r>
            <a:r>
              <a:rPr lang="en-US" sz="1600" dirty="0"/>
              <a:t> </a:t>
            </a:r>
            <a:r>
              <a:rPr lang="en-US" sz="1600" dirty="0" err="1"/>
              <a:t>imzalamalıdır</a:t>
            </a:r>
            <a:r>
              <a:rPr lang="en-US" sz="1600" dirty="0"/>
              <a:t>. Bu </a:t>
            </a:r>
            <a:r>
              <a:rPr lang="en-US" sz="1600" dirty="0" err="1"/>
              <a:t>evrakları</a:t>
            </a:r>
            <a:r>
              <a:rPr lang="en-US" sz="1600" dirty="0"/>
              <a:t> </a:t>
            </a:r>
            <a:r>
              <a:rPr lang="en-US" sz="1600" dirty="0" err="1"/>
              <a:t>dosya</a:t>
            </a:r>
            <a:r>
              <a:rPr lang="en-US" sz="1600" dirty="0"/>
              <a:t> </a:t>
            </a:r>
            <a:r>
              <a:rPr lang="en-US" sz="1600" dirty="0" err="1"/>
              <a:t>ile</a:t>
            </a:r>
            <a:r>
              <a:rPr lang="en-US" sz="1600" dirty="0"/>
              <a:t> </a:t>
            </a:r>
            <a:r>
              <a:rPr lang="en-US" sz="1600" dirty="0" err="1"/>
              <a:t>bölüm</a:t>
            </a:r>
            <a:r>
              <a:rPr lang="en-US" sz="1600" dirty="0"/>
              <a:t> </a:t>
            </a:r>
            <a:r>
              <a:rPr lang="en-US" sz="1600" dirty="0" err="1"/>
              <a:t>sekreterliğine</a:t>
            </a:r>
            <a:r>
              <a:rPr lang="en-US" sz="1600" dirty="0"/>
              <a:t> </a:t>
            </a:r>
            <a:r>
              <a:rPr lang="en-US" sz="1600" dirty="0" err="1"/>
              <a:t>teslim</a:t>
            </a:r>
            <a:r>
              <a:rPr lang="en-US" sz="1600" dirty="0"/>
              <a:t> </a:t>
            </a:r>
            <a:r>
              <a:rPr lang="en-US" sz="1600" dirty="0" err="1"/>
              <a:t>etmelidir</a:t>
            </a:r>
            <a:r>
              <a:rPr lang="en-US" sz="1600" dirty="0"/>
              <a:t>. a) </a:t>
            </a:r>
            <a:r>
              <a:rPr lang="en-US" sz="1600" dirty="0" err="1"/>
              <a:t>Zorunlu</a:t>
            </a:r>
            <a:r>
              <a:rPr lang="en-US" sz="1600" dirty="0"/>
              <a:t> </a:t>
            </a:r>
            <a:r>
              <a:rPr lang="en-US" sz="1600" dirty="0" err="1"/>
              <a:t>Staj</a:t>
            </a:r>
            <a:r>
              <a:rPr lang="en-US" sz="1600" dirty="0"/>
              <a:t> </a:t>
            </a:r>
            <a:r>
              <a:rPr lang="en-US" sz="1600" dirty="0" err="1"/>
              <a:t>Formu</a:t>
            </a:r>
            <a:r>
              <a:rPr lang="en-US" sz="1600" dirty="0"/>
              <a:t> (Ek-2)[3 </a:t>
            </a:r>
            <a:r>
              <a:rPr lang="en-US" sz="1600" dirty="0" err="1"/>
              <a:t>nüsha</a:t>
            </a:r>
            <a:r>
              <a:rPr lang="en-US" sz="1600" dirty="0"/>
              <a:t> </a:t>
            </a:r>
            <a:r>
              <a:rPr lang="en-US" sz="1600" dirty="0" err="1"/>
              <a:t>doldurulacaktır</a:t>
            </a:r>
            <a:r>
              <a:rPr lang="en-US" sz="1600" dirty="0"/>
              <a:t>]. b) </a:t>
            </a:r>
            <a:r>
              <a:rPr lang="en-US" sz="1600" dirty="0" err="1"/>
              <a:t>Staj</a:t>
            </a:r>
            <a:r>
              <a:rPr lang="en-US" sz="1600" dirty="0"/>
              <a:t> </a:t>
            </a:r>
            <a:r>
              <a:rPr lang="en-US" sz="1600" dirty="0" err="1"/>
              <a:t>Taahhütnamesi</a:t>
            </a:r>
            <a:r>
              <a:rPr lang="en-US" sz="1600" dirty="0"/>
              <a:t> (Ek-6) c) </a:t>
            </a:r>
            <a:r>
              <a:rPr lang="en-US" sz="1600" dirty="0" err="1"/>
              <a:t>Staj</a:t>
            </a:r>
            <a:r>
              <a:rPr lang="en-US" sz="1600" dirty="0"/>
              <a:t> </a:t>
            </a:r>
            <a:r>
              <a:rPr lang="en-US" sz="1600" dirty="0" err="1"/>
              <a:t>Değerlendirme</a:t>
            </a:r>
            <a:r>
              <a:rPr lang="en-US" sz="1600" dirty="0"/>
              <a:t> </a:t>
            </a:r>
            <a:r>
              <a:rPr lang="en-US" sz="1600" dirty="0" err="1"/>
              <a:t>Formu</a:t>
            </a:r>
            <a:r>
              <a:rPr lang="en-US" sz="1600" dirty="0"/>
              <a:t> (Ek-3.b.ve 3.d.)</a:t>
            </a:r>
            <a:endParaRPr lang="tr-TR" sz="1600" dirty="0"/>
          </a:p>
          <a:p>
            <a:pPr marL="114300" lvl="0" indent="0" algn="just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1600" dirty="0"/>
              <a:t> 4. </a:t>
            </a:r>
            <a:r>
              <a:rPr lang="en-US" sz="1600" dirty="0" err="1"/>
              <a:t>Yukarıdaki</a:t>
            </a:r>
            <a:r>
              <a:rPr lang="en-US" sz="1600" dirty="0"/>
              <a:t> </a:t>
            </a:r>
            <a:r>
              <a:rPr lang="en-US" sz="1600" dirty="0" err="1"/>
              <a:t>işlemleri</a:t>
            </a:r>
            <a:r>
              <a:rPr lang="en-US" sz="1600" dirty="0"/>
              <a:t> </a:t>
            </a:r>
            <a:r>
              <a:rPr lang="en-US" sz="1600" dirty="0" err="1"/>
              <a:t>tamamlayan</a:t>
            </a:r>
            <a:r>
              <a:rPr lang="en-US" sz="1600" dirty="0"/>
              <a:t> </a:t>
            </a:r>
            <a:r>
              <a:rPr lang="en-US" sz="1600" dirty="0" err="1"/>
              <a:t>öğrenciler</a:t>
            </a:r>
            <a:r>
              <a:rPr lang="en-US" sz="1600" dirty="0"/>
              <a:t> </a:t>
            </a:r>
            <a:r>
              <a:rPr lang="en-US" sz="1600" dirty="0" err="1"/>
              <a:t>Haziran</a:t>
            </a:r>
            <a:r>
              <a:rPr lang="en-US" sz="1600" dirty="0"/>
              <a:t> </a:t>
            </a:r>
            <a:r>
              <a:rPr lang="en-US" sz="1600" dirty="0" err="1"/>
              <a:t>ayı</a:t>
            </a:r>
            <a:r>
              <a:rPr lang="en-US" sz="1600" dirty="0"/>
              <a:t> </a:t>
            </a:r>
            <a:r>
              <a:rPr lang="en-US" sz="1600" dirty="0" err="1"/>
              <a:t>sonunda</a:t>
            </a:r>
            <a:r>
              <a:rPr lang="en-US" sz="1600" dirty="0"/>
              <a:t> </a:t>
            </a:r>
            <a:r>
              <a:rPr lang="en-US" sz="1600" dirty="0" err="1"/>
              <a:t>Bölüm</a:t>
            </a:r>
            <a:r>
              <a:rPr lang="en-US" sz="1600" dirty="0"/>
              <a:t> </a:t>
            </a:r>
            <a:r>
              <a:rPr lang="en-US" sz="1600" dirty="0" err="1"/>
              <a:t>sekreterliğinden</a:t>
            </a:r>
            <a:r>
              <a:rPr lang="en-US" sz="1600" dirty="0"/>
              <a:t> </a:t>
            </a:r>
            <a:r>
              <a:rPr lang="en-US" sz="1600" dirty="0" err="1"/>
              <a:t>Staj</a:t>
            </a:r>
            <a:r>
              <a:rPr lang="en-US" sz="1600" dirty="0"/>
              <a:t> </a:t>
            </a:r>
            <a:r>
              <a:rPr lang="en-US" sz="1600" dirty="0" err="1"/>
              <a:t>yapacağı</a:t>
            </a:r>
            <a:r>
              <a:rPr lang="en-US" sz="1600" dirty="0"/>
              <a:t> </a:t>
            </a:r>
            <a:r>
              <a:rPr lang="en-US" sz="1600" dirty="0" err="1"/>
              <a:t>Kurum</a:t>
            </a:r>
            <a:r>
              <a:rPr lang="en-US" sz="1600" dirty="0"/>
              <a:t>/</a:t>
            </a:r>
            <a:r>
              <a:rPr lang="en-US" sz="1600" dirty="0" err="1"/>
              <a:t>işletmeye</a:t>
            </a:r>
            <a:r>
              <a:rPr lang="en-US" sz="1600" dirty="0"/>
              <a:t> </a:t>
            </a:r>
            <a:r>
              <a:rPr lang="en-US" sz="1600" dirty="0" err="1"/>
              <a:t>verilmek</a:t>
            </a:r>
            <a:r>
              <a:rPr lang="en-US" sz="1600" dirty="0"/>
              <a:t> </a:t>
            </a:r>
            <a:r>
              <a:rPr lang="en-US" sz="1600" dirty="0" err="1"/>
              <a:t>üzere</a:t>
            </a:r>
            <a:r>
              <a:rPr lang="en-US" sz="1600" dirty="0"/>
              <a:t> </a:t>
            </a:r>
            <a:r>
              <a:rPr lang="en-US" sz="1600" dirty="0" err="1"/>
              <a:t>gerekli</a:t>
            </a:r>
            <a:r>
              <a:rPr lang="en-US" sz="1600" dirty="0"/>
              <a:t> </a:t>
            </a:r>
            <a:r>
              <a:rPr lang="en-US" sz="1600" dirty="0" err="1"/>
              <a:t>evrakları</a:t>
            </a:r>
            <a:r>
              <a:rPr lang="en-US" sz="1600" dirty="0"/>
              <a:t> </a:t>
            </a:r>
            <a:r>
              <a:rPr lang="en-US" sz="1600" dirty="0" err="1"/>
              <a:t>teslim</a:t>
            </a:r>
            <a:r>
              <a:rPr lang="en-US" sz="1600" dirty="0"/>
              <a:t> </a:t>
            </a:r>
            <a:r>
              <a:rPr lang="en-US" sz="1600" dirty="0" err="1"/>
              <a:t>almalıdır</a:t>
            </a:r>
            <a:r>
              <a:rPr lang="en-US" sz="1600" dirty="0"/>
              <a:t>. </a:t>
            </a:r>
            <a:endParaRPr lang="tr-TR" sz="1600" dirty="0"/>
          </a:p>
          <a:p>
            <a:pPr marL="114300" lvl="0" indent="0" algn="just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1600" dirty="0"/>
              <a:t>5. </a:t>
            </a:r>
            <a:r>
              <a:rPr lang="en-US" sz="1600" dirty="0" err="1"/>
              <a:t>Stajyer</a:t>
            </a:r>
            <a:r>
              <a:rPr lang="en-US" sz="1600" dirty="0"/>
              <a:t> </a:t>
            </a:r>
            <a:r>
              <a:rPr lang="en-US" sz="1600" dirty="0" err="1"/>
              <a:t>Öğrenci</a:t>
            </a:r>
            <a:r>
              <a:rPr lang="en-US" sz="1600" dirty="0"/>
              <a:t> </a:t>
            </a:r>
            <a:r>
              <a:rPr lang="en-US" sz="1600" dirty="0" err="1"/>
              <a:t>Taahhütnamede</a:t>
            </a:r>
            <a:r>
              <a:rPr lang="en-US" sz="1600" dirty="0"/>
              <a:t> </a:t>
            </a:r>
            <a:r>
              <a:rPr lang="en-US" sz="1600" dirty="0" err="1"/>
              <a:t>belirtilen</a:t>
            </a:r>
            <a:r>
              <a:rPr lang="en-US" sz="1600" dirty="0"/>
              <a:t> </a:t>
            </a:r>
            <a:r>
              <a:rPr lang="en-US" sz="1600" dirty="0" err="1"/>
              <a:t>günde</a:t>
            </a:r>
            <a:r>
              <a:rPr lang="en-US" sz="1600" dirty="0"/>
              <a:t> </a:t>
            </a:r>
            <a:r>
              <a:rPr lang="en-US" sz="1600" dirty="0" err="1"/>
              <a:t>stajına</a:t>
            </a:r>
            <a:r>
              <a:rPr lang="en-US" sz="1600" dirty="0"/>
              <a:t> </a:t>
            </a:r>
            <a:r>
              <a:rPr lang="en-US" sz="1600" dirty="0" err="1"/>
              <a:t>başlarlar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gerekli</a:t>
            </a:r>
            <a:r>
              <a:rPr lang="en-US" sz="1600" dirty="0"/>
              <a:t> </a:t>
            </a:r>
            <a:r>
              <a:rPr lang="en-US" sz="1600" dirty="0" err="1"/>
              <a:t>evrakları</a:t>
            </a:r>
            <a:r>
              <a:rPr lang="en-US" sz="1600" dirty="0"/>
              <a:t> </a:t>
            </a:r>
            <a:r>
              <a:rPr lang="en-US" sz="1600" dirty="0" err="1"/>
              <a:t>Kurum</a:t>
            </a:r>
            <a:r>
              <a:rPr lang="en-US" sz="1600" dirty="0"/>
              <a:t>/ </a:t>
            </a:r>
            <a:r>
              <a:rPr lang="en-US" sz="1600" dirty="0" err="1"/>
              <a:t>işletmedeki</a:t>
            </a:r>
            <a:r>
              <a:rPr lang="en-US" sz="1600" dirty="0"/>
              <a:t> </a:t>
            </a:r>
            <a:r>
              <a:rPr lang="en-US" sz="1600" dirty="0" err="1"/>
              <a:t>yetkiliye</a:t>
            </a:r>
            <a:r>
              <a:rPr lang="en-US" sz="1600" dirty="0"/>
              <a:t> </a:t>
            </a:r>
            <a:r>
              <a:rPr lang="en-US" sz="1600" dirty="0" err="1"/>
              <a:t>teslim</a:t>
            </a:r>
            <a:r>
              <a:rPr lang="en-US" sz="1600" dirty="0"/>
              <a:t> </a:t>
            </a:r>
            <a:r>
              <a:rPr lang="en-US" sz="1600" dirty="0" err="1"/>
              <a:t>ederler</a:t>
            </a:r>
            <a:r>
              <a:rPr lang="en-US" sz="1600" dirty="0"/>
              <a:t>. </a:t>
            </a:r>
            <a:endParaRPr lang="tr-TR" sz="1600" dirty="0"/>
          </a:p>
          <a:p>
            <a:pPr marL="114300" lvl="0" indent="0" algn="just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1600" dirty="0"/>
              <a:t>6. </a:t>
            </a:r>
            <a:r>
              <a:rPr lang="en-US" sz="1600" dirty="0" err="1"/>
              <a:t>Stajyer</a:t>
            </a:r>
            <a:r>
              <a:rPr lang="en-US" sz="1600" dirty="0"/>
              <a:t> </a:t>
            </a:r>
            <a:r>
              <a:rPr lang="en-US" sz="1600" dirty="0" err="1"/>
              <a:t>Öğrenci</a:t>
            </a:r>
            <a:r>
              <a:rPr lang="en-US" sz="1600" dirty="0"/>
              <a:t> </a:t>
            </a:r>
            <a:r>
              <a:rPr lang="en-US" sz="1600" dirty="0" err="1"/>
              <a:t>Staj</a:t>
            </a:r>
            <a:r>
              <a:rPr lang="en-US" sz="1600" dirty="0"/>
              <a:t> </a:t>
            </a:r>
            <a:r>
              <a:rPr lang="en-US" sz="1600" dirty="0" err="1"/>
              <a:t>raporunu</a:t>
            </a:r>
            <a:r>
              <a:rPr lang="en-US" sz="1600" dirty="0"/>
              <a:t> Ek-5’de </a:t>
            </a:r>
            <a:r>
              <a:rPr lang="en-US" sz="1600" dirty="0" err="1"/>
              <a:t>verilen</a:t>
            </a:r>
            <a:r>
              <a:rPr lang="en-US" sz="1600" dirty="0"/>
              <a:t> </a:t>
            </a:r>
            <a:r>
              <a:rPr lang="en-US" sz="1600" dirty="0" err="1"/>
              <a:t>yazım</a:t>
            </a:r>
            <a:r>
              <a:rPr lang="en-US" sz="1600" dirty="0"/>
              <a:t> </a:t>
            </a:r>
            <a:r>
              <a:rPr lang="en-US" sz="1600" dirty="0" err="1"/>
              <a:t>kurallarına</a:t>
            </a:r>
            <a:r>
              <a:rPr lang="en-US" sz="1600" dirty="0"/>
              <a:t> </a:t>
            </a:r>
            <a:r>
              <a:rPr lang="en-US" sz="1600" dirty="0" err="1"/>
              <a:t>uygun</a:t>
            </a:r>
            <a:r>
              <a:rPr lang="en-US" sz="1600" dirty="0"/>
              <a:t> </a:t>
            </a:r>
            <a:r>
              <a:rPr lang="en-US" sz="1600" dirty="0" err="1"/>
              <a:t>olarak</a:t>
            </a:r>
            <a:r>
              <a:rPr lang="en-US" sz="1600" dirty="0"/>
              <a:t> </a:t>
            </a:r>
            <a:r>
              <a:rPr lang="en-US" sz="1600" dirty="0" err="1"/>
              <a:t>hazırlamalıdır</a:t>
            </a:r>
            <a:r>
              <a:rPr lang="en-US" sz="1600" dirty="0"/>
              <a:t>. </a:t>
            </a:r>
            <a:endParaRPr lang="tr-TR" sz="1600" dirty="0"/>
          </a:p>
          <a:p>
            <a:pPr marL="114300" lvl="0" indent="0" algn="just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1600" dirty="0"/>
              <a:t>7. </a:t>
            </a:r>
            <a:r>
              <a:rPr lang="en-US" sz="1600" dirty="0" err="1"/>
              <a:t>Öğrenci</a:t>
            </a:r>
            <a:r>
              <a:rPr lang="en-US" sz="1600" dirty="0"/>
              <a:t>; </a:t>
            </a:r>
            <a:r>
              <a:rPr lang="en-US" sz="1600" dirty="0" err="1"/>
              <a:t>Staj</a:t>
            </a:r>
            <a:r>
              <a:rPr lang="en-US" sz="1600" dirty="0"/>
              <a:t> </a:t>
            </a:r>
            <a:r>
              <a:rPr lang="en-US" sz="1600" dirty="0" err="1"/>
              <a:t>raporunu</a:t>
            </a:r>
            <a:r>
              <a:rPr lang="en-US" sz="1600" dirty="0"/>
              <a:t>, </a:t>
            </a:r>
            <a:r>
              <a:rPr lang="en-US" sz="1600" dirty="0" err="1"/>
              <a:t>eklerini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kapalı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zarf </a:t>
            </a:r>
            <a:r>
              <a:rPr lang="en-US" sz="1600" dirty="0" err="1"/>
              <a:t>içinde</a:t>
            </a:r>
            <a:r>
              <a:rPr lang="en-US" sz="1600" dirty="0"/>
              <a:t> </a:t>
            </a:r>
            <a:r>
              <a:rPr lang="en-US" sz="1600" dirty="0" err="1"/>
              <a:t>staj</a:t>
            </a:r>
            <a:r>
              <a:rPr lang="en-US" sz="1600" dirty="0"/>
              <a:t> </a:t>
            </a:r>
            <a:r>
              <a:rPr lang="en-US" sz="1600" dirty="0" err="1"/>
              <a:t>sorumlusu</a:t>
            </a:r>
            <a:r>
              <a:rPr lang="en-US" sz="1600" dirty="0"/>
              <a:t> </a:t>
            </a:r>
            <a:r>
              <a:rPr lang="en-US" sz="1600" dirty="0" err="1"/>
              <a:t>tarafından</a:t>
            </a:r>
            <a:r>
              <a:rPr lang="en-US" sz="1600" dirty="0"/>
              <a:t> </a:t>
            </a:r>
            <a:r>
              <a:rPr lang="en-US" sz="1600" dirty="0" err="1"/>
              <a:t>kapalı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onaylı</a:t>
            </a:r>
            <a:r>
              <a:rPr lang="en-US" sz="1600" dirty="0"/>
              <a:t> zarf </a:t>
            </a:r>
            <a:r>
              <a:rPr lang="en-US" sz="1600" dirty="0" err="1"/>
              <a:t>içerisinde</a:t>
            </a:r>
            <a:r>
              <a:rPr lang="en-US" sz="1600" dirty="0"/>
              <a:t> </a:t>
            </a:r>
            <a:r>
              <a:rPr lang="en-US" sz="1600" dirty="0" err="1"/>
              <a:t>doldurulan</a:t>
            </a:r>
            <a:r>
              <a:rPr lang="en-US" sz="1600" dirty="0"/>
              <a:t> </a:t>
            </a:r>
            <a:r>
              <a:rPr lang="en-US" sz="1600" dirty="0" err="1"/>
              <a:t>staj</a:t>
            </a:r>
            <a:r>
              <a:rPr lang="en-US" sz="1600" dirty="0"/>
              <a:t> </a:t>
            </a:r>
            <a:r>
              <a:rPr lang="en-US" sz="1600" dirty="0" err="1"/>
              <a:t>değerlendirme</a:t>
            </a:r>
            <a:r>
              <a:rPr lang="en-US" sz="1600" dirty="0"/>
              <a:t> </a:t>
            </a:r>
            <a:r>
              <a:rPr lang="en-US" sz="1600" dirty="0" err="1"/>
              <a:t>formunu</a:t>
            </a:r>
            <a:r>
              <a:rPr lang="en-US" sz="1600" dirty="0"/>
              <a:t> (Ek-3.b/Ek3.c).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stajyer</a:t>
            </a:r>
            <a:r>
              <a:rPr lang="en-US" sz="1600" dirty="0"/>
              <a:t> </a:t>
            </a:r>
            <a:r>
              <a:rPr lang="en-US" sz="1600" dirty="0" err="1"/>
              <a:t>öğrenci</a:t>
            </a:r>
            <a:r>
              <a:rPr lang="en-US" sz="1600" dirty="0"/>
              <a:t> </a:t>
            </a:r>
            <a:r>
              <a:rPr lang="en-US" sz="1600" dirty="0" err="1"/>
              <a:t>devam</a:t>
            </a:r>
            <a:r>
              <a:rPr lang="en-US" sz="1600" dirty="0"/>
              <a:t> </a:t>
            </a:r>
            <a:r>
              <a:rPr lang="en-US" sz="1600" dirty="0" err="1"/>
              <a:t>takip</a:t>
            </a:r>
            <a:r>
              <a:rPr lang="en-US" sz="1600" dirty="0"/>
              <a:t> </a:t>
            </a:r>
            <a:r>
              <a:rPr lang="en-US" sz="1600" dirty="0" err="1"/>
              <a:t>çizelgesini</a:t>
            </a:r>
            <a:r>
              <a:rPr lang="en-US" sz="1600" dirty="0"/>
              <a:t> (Ek-3.d.) </a:t>
            </a:r>
            <a:r>
              <a:rPr lang="en-US" sz="1600" dirty="0" err="1"/>
              <a:t>bölüm</a:t>
            </a:r>
            <a:r>
              <a:rPr lang="en-US" sz="1600" dirty="0"/>
              <a:t> </a:t>
            </a:r>
            <a:r>
              <a:rPr lang="en-US" sz="1600" dirty="0" err="1"/>
              <a:t>sekreterliğine</a:t>
            </a:r>
            <a:r>
              <a:rPr lang="en-US" sz="1600" dirty="0"/>
              <a:t> </a:t>
            </a:r>
            <a:r>
              <a:rPr lang="en-US" sz="1600" dirty="0" err="1"/>
              <a:t>Güz</a:t>
            </a:r>
            <a:r>
              <a:rPr lang="en-US" sz="1600" dirty="0"/>
              <a:t> </a:t>
            </a:r>
            <a:r>
              <a:rPr lang="en-US" sz="1600" dirty="0" err="1"/>
              <a:t>Dönemi</a:t>
            </a:r>
            <a:r>
              <a:rPr lang="en-US" sz="1600" dirty="0"/>
              <a:t> </a:t>
            </a:r>
            <a:r>
              <a:rPr lang="en-US" sz="1600" dirty="0" err="1"/>
              <a:t>kayıt</a:t>
            </a:r>
            <a:r>
              <a:rPr lang="en-US" sz="1600" dirty="0"/>
              <a:t> </a:t>
            </a:r>
            <a:r>
              <a:rPr lang="en-US" sz="1600" dirty="0" err="1"/>
              <a:t>haftasında</a:t>
            </a:r>
            <a:r>
              <a:rPr lang="en-US" sz="1600" dirty="0"/>
              <a:t> </a:t>
            </a:r>
            <a:r>
              <a:rPr lang="en-US" sz="1600" dirty="0" err="1"/>
              <a:t>teslim</a:t>
            </a:r>
            <a:r>
              <a:rPr lang="en-US" sz="1600" dirty="0"/>
              <a:t> </a:t>
            </a:r>
            <a:r>
              <a:rPr lang="en-US" sz="1600" dirty="0" err="1"/>
              <a:t>eder</a:t>
            </a:r>
            <a:r>
              <a:rPr lang="en-US" sz="1600" dirty="0"/>
              <a:t>.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611560" y="116632"/>
            <a:ext cx="748240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mbria"/>
              <a:buNone/>
            </a:pPr>
            <a:r>
              <a:rPr lang="tr-TR" sz="4400" dirty="0">
                <a:solidFill>
                  <a:schemeClr val="tx1"/>
                </a:solidFill>
                <a:latin typeface="+mn-lt"/>
              </a:rPr>
              <a:t>Staj Evrakları</a:t>
            </a:r>
            <a:endParaRPr sz="4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457200" y="89443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 b="1" dirty="0">
                <a:solidFill>
                  <a:schemeClr val="tx1"/>
                </a:solidFill>
              </a:rPr>
              <a:t>Staj dilekçesi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4575237" y="1124744"/>
            <a:ext cx="216024" cy="2736304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rgbClr val="A6A1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4755790" y="1146498"/>
            <a:ext cx="3848658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Kendiniz doldurup üst kısmı imzalayacaksınız!</a:t>
            </a:r>
            <a:br>
              <a:rPr lang="tr-T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Boşluğa sınıfınızı,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Boşluğa TC kimlik numaranızı,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Boşluğa Staj-1 yapacaksanız </a:t>
            </a:r>
            <a:r>
              <a:rPr lang="tr-T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tr-T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Staj-2 yapacaksanız </a:t>
            </a:r>
            <a:r>
              <a:rPr lang="tr-T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tr-T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yazacaksınız.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İmzanızı atıp staj yapacağınız yerle ilgili yerleri dolduracaksınız.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4575237" y="3933056"/>
            <a:ext cx="216024" cy="1944216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rgbClr val="A6A1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42A300-450D-3038-3225-1E876F8F1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76672"/>
            <a:ext cx="7620000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8279B87-B770-0E1C-9354-27137A588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01" y="1187900"/>
            <a:ext cx="4100848" cy="36823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601985" y="3204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 b="1" dirty="0">
                <a:solidFill>
                  <a:schemeClr val="tx1"/>
                </a:solidFill>
              </a:rPr>
              <a:t>Staj Taahhütnamesi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4195961" y="1700808"/>
            <a:ext cx="216024" cy="4464496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rgbClr val="A6A1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4472136" y="836712"/>
            <a:ext cx="3988296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Staj başlama ve bitiş tarihinize staja başlayacağınız günü ve son staj gününüzü yazınız.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Stajınızı 20 gün yapacağınızı unutmayın! Cumartesi günleri çalışacaksanız onları da sayıp 20 günü tamamlayın.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Örnek 1: </a:t>
            </a: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Cumartesi günü çalışmayacaksam;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Başlama tarihim: 3 Ağustos 2015 ise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Bitiş tarihim: 28 Ağustos 2015’tir.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Örnek 2: </a:t>
            </a: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Cumartesi günleri çalışıyorsam: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Başlama tarihim: 3 Ağustos 2015 ise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Bitiş tarihim: 25 Ağustos 2015’tir.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Staj yapacağınız süre içinde kalan resmi tatil günlerine dikkat edin!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 l="82870" t="76833" r="8690" b="10852"/>
          <a:stretch/>
        </p:blipFill>
        <p:spPr>
          <a:xfrm>
            <a:off x="7328445" y="5445224"/>
            <a:ext cx="1543422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E3676E6-629E-21B6-4290-42D09CC0E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671A82E-B64D-02AB-01DB-6DE8B762D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10" y="1700808"/>
            <a:ext cx="3702690" cy="41438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1052</Words>
  <Application>Microsoft Office PowerPoint</Application>
  <PresentationFormat>Ekran Gösterisi (4:3)</PresentationFormat>
  <Paragraphs>88</Paragraphs>
  <Slides>20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</vt:lpstr>
      <vt:lpstr>Bitişiklik</vt:lpstr>
      <vt:lpstr>Biyomühendislik STAJ Süreci</vt:lpstr>
      <vt:lpstr>Bilgilendirme</vt:lpstr>
      <vt:lpstr>PowerPoint Sunusu</vt:lpstr>
      <vt:lpstr>Zorunlu Staj kaç gün?</vt:lpstr>
      <vt:lpstr>Ne zaman staj yapabilirim?</vt:lpstr>
      <vt:lpstr>Staja nasıl başvurabilirim?</vt:lpstr>
      <vt:lpstr>Staj Evrakları</vt:lpstr>
      <vt:lpstr>Staj dilekçesi</vt:lpstr>
      <vt:lpstr>Staj Taahhütnamesi</vt:lpstr>
      <vt:lpstr>Zorunlu Staj Formu- 3 adet</vt:lpstr>
      <vt:lpstr>Staj yapacağınız kurumun isteyebileceği belgeler</vt:lpstr>
      <vt:lpstr>Teşekkür Belgesi</vt:lpstr>
      <vt:lpstr>Staj Defterinin 3. Sayfası</vt:lpstr>
      <vt:lpstr>SGK provizyon sorgulama (e-devlet)</vt:lpstr>
      <vt:lpstr>Evrak Teslim ve Onay</vt:lpstr>
      <vt:lpstr>Staj Defteri</vt:lpstr>
      <vt:lpstr>Staj Defterinin İmzalanması</vt:lpstr>
      <vt:lpstr>PowerPoint Sunusu</vt:lpstr>
      <vt:lpstr>Staj evraklarımı teslim edip staj yapmama durumunda</vt:lpstr>
      <vt:lpstr>Staj Defteri Teslimi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Biyomühendislik STAJ Süreci</dc:title>
  <dc:creator>Kubra</dc:creator>
  <cp:lastModifiedBy>kevser kübra kırboğa</cp:lastModifiedBy>
  <cp:revision>2</cp:revision>
  <dcterms:modified xsi:type="dcterms:W3CDTF">2023-09-12T07:44:13Z</dcterms:modified>
</cp:coreProperties>
</file>