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75" r:id="rId1"/>
  </p:sldMasterIdLst>
  <p:notesMasterIdLst>
    <p:notesMasterId r:id="rId32"/>
  </p:notesMasterIdLst>
  <p:sldIdLst>
    <p:sldId id="256" r:id="rId2"/>
    <p:sldId id="257" r:id="rId3"/>
    <p:sldId id="258" r:id="rId4"/>
    <p:sldId id="259" r:id="rId5"/>
    <p:sldId id="264" r:id="rId6"/>
    <p:sldId id="260" r:id="rId7"/>
    <p:sldId id="270" r:id="rId8"/>
    <p:sldId id="261" r:id="rId9"/>
    <p:sldId id="262"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6" r:id="rId27"/>
    <p:sldId id="287" r:id="rId28"/>
    <p:sldId id="288" r:id="rId29"/>
    <p:sldId id="290" r:id="rId30"/>
    <p:sldId id="28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54D3DD-FB27-4EBC-A896-672462DE8347}" type="doc">
      <dgm:prSet loTypeId="urn:microsoft.com/office/officeart/2018/5/layout/IconCircleLabelList" loCatId="icon" qsTypeId="urn:microsoft.com/office/officeart/2005/8/quickstyle/simple1#1" qsCatId="simple" csTypeId="urn:microsoft.com/office/officeart/2005/8/colors/accent1_2#1" csCatId="accent1" phldr="1"/>
      <dgm:spPr/>
      <dgm:t>
        <a:bodyPr/>
        <a:lstStyle/>
        <a:p>
          <a:endParaRPr lang="en-US"/>
        </a:p>
      </dgm:t>
    </dgm:pt>
    <dgm:pt modelId="{68D71770-E14C-4EC8-B72B-274A2A817286}">
      <dgm:prSet custT="1"/>
      <dgm:spPr/>
      <dgm:t>
        <a:bodyPr/>
        <a:lstStyle/>
        <a:p>
          <a:pPr>
            <a:lnSpc>
              <a:spcPct val="100000"/>
            </a:lnSpc>
            <a:defRPr cap="all"/>
          </a:pPr>
          <a:r>
            <a:rPr lang="tr-TR" sz="1700" b="1" dirty="0">
              <a:latin typeface="Calibri" panose="020F0502020204030204" pitchFamily="34" charset="0"/>
              <a:ea typeface="Calibri" panose="020F0502020204030204" pitchFamily="34" charset="0"/>
              <a:cs typeface="Calibri" panose="020F0502020204030204" pitchFamily="34" charset="0"/>
            </a:rPr>
            <a:t>Yemek Bursu</a:t>
          </a:r>
          <a:endParaRPr lang="en-US" sz="1700" b="1" dirty="0">
            <a:latin typeface="Calibri" panose="020F0502020204030204" pitchFamily="34" charset="0"/>
            <a:ea typeface="Calibri" panose="020F0502020204030204" pitchFamily="34" charset="0"/>
            <a:cs typeface="Calibri" panose="020F0502020204030204" pitchFamily="34" charset="0"/>
          </a:endParaRPr>
        </a:p>
      </dgm:t>
    </dgm:pt>
    <dgm:pt modelId="{0EFA1AD0-6D51-4665-9273-D38CF987D8B8}" type="parTrans" cxnId="{56FC7A0A-0F94-45BB-9E50-EE9B90E9A750}">
      <dgm:prSet/>
      <dgm:spPr/>
      <dgm:t>
        <a:bodyPr/>
        <a:lstStyle/>
        <a:p>
          <a:endParaRPr lang="en-US" sz="1700" b="1">
            <a:latin typeface="Calibri" panose="020F0502020204030204" pitchFamily="34" charset="0"/>
            <a:ea typeface="Calibri" panose="020F0502020204030204" pitchFamily="34" charset="0"/>
            <a:cs typeface="Calibri" panose="020F0502020204030204" pitchFamily="34" charset="0"/>
          </a:endParaRPr>
        </a:p>
      </dgm:t>
    </dgm:pt>
    <dgm:pt modelId="{464CF819-91A0-435E-BFF5-1C202A3D5AFC}" type="sibTrans" cxnId="{56FC7A0A-0F94-45BB-9E50-EE9B90E9A750}">
      <dgm:prSet/>
      <dgm:spPr/>
      <dgm:t>
        <a:bodyPr/>
        <a:lstStyle/>
        <a:p>
          <a:endParaRPr lang="en-US" sz="1700" b="1">
            <a:latin typeface="Calibri" panose="020F0502020204030204" pitchFamily="34" charset="0"/>
            <a:ea typeface="Calibri" panose="020F0502020204030204" pitchFamily="34" charset="0"/>
            <a:cs typeface="Calibri" panose="020F0502020204030204" pitchFamily="34" charset="0"/>
          </a:endParaRPr>
        </a:p>
      </dgm:t>
    </dgm:pt>
    <dgm:pt modelId="{7DFE1AEF-0E73-456B-93C7-A97E246A693A}">
      <dgm:prSet custT="1"/>
      <dgm:spPr/>
      <dgm:t>
        <a:bodyPr/>
        <a:lstStyle/>
        <a:p>
          <a:pPr>
            <a:lnSpc>
              <a:spcPct val="100000"/>
            </a:lnSpc>
            <a:defRPr cap="all"/>
          </a:pPr>
          <a:r>
            <a:rPr lang="tr-TR" sz="1700" b="1" dirty="0">
              <a:latin typeface="Calibri" panose="020F0502020204030204" pitchFamily="34" charset="0"/>
              <a:ea typeface="Calibri" panose="020F0502020204030204" pitchFamily="34" charset="0"/>
              <a:cs typeface="Calibri" panose="020F0502020204030204" pitchFamily="34" charset="0"/>
            </a:rPr>
            <a:t>Kısmi Zamanlı Çalışma Bursu</a:t>
          </a:r>
          <a:endParaRPr lang="en-US" sz="1700" b="1" dirty="0">
            <a:latin typeface="Calibri" panose="020F0502020204030204" pitchFamily="34" charset="0"/>
            <a:ea typeface="Calibri" panose="020F0502020204030204" pitchFamily="34" charset="0"/>
            <a:cs typeface="Calibri" panose="020F0502020204030204" pitchFamily="34" charset="0"/>
          </a:endParaRPr>
        </a:p>
      </dgm:t>
    </dgm:pt>
    <dgm:pt modelId="{D1BC8066-A71D-4735-BFD5-49EF74C7C2A1}" type="parTrans" cxnId="{77EFF393-C8BA-476D-9A4D-DB174FB62D34}">
      <dgm:prSet/>
      <dgm:spPr/>
      <dgm:t>
        <a:bodyPr/>
        <a:lstStyle/>
        <a:p>
          <a:endParaRPr lang="en-US" sz="1700" b="1">
            <a:latin typeface="Calibri" panose="020F0502020204030204" pitchFamily="34" charset="0"/>
            <a:ea typeface="Calibri" panose="020F0502020204030204" pitchFamily="34" charset="0"/>
            <a:cs typeface="Calibri" panose="020F0502020204030204" pitchFamily="34" charset="0"/>
          </a:endParaRPr>
        </a:p>
      </dgm:t>
    </dgm:pt>
    <dgm:pt modelId="{396B0FFD-29EA-44A3-A3E2-F7423D93E798}" type="sibTrans" cxnId="{77EFF393-C8BA-476D-9A4D-DB174FB62D34}">
      <dgm:prSet/>
      <dgm:spPr/>
      <dgm:t>
        <a:bodyPr/>
        <a:lstStyle/>
        <a:p>
          <a:endParaRPr lang="en-US" sz="1700" b="1">
            <a:latin typeface="Calibri" panose="020F0502020204030204" pitchFamily="34" charset="0"/>
            <a:ea typeface="Calibri" panose="020F0502020204030204" pitchFamily="34" charset="0"/>
            <a:cs typeface="Calibri" panose="020F0502020204030204" pitchFamily="34" charset="0"/>
          </a:endParaRPr>
        </a:p>
      </dgm:t>
    </dgm:pt>
    <dgm:pt modelId="{10450263-8358-4FB2-B484-008A57C448F6}" type="pres">
      <dgm:prSet presAssocID="{0854D3DD-FB27-4EBC-A896-672462DE8347}" presName="root" presStyleCnt="0">
        <dgm:presLayoutVars>
          <dgm:dir/>
          <dgm:resizeHandles val="exact"/>
        </dgm:presLayoutVars>
      </dgm:prSet>
      <dgm:spPr/>
    </dgm:pt>
    <dgm:pt modelId="{321114B3-B96F-472A-9E86-4918D54891B9}" type="pres">
      <dgm:prSet presAssocID="{68D71770-E14C-4EC8-B72B-274A2A817286}" presName="compNode" presStyleCnt="0"/>
      <dgm:spPr/>
    </dgm:pt>
    <dgm:pt modelId="{817C81C5-ECA2-44A2-8B6E-4ADDEA2C9AE3}" type="pres">
      <dgm:prSet presAssocID="{68D71770-E14C-4EC8-B72B-274A2A817286}" presName="iconBgRect" presStyleLbl="bgShp" presStyleIdx="0" presStyleCnt="2"/>
      <dgm:spPr/>
    </dgm:pt>
    <dgm:pt modelId="{94991661-C70E-4110-BDE9-F0DFC01FD0A7}" type="pres">
      <dgm:prSet presAssocID="{68D71770-E14C-4EC8-B72B-274A2A81728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ork and knife"/>
        </a:ext>
      </dgm:extLst>
    </dgm:pt>
    <dgm:pt modelId="{5CED230A-60D8-42E0-A2D8-AB06C3624555}" type="pres">
      <dgm:prSet presAssocID="{68D71770-E14C-4EC8-B72B-274A2A817286}" presName="spaceRect" presStyleCnt="0"/>
      <dgm:spPr/>
    </dgm:pt>
    <dgm:pt modelId="{586E4CD1-0B1A-4621-983D-60DAD32A3604}" type="pres">
      <dgm:prSet presAssocID="{68D71770-E14C-4EC8-B72B-274A2A817286}" presName="textRect" presStyleLbl="revTx" presStyleIdx="0" presStyleCnt="2">
        <dgm:presLayoutVars>
          <dgm:chMax val="1"/>
          <dgm:chPref val="1"/>
        </dgm:presLayoutVars>
      </dgm:prSet>
      <dgm:spPr/>
    </dgm:pt>
    <dgm:pt modelId="{45D1287B-8D69-48FC-8A38-E69A78559D7A}" type="pres">
      <dgm:prSet presAssocID="{464CF819-91A0-435E-BFF5-1C202A3D5AFC}" presName="sibTrans" presStyleCnt="0"/>
      <dgm:spPr/>
    </dgm:pt>
    <dgm:pt modelId="{80C3D957-8A95-4A4F-BE93-4D4D41926D35}" type="pres">
      <dgm:prSet presAssocID="{7DFE1AEF-0E73-456B-93C7-A97E246A693A}" presName="compNode" presStyleCnt="0"/>
      <dgm:spPr/>
    </dgm:pt>
    <dgm:pt modelId="{F9D592AA-7393-4C5D-9163-576C66A229CC}" type="pres">
      <dgm:prSet presAssocID="{7DFE1AEF-0E73-456B-93C7-A97E246A693A}" presName="iconBgRect" presStyleLbl="bgShp" presStyleIdx="1" presStyleCnt="2"/>
      <dgm:spPr/>
    </dgm:pt>
    <dgm:pt modelId="{AA77B79D-5D30-478A-BC6C-FD042ACB631B}" type="pres">
      <dgm:prSet presAssocID="{7DFE1AEF-0E73-456B-93C7-A97E246A693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Kitaplar"/>
        </a:ext>
      </dgm:extLst>
    </dgm:pt>
    <dgm:pt modelId="{5DB81FFF-E79A-44C3-BB64-08386E1D7039}" type="pres">
      <dgm:prSet presAssocID="{7DFE1AEF-0E73-456B-93C7-A97E246A693A}" presName="spaceRect" presStyleCnt="0"/>
      <dgm:spPr/>
    </dgm:pt>
    <dgm:pt modelId="{2999A48F-A3A8-4010-97F4-FDA5CE9F3EA2}" type="pres">
      <dgm:prSet presAssocID="{7DFE1AEF-0E73-456B-93C7-A97E246A693A}" presName="textRect" presStyleLbl="revTx" presStyleIdx="1" presStyleCnt="2" custScaleX="178868">
        <dgm:presLayoutVars>
          <dgm:chMax val="1"/>
          <dgm:chPref val="1"/>
        </dgm:presLayoutVars>
      </dgm:prSet>
      <dgm:spPr/>
    </dgm:pt>
  </dgm:ptLst>
  <dgm:cxnLst>
    <dgm:cxn modelId="{56FC7A0A-0F94-45BB-9E50-EE9B90E9A750}" srcId="{0854D3DD-FB27-4EBC-A896-672462DE8347}" destId="{68D71770-E14C-4EC8-B72B-274A2A817286}" srcOrd="0" destOrd="0" parTransId="{0EFA1AD0-6D51-4665-9273-D38CF987D8B8}" sibTransId="{464CF819-91A0-435E-BFF5-1C202A3D5AFC}"/>
    <dgm:cxn modelId="{C92BDF27-561F-4727-8558-1EDA4DD93B46}" type="presOf" srcId="{68D71770-E14C-4EC8-B72B-274A2A817286}" destId="{586E4CD1-0B1A-4621-983D-60DAD32A3604}" srcOrd="0" destOrd="0" presId="urn:microsoft.com/office/officeart/2018/5/layout/IconCircleLabelList"/>
    <dgm:cxn modelId="{D5C07C60-8CAA-404E-BFD1-03A5A8818EF4}" type="presOf" srcId="{0854D3DD-FB27-4EBC-A896-672462DE8347}" destId="{10450263-8358-4FB2-B484-008A57C448F6}" srcOrd="0" destOrd="0" presId="urn:microsoft.com/office/officeart/2018/5/layout/IconCircleLabelList"/>
    <dgm:cxn modelId="{77EFF393-C8BA-476D-9A4D-DB174FB62D34}" srcId="{0854D3DD-FB27-4EBC-A896-672462DE8347}" destId="{7DFE1AEF-0E73-456B-93C7-A97E246A693A}" srcOrd="1" destOrd="0" parTransId="{D1BC8066-A71D-4735-BFD5-49EF74C7C2A1}" sibTransId="{396B0FFD-29EA-44A3-A3E2-F7423D93E798}"/>
    <dgm:cxn modelId="{2B507195-7EBA-4FE7-B37C-ECBB34AF744F}" type="presOf" srcId="{7DFE1AEF-0E73-456B-93C7-A97E246A693A}" destId="{2999A48F-A3A8-4010-97F4-FDA5CE9F3EA2}" srcOrd="0" destOrd="0" presId="urn:microsoft.com/office/officeart/2018/5/layout/IconCircleLabelList"/>
    <dgm:cxn modelId="{4541E167-5D60-4F4F-9C78-F6D0E459D2A2}" type="presParOf" srcId="{10450263-8358-4FB2-B484-008A57C448F6}" destId="{321114B3-B96F-472A-9E86-4918D54891B9}" srcOrd="0" destOrd="0" presId="urn:microsoft.com/office/officeart/2018/5/layout/IconCircleLabelList"/>
    <dgm:cxn modelId="{55E48979-F93F-42E7-BF7C-EFBE8C5F42D9}" type="presParOf" srcId="{321114B3-B96F-472A-9E86-4918D54891B9}" destId="{817C81C5-ECA2-44A2-8B6E-4ADDEA2C9AE3}" srcOrd="0" destOrd="0" presId="urn:microsoft.com/office/officeart/2018/5/layout/IconCircleLabelList"/>
    <dgm:cxn modelId="{F9CE9979-93B6-4DBF-A326-FC63756F502C}" type="presParOf" srcId="{321114B3-B96F-472A-9E86-4918D54891B9}" destId="{94991661-C70E-4110-BDE9-F0DFC01FD0A7}" srcOrd="1" destOrd="0" presId="urn:microsoft.com/office/officeart/2018/5/layout/IconCircleLabelList"/>
    <dgm:cxn modelId="{DADCAF12-A728-4DE3-95C8-FF6BB7C14649}" type="presParOf" srcId="{321114B3-B96F-472A-9E86-4918D54891B9}" destId="{5CED230A-60D8-42E0-A2D8-AB06C3624555}" srcOrd="2" destOrd="0" presId="urn:microsoft.com/office/officeart/2018/5/layout/IconCircleLabelList"/>
    <dgm:cxn modelId="{6CF54ADD-1AD8-4A94-9D20-A569FCD99980}" type="presParOf" srcId="{321114B3-B96F-472A-9E86-4918D54891B9}" destId="{586E4CD1-0B1A-4621-983D-60DAD32A3604}" srcOrd="3" destOrd="0" presId="urn:microsoft.com/office/officeart/2018/5/layout/IconCircleLabelList"/>
    <dgm:cxn modelId="{818D3432-FEFF-40B9-9C30-3A899086836D}" type="presParOf" srcId="{10450263-8358-4FB2-B484-008A57C448F6}" destId="{45D1287B-8D69-48FC-8A38-E69A78559D7A}" srcOrd="1" destOrd="0" presId="urn:microsoft.com/office/officeart/2018/5/layout/IconCircleLabelList"/>
    <dgm:cxn modelId="{0E084EF3-26E6-499E-B5B4-C13A2F41523D}" type="presParOf" srcId="{10450263-8358-4FB2-B484-008A57C448F6}" destId="{80C3D957-8A95-4A4F-BE93-4D4D41926D35}" srcOrd="2" destOrd="0" presId="urn:microsoft.com/office/officeart/2018/5/layout/IconCircleLabelList"/>
    <dgm:cxn modelId="{1DDD6513-C833-46AE-9EDC-C99CEC377A34}" type="presParOf" srcId="{80C3D957-8A95-4A4F-BE93-4D4D41926D35}" destId="{F9D592AA-7393-4C5D-9163-576C66A229CC}" srcOrd="0" destOrd="0" presId="urn:microsoft.com/office/officeart/2018/5/layout/IconCircleLabelList"/>
    <dgm:cxn modelId="{7D6F6803-B1DC-461E-AEAE-2B1884FA1651}" type="presParOf" srcId="{80C3D957-8A95-4A4F-BE93-4D4D41926D35}" destId="{AA77B79D-5D30-478A-BC6C-FD042ACB631B}" srcOrd="1" destOrd="0" presId="urn:microsoft.com/office/officeart/2018/5/layout/IconCircleLabelList"/>
    <dgm:cxn modelId="{6D6ED05E-4AF6-424B-932E-3580E5BE5700}" type="presParOf" srcId="{80C3D957-8A95-4A4F-BE93-4D4D41926D35}" destId="{5DB81FFF-E79A-44C3-BB64-08386E1D7039}" srcOrd="2" destOrd="0" presId="urn:microsoft.com/office/officeart/2018/5/layout/IconCircleLabelList"/>
    <dgm:cxn modelId="{A308DBB8-C621-4F81-88C0-4C681DA67811}" type="presParOf" srcId="{80C3D957-8A95-4A4F-BE93-4D4D41926D35}" destId="{2999A48F-A3A8-4010-97F4-FDA5CE9F3EA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C81C5-ECA2-44A2-8B6E-4ADDEA2C9AE3}">
      <dsp:nvSpPr>
        <dsp:cNvPr id="0" name=""/>
        <dsp:cNvSpPr/>
      </dsp:nvSpPr>
      <dsp:spPr>
        <a:xfrm>
          <a:off x="1703072" y="340"/>
          <a:ext cx="900703" cy="9007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991661-C70E-4110-BDE9-F0DFC01FD0A7}">
      <dsp:nvSpPr>
        <dsp:cNvPr id="0" name=""/>
        <dsp:cNvSpPr/>
      </dsp:nvSpPr>
      <dsp:spPr>
        <a:xfrm>
          <a:off x="1895025" y="192293"/>
          <a:ext cx="516796" cy="5167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6E4CD1-0B1A-4621-983D-60DAD32A3604}">
      <dsp:nvSpPr>
        <dsp:cNvPr id="0" name=""/>
        <dsp:cNvSpPr/>
      </dsp:nvSpPr>
      <dsp:spPr>
        <a:xfrm>
          <a:off x="1415142" y="1181590"/>
          <a:ext cx="1476562" cy="59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tr-TR" sz="1700" b="1" kern="1200" dirty="0">
              <a:latin typeface="Calibri" panose="020F0502020204030204" pitchFamily="34" charset="0"/>
              <a:ea typeface="Calibri" panose="020F0502020204030204" pitchFamily="34" charset="0"/>
              <a:cs typeface="Calibri" panose="020F0502020204030204" pitchFamily="34" charset="0"/>
            </a:rPr>
            <a:t>Yemek Bursu</a:t>
          </a:r>
          <a:endParaRPr lang="en-US" sz="1700" b="1" kern="1200" dirty="0">
            <a:latin typeface="Calibri" panose="020F0502020204030204" pitchFamily="34" charset="0"/>
            <a:ea typeface="Calibri" panose="020F0502020204030204" pitchFamily="34" charset="0"/>
            <a:cs typeface="Calibri" panose="020F0502020204030204" pitchFamily="34" charset="0"/>
          </a:endParaRPr>
        </a:p>
      </dsp:txBody>
      <dsp:txXfrm>
        <a:off x="1415142" y="1181590"/>
        <a:ext cx="1476562" cy="590625"/>
      </dsp:txXfrm>
    </dsp:sp>
    <dsp:sp modelId="{F9D592AA-7393-4C5D-9163-576C66A229CC}">
      <dsp:nvSpPr>
        <dsp:cNvPr id="0" name=""/>
        <dsp:cNvSpPr/>
      </dsp:nvSpPr>
      <dsp:spPr>
        <a:xfrm>
          <a:off x="4020300" y="340"/>
          <a:ext cx="900703" cy="9007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77B79D-5D30-478A-BC6C-FD042ACB631B}">
      <dsp:nvSpPr>
        <dsp:cNvPr id="0" name=""/>
        <dsp:cNvSpPr/>
      </dsp:nvSpPr>
      <dsp:spPr>
        <a:xfrm>
          <a:off x="4212254" y="192293"/>
          <a:ext cx="516796" cy="51679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9A48F-A3A8-4010-97F4-FDA5CE9F3EA2}">
      <dsp:nvSpPr>
        <dsp:cNvPr id="0" name=""/>
        <dsp:cNvSpPr/>
      </dsp:nvSpPr>
      <dsp:spPr>
        <a:xfrm>
          <a:off x="3150103" y="1181590"/>
          <a:ext cx="2641097" cy="59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tr-TR" sz="1700" b="1" kern="1200" dirty="0">
              <a:latin typeface="Calibri" panose="020F0502020204030204" pitchFamily="34" charset="0"/>
              <a:ea typeface="Calibri" panose="020F0502020204030204" pitchFamily="34" charset="0"/>
              <a:cs typeface="Calibri" panose="020F0502020204030204" pitchFamily="34" charset="0"/>
            </a:rPr>
            <a:t>Kısmi Zamanlı Çalışma Bursu</a:t>
          </a:r>
          <a:endParaRPr lang="en-US" sz="1700" b="1" kern="1200" dirty="0">
            <a:latin typeface="Calibri" panose="020F0502020204030204" pitchFamily="34" charset="0"/>
            <a:ea typeface="Calibri" panose="020F0502020204030204" pitchFamily="34" charset="0"/>
            <a:cs typeface="Calibri" panose="020F0502020204030204" pitchFamily="34" charset="0"/>
          </a:endParaRPr>
        </a:p>
      </dsp:txBody>
      <dsp:txXfrm>
        <a:off x="3150103" y="1181590"/>
        <a:ext cx="2641097" cy="590625"/>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tr-TR" sz="4400" b="0" strike="noStrike" spc="-1">
                <a:solidFill>
                  <a:srgbClr val="000000"/>
                </a:solidFill>
                <a:latin typeface="Arial"/>
              </a:rPr>
              <a:t>Slaytı taşımak için tıklayın</a:t>
            </a: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tr-TR" sz="2000" b="0" strike="noStrike" spc="-1">
                <a:solidFill>
                  <a:srgbClr val="000000"/>
                </a:solidFill>
                <a:latin typeface="Arial"/>
              </a:rPr>
              <a:t>Notların biçimini düzenlemek için tıklayın</a:t>
            </a:r>
          </a:p>
        </p:txBody>
      </p:sp>
      <p:sp>
        <p:nvSpPr>
          <p:cNvPr id="8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tr-TR" sz="1400" b="0" strike="noStrike" spc="-1">
                <a:solidFill>
                  <a:srgbClr val="000000"/>
                </a:solidFill>
                <a:latin typeface="Times New Roman"/>
              </a:rPr>
              <a:t>&lt;header&gt;</a:t>
            </a:r>
          </a:p>
        </p:txBody>
      </p:sp>
      <p:sp>
        <p:nvSpPr>
          <p:cNvPr id="8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indent="0" algn="r">
              <a:buNone/>
              <a:defRPr lang="tr-TR" sz="1400" b="0" strike="noStrike" spc="-1">
                <a:solidFill>
                  <a:srgbClr val="000000"/>
                </a:solidFill>
                <a:latin typeface="Times New Roman"/>
              </a:defRPr>
            </a:lvl1pPr>
          </a:lstStyle>
          <a:p>
            <a:pPr indent="0" algn="r">
              <a:buNone/>
            </a:pPr>
            <a:r>
              <a:rPr lang="tr-TR" sz="1400" b="0" strike="noStrike" spc="-1">
                <a:solidFill>
                  <a:srgbClr val="000000"/>
                </a:solidFill>
                <a:latin typeface="Times New Roman"/>
              </a:rPr>
              <a:t>&lt;date/time&gt;</a:t>
            </a:r>
          </a:p>
        </p:txBody>
      </p:sp>
      <p:sp>
        <p:nvSpPr>
          <p:cNvPr id="8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indent="0">
              <a:buNone/>
              <a:defRPr lang="tr-TR" sz="1400" b="0" strike="noStrike" spc="-1">
                <a:solidFill>
                  <a:srgbClr val="000000"/>
                </a:solidFill>
                <a:latin typeface="Times New Roman"/>
              </a:defRPr>
            </a:lvl1pPr>
          </a:lstStyle>
          <a:p>
            <a:pPr indent="0">
              <a:buNone/>
            </a:pPr>
            <a:r>
              <a:rPr lang="tr-TR" sz="1400" b="0" strike="noStrike" spc="-1">
                <a:solidFill>
                  <a:srgbClr val="000000"/>
                </a:solidFill>
                <a:latin typeface="Times New Roman"/>
              </a:rPr>
              <a:t>&lt;footer&gt;</a:t>
            </a:r>
          </a:p>
        </p:txBody>
      </p:sp>
      <p:sp>
        <p:nvSpPr>
          <p:cNvPr id="8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indent="0" algn="r">
              <a:buNone/>
              <a:defRPr lang="tr-TR" sz="1400" b="0" strike="noStrike" spc="-1">
                <a:solidFill>
                  <a:srgbClr val="000000"/>
                </a:solidFill>
                <a:latin typeface="Times New Roman"/>
              </a:defRPr>
            </a:lvl1pPr>
          </a:lstStyle>
          <a:p>
            <a:pPr indent="0" algn="r">
              <a:buNone/>
            </a:pPr>
            <a:fld id="{0782B3E2-6B1D-4988-9651-92E047E28675}" type="slidenum">
              <a:rPr lang="tr-TR" sz="1400" b="0" strike="noStrike" spc="-1">
                <a:solidFill>
                  <a:srgbClr val="000000"/>
                </a:solidFill>
                <a:latin typeface="Times New Roman"/>
              </a:rPr>
              <a:t>‹#›</a:t>
            </a:fld>
            <a:endParaRPr lang="tr-T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217488" y="812800"/>
            <a:ext cx="7124700" cy="4008438"/>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9"/>
          </p:nvPr>
        </p:nvSpPr>
        <p:spPr/>
        <p:txBody>
          <a:bodyPr/>
          <a:lstStyle/>
          <a:p>
            <a:pPr indent="0" algn="r">
              <a:buNone/>
            </a:pPr>
            <a:fld id="{0782B3E2-6B1D-4988-9651-92E047E28675}" type="slidenum">
              <a:rPr lang="tr-TR" sz="1400" b="0" strike="noStrike" spc="-1" smtClean="0">
                <a:solidFill>
                  <a:srgbClr val="000000"/>
                </a:solidFill>
                <a:latin typeface="Times New Roman"/>
              </a:rPr>
              <a:t>6</a:t>
            </a:fld>
            <a:endParaRPr lang="tr-TR" sz="1400" b="0" strike="noStrike" spc="-1">
              <a:solidFill>
                <a:srgbClr val="000000"/>
              </a:solidFill>
              <a:latin typeface="Times New Roman"/>
            </a:endParaRPr>
          </a:p>
        </p:txBody>
      </p:sp>
    </p:spTree>
    <p:extLst>
      <p:ext uri="{BB962C8B-B14F-4D97-AF65-F5344CB8AC3E}">
        <p14:creationId xmlns:p14="http://schemas.microsoft.com/office/powerpoint/2010/main" val="4119840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217488" y="812800"/>
            <a:ext cx="7124700" cy="4008438"/>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9"/>
          </p:nvPr>
        </p:nvSpPr>
        <p:spPr/>
        <p:txBody>
          <a:bodyPr/>
          <a:lstStyle/>
          <a:p>
            <a:pPr indent="0" algn="r">
              <a:buNone/>
            </a:pPr>
            <a:fld id="{0782B3E2-6B1D-4988-9651-92E047E28675}" type="slidenum">
              <a:rPr lang="tr-TR" sz="1400" b="0" strike="noStrike" spc="-1" smtClean="0">
                <a:solidFill>
                  <a:srgbClr val="000000"/>
                </a:solidFill>
                <a:latin typeface="Times New Roman"/>
              </a:rPr>
              <a:t>15</a:t>
            </a:fld>
            <a:endParaRPr lang="tr-TR" sz="1400" b="0" strike="noStrike" spc="-1">
              <a:solidFill>
                <a:srgbClr val="000000"/>
              </a:solidFill>
              <a:latin typeface="Times New Roman"/>
            </a:endParaRPr>
          </a:p>
        </p:txBody>
      </p:sp>
    </p:spTree>
    <p:extLst>
      <p:ext uri="{BB962C8B-B14F-4D97-AF65-F5344CB8AC3E}">
        <p14:creationId xmlns:p14="http://schemas.microsoft.com/office/powerpoint/2010/main" val="251224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noRot="1" noChangeAspect="1"/>
          </p:cNvSpPr>
          <p:nvPr>
            <p:ph type="sldImg"/>
          </p:nvPr>
        </p:nvSpPr>
        <p:spPr>
          <a:xfrm>
            <a:off x="685800" y="1143000"/>
            <a:ext cx="5484813" cy="3084513"/>
          </a:xfrm>
          <a:prstGeom prst="rect">
            <a:avLst/>
          </a:prstGeom>
          <a:ln w="0">
            <a:noFill/>
          </a:ln>
        </p:spPr>
      </p:sp>
      <p:sp>
        <p:nvSpPr>
          <p:cNvPr id="271"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tr-TR" sz="1800" b="0" strike="noStrike" spc="-1">
              <a:solidFill>
                <a:srgbClr val="000000"/>
              </a:solidFill>
              <a:latin typeface="Arial"/>
            </a:endParaRPr>
          </a:p>
        </p:txBody>
      </p:sp>
      <p:sp>
        <p:nvSpPr>
          <p:cNvPr id="272" name="PlaceHolder 3"/>
          <p:cNvSpPr>
            <a:spLocks noGrp="1"/>
          </p:cNvSpPr>
          <p:nvPr>
            <p:ph type="sldNum" idx="10"/>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tr-TR" sz="1200" b="0" strike="noStrike" spc="-1">
                <a:solidFill>
                  <a:srgbClr val="000000"/>
                </a:solidFill>
                <a:latin typeface="Times New Roman"/>
              </a:defRPr>
            </a:lvl1pPr>
          </a:lstStyle>
          <a:p>
            <a:pPr indent="0" algn="r">
              <a:lnSpc>
                <a:spcPct val="100000"/>
              </a:lnSpc>
              <a:buNone/>
              <a:tabLst>
                <a:tab pos="0" algn="l"/>
              </a:tabLst>
            </a:pPr>
            <a:fld id="{77424909-2D5C-45E8-9AD1-98AAA9CD2D65}" type="slidenum">
              <a:rPr lang="tr-TR" sz="1200" b="0" strike="noStrike" spc="-1">
                <a:solidFill>
                  <a:srgbClr val="000000"/>
                </a:solidFill>
                <a:latin typeface="Times New Roman"/>
              </a:rPr>
              <a:t>23</a:t>
            </a:fld>
            <a:endParaRPr lang="tr-TR"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indent="0" algn="r">
              <a:lnSpc>
                <a:spcPct val="100000"/>
              </a:lnSpc>
              <a:buNone/>
              <a:tabLst>
                <a:tab pos="0" algn="l"/>
              </a:tabLst>
            </a:pPr>
            <a:fld id="{F9A288E6-6CAC-4E56-994C-88A73F337934}"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384858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1527389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indent="0" algn="r">
              <a:lnSpc>
                <a:spcPct val="100000"/>
              </a:lnSpc>
              <a:buNone/>
              <a:tabLst>
                <a:tab pos="0" algn="l"/>
              </a:tabLst>
            </a:pPr>
            <a:fld id="{F9A288E6-6CAC-4E56-994C-88A73F337934}"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3539988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sp>
        <p:nvSpPr>
          <p:cNvPr id="11" name="Slide Number Placeholder 5"/>
          <p:cNvSpPr>
            <a:spLocks noGrp="1"/>
          </p:cNvSpPr>
          <p:nvPr>
            <p:ph type="sldNum" sz="quarter" idx="12"/>
          </p:nvPr>
        </p:nvSpPr>
        <p:spPr>
          <a:xfrm>
            <a:off x="531812" y="787782"/>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45444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8" name="Footer Placeholder 7"/>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1711406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4" name="Footer Placeholder 3"/>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indent="0" algn="r">
              <a:lnSpc>
                <a:spcPct val="100000"/>
              </a:lnSpc>
              <a:buNone/>
              <a:tabLst>
                <a:tab pos="0" algn="l"/>
              </a:tabLst>
            </a:pPr>
            <a:fld id="{F9A288E6-6CAC-4E56-994C-88A73F337934}"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209866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3" name="Footer Placeholder 2"/>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sp>
        <p:nvSpPr>
          <p:cNvPr id="4" name="Slide Number Placeholder 3"/>
          <p:cNvSpPr>
            <a:spLocks noGrp="1"/>
          </p:cNvSpPr>
          <p:nvPr>
            <p:ph type="sldNum" sz="quarter" idx="12"/>
          </p:nvPr>
        </p:nvSpPr>
        <p:spPr/>
        <p:txBody>
          <a:bodyPr/>
          <a:lstStyle/>
          <a:p>
            <a:pPr indent="0" algn="r">
              <a:lnSpc>
                <a:spcPct val="100000"/>
              </a:lnSpc>
              <a:buNone/>
              <a:tabLst>
                <a:tab pos="0" algn="l"/>
              </a:tabLst>
            </a:pPr>
            <a:fld id="{F9A288E6-6CAC-4E56-994C-88A73F337934}"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381797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396044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indent="0" algn="r">
              <a:lnSpc>
                <a:spcPct val="100000"/>
              </a:lnSpc>
              <a:buNone/>
              <a:tabLst>
                <a:tab pos="0" algn="l"/>
              </a:tabLst>
            </a:pPr>
            <a:fld id="{F9A288E6-6CAC-4E56-994C-88A73F337934}"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2977288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53538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041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2981882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01272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6" name="Footer Placeholder 5"/>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2742746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250793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11"/>
          </p:nvPr>
        </p:nvSpPr>
        <p:spPr/>
        <p:txBody>
          <a:body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3180292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tr-TR"/>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tr-TR"/>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tr-TR"/>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tr-TR"/>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tr-TR"/>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tr-TR"/>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tr-TR"/>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tr-TR"/>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tr-TR"/>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tr-TR"/>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tr-TR"/>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tr-TR"/>
            </a:p>
          </p:txBody>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tr-TR"/>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tr-TR"/>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tr-TR"/>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tr-TR"/>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tr-TR"/>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tr-TR"/>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tr-TR"/>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tr-TR"/>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tr-TR"/>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tr-TR"/>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tr-TR"/>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tr-TR"/>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indent="0">
              <a:buNone/>
            </a:pPr>
            <a:r>
              <a:rPr lang="tr-TR" sz="1400" b="0" strike="noStrike" spc="-1">
                <a:solidFill>
                  <a:srgbClr val="000000"/>
                </a:solidFill>
                <a:latin typeface="Times New Roman"/>
              </a:rPr>
              <a:t>&lt;date/time&gt;</a:t>
            </a: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indent="0" algn="ctr">
              <a:lnSpc>
                <a:spcPct val="100000"/>
              </a:lnSpc>
              <a:buNone/>
              <a:tabLst>
                <a:tab pos="0" algn="l"/>
              </a:tabLst>
            </a:pPr>
            <a:r>
              <a:rPr lang="tr-TR" sz="1400" b="0" strike="noStrike" spc="-1">
                <a:solidFill>
                  <a:srgbClr val="000000"/>
                </a:solidFill>
                <a:latin typeface="Times New Roman"/>
              </a:rPr>
              <a:t>&lt;footer&gt;</a:t>
            </a:r>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indent="0" algn="r">
              <a:lnSpc>
                <a:spcPct val="100000"/>
              </a:lnSpc>
              <a:buNone/>
              <a:tabLst>
                <a:tab pos="0" algn="l"/>
              </a:tabLst>
            </a:pPr>
            <a:fld id="{F98E8294-807F-44EC-9413-29D9293A7001}" type="slidenum">
              <a:rPr lang="tr-TR" sz="1200" b="0" strike="noStrike" spc="-1" smtClean="0">
                <a:solidFill>
                  <a:srgbClr val="8B8B8B"/>
                </a:solidFill>
                <a:latin typeface="Calibri"/>
              </a:rPr>
              <a:t>‹#›</a:t>
            </a:fld>
            <a:endParaRPr lang="tr-TR" sz="1200" b="0" strike="noStrike" spc="-1">
              <a:solidFill>
                <a:srgbClr val="000000"/>
              </a:solidFill>
              <a:latin typeface="Times New Roman"/>
            </a:endParaRPr>
          </a:p>
        </p:txBody>
      </p:sp>
    </p:spTree>
    <p:extLst>
      <p:ext uri="{BB962C8B-B14F-4D97-AF65-F5344CB8AC3E}">
        <p14:creationId xmlns:p14="http://schemas.microsoft.com/office/powerpoint/2010/main" val="175398660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bilecik.edu.tr/"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www.instagram.com/bseuniversitesi"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bilecik.edu.tr/uygulamalibilimler"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ebs.bilecik.edu.tr/Program/DersPlani?BolumNo=261"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ebs.bilecik.edu.tr/Program/DersPlani?BolumNo=26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bilecik.edu.tr/main/Icerik/Akademik_Takvim_58303"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hyperlink" Target="https://derssecme.bilecik.edu.t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bilecik.edu.tr/turizmisletmeciligi"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bilecik.edu.tr/uluslararasi"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8" name="Rectangle 9"/>
          <p:cNvSpPr/>
          <p:nvPr/>
        </p:nvSpPr>
        <p:spPr>
          <a:xfrm>
            <a:off x="0" y="0"/>
            <a:ext cx="12190680" cy="685656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89" name="Resim 4" descr="gökyüzü, dış mekan, bulut, hava taşıtı içeren bir resim&#10;&#10;Açıklama otomatik olarak oluşturuldu"/>
          <p:cNvPicPr/>
          <p:nvPr/>
        </p:nvPicPr>
        <p:blipFill>
          <a:blip r:embed="rId2">
            <a:alphaModFix amt="50000"/>
          </a:blip>
          <a:stretch/>
        </p:blipFill>
        <p:spPr>
          <a:xfrm>
            <a:off x="0" y="0"/>
            <a:ext cx="12190680" cy="6856560"/>
          </a:xfrm>
          <a:prstGeom prst="rect">
            <a:avLst/>
          </a:prstGeom>
          <a:ln w="0">
            <a:noFill/>
          </a:ln>
        </p:spPr>
      </p:pic>
      <p:sp>
        <p:nvSpPr>
          <p:cNvPr id="90" name="PlaceHolder 1"/>
          <p:cNvSpPr>
            <a:spLocks noGrp="1"/>
          </p:cNvSpPr>
          <p:nvPr>
            <p:ph type="title" idx="4294967295"/>
          </p:nvPr>
        </p:nvSpPr>
        <p:spPr>
          <a:xfrm>
            <a:off x="1669824" y="1350511"/>
            <a:ext cx="8921976" cy="2829605"/>
          </a:xfrm>
          <a:prstGeom prst="rect">
            <a:avLst/>
          </a:prstGeom>
          <a:noFill/>
          <a:ln w="0">
            <a:noFill/>
          </a:ln>
        </p:spPr>
        <p:txBody>
          <a:bodyPr lIns="0" tIns="0" rIns="0" bIns="0" anchor="b">
            <a:noAutofit/>
          </a:bodyPr>
          <a:lstStyle/>
          <a:p>
            <a:pPr indent="0" algn="ctr">
              <a:lnSpc>
                <a:spcPct val="90000"/>
              </a:lnSpc>
              <a:buNone/>
              <a:tabLst>
                <a:tab pos="0" algn="l"/>
              </a:tabLst>
            </a:pPr>
            <a:r>
              <a:rPr lang="tr-TR" sz="6600" b="1" strike="noStrike" spc="-1" dirty="0">
                <a:solidFill>
                  <a:schemeClr val="bg1">
                    <a:lumMod val="85000"/>
                  </a:schemeClr>
                </a:solidFill>
                <a:latin typeface="Caladea" panose="02040503050406030204" pitchFamily="18" charset="-94"/>
              </a:rPr>
              <a:t>Turizm İşletmeciliği Oryantasyon ve Tanışma Programı</a:t>
            </a:r>
            <a:br>
              <a:rPr lang="tr-TR" sz="6600" b="1" strike="noStrike" spc="-1" dirty="0">
                <a:solidFill>
                  <a:schemeClr val="bg1">
                    <a:lumMod val="85000"/>
                  </a:schemeClr>
                </a:solidFill>
                <a:latin typeface="Caladea" panose="02040503050406030204" pitchFamily="18" charset="-94"/>
              </a:rPr>
            </a:br>
            <a:r>
              <a:rPr lang="tr-TR" sz="6600" b="1" spc="-1" dirty="0">
                <a:solidFill>
                  <a:schemeClr val="bg1">
                    <a:lumMod val="85000"/>
                  </a:schemeClr>
                </a:solidFill>
                <a:latin typeface="Caladea" panose="02040503050406030204" pitchFamily="18" charset="-94"/>
              </a:rPr>
              <a:t>2026</a:t>
            </a:r>
            <a:endParaRPr lang="tr-TR" sz="6600" b="1" strike="noStrike" spc="-1" dirty="0">
              <a:solidFill>
                <a:schemeClr val="bg1">
                  <a:lumMod val="85000"/>
                </a:schemeClr>
              </a:solidFill>
              <a:latin typeface="Caladea" panose="02040503050406030204" pitchFamily="18" charset="-94"/>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1000"/>
                                  </p:stCondLst>
                                  <p:iterate type="lt">
                                    <p:tmAbs val="100"/>
                                  </p:iterate>
                                  <p:childTnLst>
                                    <p:set>
                                      <p:cBhvr>
                                        <p:cTn id="6" dur="1" fill="hold">
                                          <p:stCondLst>
                                            <p:cond delay="0"/>
                                          </p:stCondLst>
                                        </p:cTn>
                                        <p:tgtEl>
                                          <p:spTgt spid="90"/>
                                        </p:tgtEl>
                                        <p:attrNameLst>
                                          <p:attrName>style.visibility</p:attrName>
                                        </p:attrNameLst>
                                      </p:cBhvr>
                                      <p:to>
                                        <p:strVal val="visible"/>
                                      </p:to>
                                    </p:set>
                                    <p:animEffect transition="in" filter="fade">
                                      <p:cBhvr additive="repl">
                                        <p:cTn id="7" dur="4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3" name="PlaceHolder 1"/>
          <p:cNvSpPr>
            <a:spLocks noGrp="1"/>
          </p:cNvSpPr>
          <p:nvPr>
            <p:ph type="title" idx="4294967295"/>
          </p:nvPr>
        </p:nvSpPr>
        <p:spPr>
          <a:xfrm>
            <a:off x="816941" y="536652"/>
            <a:ext cx="4792663" cy="1643062"/>
          </a:xfrm>
          <a:prstGeom prst="rect">
            <a:avLst/>
          </a:prstGeom>
          <a:noFill/>
          <a:ln w="0">
            <a:noFill/>
          </a:ln>
        </p:spPr>
        <p:txBody>
          <a:bodyPr lIns="90000" tIns="45000" rIns="90000" bIns="45000" anchor="b">
            <a:normAutofit/>
          </a:bodyPr>
          <a:lstStyle/>
          <a:p>
            <a:pPr indent="0" algn="ctr">
              <a:lnSpc>
                <a:spcPct val="90000"/>
              </a:lnSpc>
              <a:buNone/>
              <a:tabLst>
                <a:tab pos="0" algn="l"/>
              </a:tabLst>
            </a:pPr>
            <a:r>
              <a:rPr lang="tr-TR" sz="5000" b="1" strike="noStrike" spc="-1" dirty="0">
                <a:solidFill>
                  <a:srgbClr val="000000"/>
                </a:solidFill>
                <a:latin typeface="Calibri Light"/>
              </a:rPr>
              <a:t>Üniversite ve Bölüm Tanıtımı</a:t>
            </a:r>
            <a:endParaRPr lang="tr-TR" sz="5000" b="1" strike="noStrike" spc="-1" dirty="0">
              <a:solidFill>
                <a:srgbClr val="000000"/>
              </a:solidFill>
              <a:latin typeface="Arial"/>
            </a:endParaRPr>
          </a:p>
        </p:txBody>
      </p:sp>
      <p:sp>
        <p:nvSpPr>
          <p:cNvPr id="94" name="sketchy line"/>
          <p:cNvSpPr/>
          <p:nvPr/>
        </p:nvSpPr>
        <p:spPr>
          <a:xfrm>
            <a:off x="640080" y="2586960"/>
            <a:ext cx="3473280" cy="16920"/>
          </a:xfrm>
          <a:custGeom>
            <a:avLst/>
            <a:gdLst>
              <a:gd name="textAreaLeft" fmla="*/ 0 w 3473280"/>
              <a:gd name="textAreaRight" fmla="*/ 3474720 w 3473280"/>
              <a:gd name="textAreaTop" fmla="*/ 0 h 16920"/>
              <a:gd name="textAreaBottom" fmla="*/ 18360 h 16920"/>
            </a:gdLst>
            <a:ahLst/>
            <a:cxnLst/>
            <a:rect l="textAreaLeft" t="textAreaTop" r="textAreaRight" b="textAreaBottom"/>
            <a:pathLst>
              <a:path w="3474720" h="18288" fill="none">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95" name="Resim 4"/>
          <p:cNvSpPr/>
          <p:nvPr/>
        </p:nvSpPr>
        <p:spPr>
          <a:xfrm>
            <a:off x="5777832" y="1440"/>
            <a:ext cx="6409068" cy="6856560"/>
          </a:xfrm>
          <a:custGeom>
            <a:avLst/>
            <a:gdLst>
              <a:gd name="textAreaLeft" fmla="*/ 0 w 6877440"/>
              <a:gd name="textAreaRight" fmla="*/ 6878880 w 6877440"/>
              <a:gd name="textAreaTop" fmla="*/ 0 h 6856560"/>
              <a:gd name="textAreaBottom" fmla="*/ 6858000 h 685656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tr-TR" sz="1800" b="0" strike="noStrike" spc="-1" dirty="0">
              <a:solidFill>
                <a:srgbClr val="000000"/>
              </a:solidFill>
              <a:latin typeface="Arial"/>
              <a:ea typeface="DejaVu Sans"/>
            </a:endParaRPr>
          </a:p>
        </p:txBody>
      </p:sp>
      <p:sp>
        <p:nvSpPr>
          <p:cNvPr id="96" name="Dikdörtgen 95"/>
          <p:cNvSpPr/>
          <p:nvPr/>
        </p:nvSpPr>
        <p:spPr>
          <a:xfrm>
            <a:off x="0" y="2983963"/>
            <a:ext cx="5007960" cy="299522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pPr>
            <a:r>
              <a:rPr lang="tr-TR" sz="2200" b="1" strike="noStrike" spc="-1" dirty="0">
                <a:solidFill>
                  <a:srgbClr val="000000"/>
                </a:solidFill>
                <a:latin typeface="Calibri"/>
                <a:ea typeface="DejaVu Sans"/>
              </a:rPr>
              <a:t>Üniversite Kuruluş Tarihi</a:t>
            </a:r>
          </a:p>
          <a:p>
            <a:pPr algn="ctr">
              <a:lnSpc>
                <a:spcPct val="100000"/>
              </a:lnSpc>
            </a:pPr>
            <a:r>
              <a:rPr lang="tr-TR" sz="2200" b="0" strike="noStrike" spc="-1" dirty="0">
                <a:solidFill>
                  <a:srgbClr val="000000"/>
                </a:solidFill>
                <a:latin typeface="Calibri"/>
                <a:ea typeface="DejaVu Sans"/>
              </a:rPr>
              <a:t>29 Mayıs 2007</a:t>
            </a:r>
            <a:endParaRPr lang="tr-TR" sz="2200" b="0" strike="noStrike" spc="-1" dirty="0">
              <a:solidFill>
                <a:srgbClr val="000000"/>
              </a:solidFill>
              <a:latin typeface="Arial"/>
            </a:endParaRPr>
          </a:p>
          <a:p>
            <a:pPr algn="ctr">
              <a:lnSpc>
                <a:spcPct val="100000"/>
              </a:lnSpc>
            </a:pPr>
            <a:endParaRPr lang="tr-TR" sz="2200" b="0" strike="noStrike" spc="-1" dirty="0">
              <a:solidFill>
                <a:srgbClr val="000000"/>
              </a:solidFill>
              <a:latin typeface="Arial"/>
            </a:endParaRPr>
          </a:p>
          <a:p>
            <a:pPr algn="ctr">
              <a:lnSpc>
                <a:spcPct val="100000"/>
              </a:lnSpc>
            </a:pPr>
            <a:r>
              <a:rPr lang="tr-TR" sz="2200" b="1" strike="noStrike" spc="-1" dirty="0">
                <a:solidFill>
                  <a:srgbClr val="000000"/>
                </a:solidFill>
                <a:latin typeface="Calibri"/>
                <a:ea typeface="DejaVu Sans"/>
              </a:rPr>
              <a:t>                </a:t>
            </a:r>
          </a:p>
          <a:p>
            <a:pPr algn="ctr">
              <a:lnSpc>
                <a:spcPct val="100000"/>
              </a:lnSpc>
            </a:pPr>
            <a:r>
              <a:rPr lang="tr-TR" sz="2200" b="1" strike="noStrike" spc="-1" dirty="0">
                <a:solidFill>
                  <a:srgbClr val="000000"/>
                </a:solidFill>
                <a:latin typeface="Calibri"/>
                <a:ea typeface="DejaVu Sans"/>
              </a:rPr>
              <a:t>Rektör</a:t>
            </a:r>
            <a:endParaRPr lang="tr-TR" sz="2200" spc="-1" dirty="0">
              <a:solidFill>
                <a:srgbClr val="000000"/>
              </a:solidFill>
              <a:latin typeface="Arial"/>
              <a:ea typeface="DejaVu Sans"/>
            </a:endParaRPr>
          </a:p>
          <a:p>
            <a:pPr algn="ctr">
              <a:lnSpc>
                <a:spcPct val="100000"/>
              </a:lnSpc>
            </a:pPr>
            <a:endParaRPr lang="tr-TR" sz="2200" b="0" strike="noStrike" spc="-1" dirty="0">
              <a:solidFill>
                <a:srgbClr val="000000"/>
              </a:solidFill>
              <a:latin typeface="Arial"/>
            </a:endParaRPr>
          </a:p>
          <a:p>
            <a:pPr algn="ctr">
              <a:lnSpc>
                <a:spcPct val="100000"/>
              </a:lnSpc>
            </a:pPr>
            <a:r>
              <a:rPr lang="tr-TR" sz="2200" b="0" strike="noStrike" spc="-1" dirty="0">
                <a:solidFill>
                  <a:srgbClr val="000000"/>
                </a:solidFill>
                <a:latin typeface="Calibri"/>
                <a:ea typeface="DejaVu Sans"/>
              </a:rPr>
              <a:t>Prof. Dr. Zafer Asım KAPLANCIKLI</a:t>
            </a:r>
            <a:endParaRPr lang="tr-TR" sz="2200" b="0" strike="noStrike" spc="-1" dirty="0">
              <a:solidFill>
                <a:srgbClr val="000000"/>
              </a:solidFill>
              <a:latin typeface="Arial"/>
            </a:endParaRPr>
          </a:p>
        </p:txBody>
      </p:sp>
      <p:sp>
        <p:nvSpPr>
          <p:cNvPr id="3" name="Metin kutusu 2">
            <a:extLst>
              <a:ext uri="{FF2B5EF4-FFF2-40B4-BE49-F238E27FC236}">
                <a16:creationId xmlns:a16="http://schemas.microsoft.com/office/drawing/2014/main" id="{1C15015A-B8B5-C606-16F2-542E71522A2B}"/>
              </a:ext>
            </a:extLst>
          </p:cNvPr>
          <p:cNvSpPr txBox="1"/>
          <p:nvPr/>
        </p:nvSpPr>
        <p:spPr>
          <a:xfrm>
            <a:off x="1637370" y="5729819"/>
            <a:ext cx="6096000" cy="646331"/>
          </a:xfrm>
          <a:prstGeom prst="rect">
            <a:avLst/>
          </a:prstGeom>
          <a:noFill/>
        </p:spPr>
        <p:txBody>
          <a:bodyPr wrap="square">
            <a:spAutoFit/>
          </a:bodyPr>
          <a:lstStyle/>
          <a:p>
            <a:r>
              <a:rPr lang="tr-TR" i="1" dirty="0">
                <a:solidFill>
                  <a:srgbClr val="0070C0"/>
                </a:solidFill>
                <a:hlinkClick r:id="rId3">
                  <a:extLst>
                    <a:ext uri="{A12FA001-AC4F-418D-AE19-62706E023703}">
                      <ahyp:hlinkClr xmlns:ahyp="http://schemas.microsoft.com/office/drawing/2018/hyperlinkcolor" val="tx"/>
                    </a:ext>
                  </a:extLst>
                </a:hlinkClick>
              </a:rPr>
              <a:t>https://bilecik.edu.tr</a:t>
            </a:r>
            <a:endParaRPr lang="tr-TR" i="1" dirty="0">
              <a:solidFill>
                <a:srgbClr val="0070C0"/>
              </a:solidFill>
            </a:endParaRPr>
          </a:p>
          <a:p>
            <a:endParaRPr lang="tr-TR" i="1" dirty="0">
              <a:solidFill>
                <a:srgbClr val="0070C0"/>
              </a:solidFill>
            </a:endParaRPr>
          </a:p>
        </p:txBody>
      </p:sp>
      <p:pic>
        <p:nvPicPr>
          <p:cNvPr id="5" name="Resim 4" descr="metin, yazı tipi, poster, grafik içeren bir resim&#10;&#10;Yapay zeka tarafından oluşturulmuş içerik yanlış olabilir.">
            <a:extLst>
              <a:ext uri="{FF2B5EF4-FFF2-40B4-BE49-F238E27FC236}">
                <a16:creationId xmlns:a16="http://schemas.microsoft.com/office/drawing/2014/main" id="{55015746-9812-4D1F-CA00-856E3248AE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
        <p:nvSpPr>
          <p:cNvPr id="4" name="Metin kutusu 3">
            <a:extLst>
              <a:ext uri="{FF2B5EF4-FFF2-40B4-BE49-F238E27FC236}">
                <a16:creationId xmlns:a16="http://schemas.microsoft.com/office/drawing/2014/main" id="{ADEBC339-822F-7255-4D16-1F8E90DC7225}"/>
              </a:ext>
            </a:extLst>
          </p:cNvPr>
          <p:cNvSpPr txBox="1"/>
          <p:nvPr/>
        </p:nvSpPr>
        <p:spPr>
          <a:xfrm>
            <a:off x="640080" y="6359268"/>
            <a:ext cx="6096000" cy="646331"/>
          </a:xfrm>
          <a:prstGeom prst="rect">
            <a:avLst/>
          </a:prstGeom>
          <a:noFill/>
        </p:spPr>
        <p:txBody>
          <a:bodyPr wrap="square">
            <a:spAutoFit/>
          </a:bodyPr>
          <a:lstStyle/>
          <a:p>
            <a:r>
              <a:rPr lang="tr-TR" dirty="0">
                <a:solidFill>
                  <a:srgbClr val="0070C0"/>
                </a:solidFill>
                <a:hlinkClick r:id="rId5">
                  <a:extLst>
                    <a:ext uri="{A12FA001-AC4F-418D-AE19-62706E023703}">
                      <ahyp:hlinkClr xmlns:ahyp="http://schemas.microsoft.com/office/drawing/2018/hyperlinkcolor" val="tx"/>
                    </a:ext>
                  </a:extLst>
                </a:hlinkClick>
              </a:rPr>
              <a:t>https://www.instagram.com/bseuniversitesi</a:t>
            </a:r>
            <a:endParaRPr lang="tr-TR" dirty="0">
              <a:solidFill>
                <a:srgbClr val="0070C0"/>
              </a:solidFill>
            </a:endParaRPr>
          </a:p>
          <a:p>
            <a:endParaRPr lang="tr-TR" dirty="0">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7" name="PlaceHolder 1"/>
          <p:cNvSpPr>
            <a:spLocks noGrp="1"/>
          </p:cNvSpPr>
          <p:nvPr>
            <p:ph type="title" idx="4294967295"/>
          </p:nvPr>
        </p:nvSpPr>
        <p:spPr>
          <a:xfrm>
            <a:off x="0" y="157163"/>
            <a:ext cx="10909300" cy="1276350"/>
          </a:xfrm>
          <a:prstGeom prst="rect">
            <a:avLst/>
          </a:prstGeom>
          <a:noFill/>
          <a:ln w="0">
            <a:noFill/>
          </a:ln>
        </p:spPr>
        <p:txBody>
          <a:bodyPr lIns="90000" tIns="45000" rIns="90000" bIns="45000" anchor="b">
            <a:normAutofit/>
          </a:bodyPr>
          <a:lstStyle/>
          <a:p>
            <a:pPr indent="0" algn="ctr">
              <a:lnSpc>
                <a:spcPct val="90000"/>
              </a:lnSpc>
              <a:buNone/>
              <a:tabLst>
                <a:tab pos="0" algn="l"/>
              </a:tabLst>
            </a:pPr>
            <a:r>
              <a:rPr lang="tr-TR" sz="4000" b="1" strike="noStrike" spc="-1" dirty="0">
                <a:solidFill>
                  <a:srgbClr val="000000"/>
                </a:solidFill>
                <a:latin typeface="Calibri Light"/>
              </a:rPr>
              <a:t>Uygulamalı Bilimler Fakültesi</a:t>
            </a:r>
            <a:endParaRPr lang="tr-TR" sz="4000" b="1" strike="noStrike" spc="-1" dirty="0">
              <a:solidFill>
                <a:srgbClr val="000000"/>
              </a:solidFill>
              <a:latin typeface="Arial"/>
            </a:endParaRPr>
          </a:p>
        </p:txBody>
      </p:sp>
      <p:grpSp>
        <p:nvGrpSpPr>
          <p:cNvPr id="99" name="Group 13"/>
          <p:cNvGrpSpPr/>
          <p:nvPr/>
        </p:nvGrpSpPr>
        <p:grpSpPr>
          <a:xfrm>
            <a:off x="0" y="6738840"/>
            <a:ext cx="12190680" cy="122040"/>
            <a:chOff x="0" y="6738840"/>
            <a:chExt cx="12190680" cy="122040"/>
          </a:xfrm>
        </p:grpSpPr>
        <p:sp>
          <p:nvSpPr>
            <p:cNvPr id="100" name="Rectangle 14"/>
            <p:cNvSpPr/>
            <p:nvPr/>
          </p:nvSpPr>
          <p:spPr>
            <a:xfrm rot="16200000">
              <a:off x="6034320" y="704520"/>
              <a:ext cx="122040" cy="12190680"/>
            </a:xfrm>
            <a:prstGeom prst="rect">
              <a:avLst/>
            </a:prstGeom>
            <a:gradFill rotWithShape="0">
              <a:gsLst>
                <a:gs pos="0">
                  <a:srgbClr val="ED7D31"/>
                </a:gs>
                <a:gs pos="100000">
                  <a:srgbClr val="5B9BD5"/>
                </a:gs>
              </a:gsLst>
              <a:lin ang="18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01" name="Rectangle 15"/>
            <p:cNvSpPr/>
            <p:nvPr/>
          </p:nvSpPr>
          <p:spPr>
            <a:xfrm rot="16200000">
              <a:off x="10240560" y="4910760"/>
              <a:ext cx="122040" cy="3778200"/>
            </a:xfrm>
            <a:prstGeom prst="rect">
              <a:avLst/>
            </a:prstGeom>
            <a:gradFill rotWithShape="0">
              <a:gsLst>
                <a:gs pos="19000">
                  <a:srgbClr val="5B9BD5">
                    <a:alpha val="0"/>
                  </a:srgbClr>
                </a:gs>
                <a:gs pos="100000">
                  <a:srgbClr val="9DC3E6"/>
                </a:gs>
              </a:gsLst>
              <a:lin ang="16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grpSp>
      <p:pic>
        <p:nvPicPr>
          <p:cNvPr id="102" name="Resim 101"/>
          <p:cNvPicPr/>
          <p:nvPr/>
        </p:nvPicPr>
        <p:blipFill>
          <a:blip r:embed="rId2"/>
          <a:stretch/>
        </p:blipFill>
        <p:spPr>
          <a:xfrm>
            <a:off x="1049400" y="2039400"/>
            <a:ext cx="5016960" cy="2773080"/>
          </a:xfrm>
          <a:prstGeom prst="rect">
            <a:avLst/>
          </a:prstGeom>
          <a:ln w="0">
            <a:noFill/>
          </a:ln>
        </p:spPr>
      </p:pic>
      <p:pic>
        <p:nvPicPr>
          <p:cNvPr id="103" name="Resim 102"/>
          <p:cNvPicPr/>
          <p:nvPr/>
        </p:nvPicPr>
        <p:blipFill>
          <a:blip r:embed="rId3"/>
          <a:stretch/>
        </p:blipFill>
        <p:spPr>
          <a:xfrm>
            <a:off x="6319080" y="1610640"/>
            <a:ext cx="4914000" cy="4255920"/>
          </a:xfrm>
          <a:prstGeom prst="rect">
            <a:avLst/>
          </a:prstGeom>
          <a:ln w="0">
            <a:noFill/>
          </a:ln>
        </p:spPr>
      </p:pic>
      <p:sp>
        <p:nvSpPr>
          <p:cNvPr id="3" name="Metin kutusu 2">
            <a:extLst>
              <a:ext uri="{FF2B5EF4-FFF2-40B4-BE49-F238E27FC236}">
                <a16:creationId xmlns:a16="http://schemas.microsoft.com/office/drawing/2014/main" id="{0C9997FD-245D-708F-7AFD-D5DD1D110F55}"/>
              </a:ext>
            </a:extLst>
          </p:cNvPr>
          <p:cNvSpPr txBox="1"/>
          <p:nvPr/>
        </p:nvSpPr>
        <p:spPr>
          <a:xfrm>
            <a:off x="8011885" y="6211669"/>
            <a:ext cx="6096000" cy="646331"/>
          </a:xfrm>
          <a:prstGeom prst="rect">
            <a:avLst/>
          </a:prstGeom>
          <a:noFill/>
        </p:spPr>
        <p:txBody>
          <a:bodyPr wrap="square">
            <a:spAutoFit/>
          </a:bodyPr>
          <a:lstStyle/>
          <a:p>
            <a:r>
              <a:rPr lang="tr-TR" i="1" dirty="0">
                <a:solidFill>
                  <a:srgbClr val="0070C0"/>
                </a:solidFill>
                <a:hlinkClick r:id="rId4">
                  <a:extLst>
                    <a:ext uri="{A12FA001-AC4F-418D-AE19-62706E023703}">
                      <ahyp:hlinkClr xmlns:ahyp="http://schemas.microsoft.com/office/drawing/2018/hyperlinkcolor" val="tx"/>
                    </a:ext>
                  </a:extLst>
                </a:hlinkClick>
              </a:rPr>
              <a:t>https://bilecik.edu.tr/uygulamalibilimler</a:t>
            </a:r>
            <a:endParaRPr lang="tr-TR" i="1" dirty="0">
              <a:solidFill>
                <a:srgbClr val="0070C0"/>
              </a:solidFill>
            </a:endParaRPr>
          </a:p>
          <a:p>
            <a:endParaRPr lang="tr-TR" i="1" dirty="0"/>
          </a:p>
        </p:txBody>
      </p:sp>
      <p:pic>
        <p:nvPicPr>
          <p:cNvPr id="5" name="Resim 4" descr="metin, yazı tipi, poster, grafik içeren bir resim&#10;&#10;Yapay zeka tarafından oluşturulmuş içerik yanlış olabilir.">
            <a:extLst>
              <a:ext uri="{FF2B5EF4-FFF2-40B4-BE49-F238E27FC236}">
                <a16:creationId xmlns:a16="http://schemas.microsoft.com/office/drawing/2014/main" id="{FC5213C0-F542-C1CB-8372-AAE4E799F4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5" name="PlaceHolder 1"/>
          <p:cNvSpPr>
            <a:spLocks noGrp="1"/>
          </p:cNvSpPr>
          <p:nvPr>
            <p:ph type="title" idx="4294967295"/>
          </p:nvPr>
        </p:nvSpPr>
        <p:spPr>
          <a:xfrm>
            <a:off x="1200149" y="120808"/>
            <a:ext cx="9386466" cy="804183"/>
          </a:xfrm>
          <a:prstGeom prst="rect">
            <a:avLst/>
          </a:prstGeom>
          <a:noFill/>
          <a:ln w="0">
            <a:noFill/>
          </a:ln>
        </p:spPr>
        <p:txBody>
          <a:bodyPr lIns="90000" tIns="45000" rIns="90000" bIns="45000" anchor="b">
            <a:noAutofit/>
          </a:bodyPr>
          <a:lstStyle/>
          <a:p>
            <a:pPr indent="0" algn="ctr">
              <a:lnSpc>
                <a:spcPct val="90000"/>
              </a:lnSpc>
              <a:buNone/>
              <a:tabLst>
                <a:tab pos="0" algn="l"/>
              </a:tabLst>
            </a:pPr>
            <a:r>
              <a:rPr lang="tr-TR" sz="4000" b="1" strike="noStrike" spc="-1" dirty="0">
                <a:solidFill>
                  <a:schemeClr val="tx1"/>
                </a:solidFill>
                <a:latin typeface="Calibri Light"/>
              </a:rPr>
              <a:t>	Turizm İşletmeciliği Akademik Kadrosu</a:t>
            </a:r>
            <a:endParaRPr lang="tr-TR" sz="4000" b="1" strike="noStrike" spc="-1" dirty="0">
              <a:solidFill>
                <a:schemeClr val="tx1"/>
              </a:solidFill>
              <a:latin typeface="Arial"/>
            </a:endParaRPr>
          </a:p>
        </p:txBody>
      </p:sp>
      <p:sp>
        <p:nvSpPr>
          <p:cNvPr id="106" name="PlaceHolder 2"/>
          <p:cNvSpPr>
            <a:spLocks noGrp="1"/>
          </p:cNvSpPr>
          <p:nvPr>
            <p:ph idx="4294967295"/>
          </p:nvPr>
        </p:nvSpPr>
        <p:spPr>
          <a:xfrm>
            <a:off x="777470" y="878292"/>
            <a:ext cx="5199063" cy="3506787"/>
          </a:xfrm>
          <a:prstGeom prst="rect">
            <a:avLst/>
          </a:prstGeom>
          <a:noFill/>
          <a:ln w="0">
            <a:noFill/>
          </a:ln>
        </p:spPr>
        <p:txBody>
          <a:bodyPr lIns="90000" tIns="45000" rIns="90000" bIns="45000" anchor="t">
            <a:normAutofit/>
          </a:bodyPr>
          <a:lstStyle/>
          <a:p>
            <a:pPr marL="864000" indent="0">
              <a:lnSpc>
                <a:spcPct val="90000"/>
              </a:lnSpc>
              <a:spcBef>
                <a:spcPts val="1134"/>
              </a:spcBef>
              <a:buNone/>
              <a:tabLst>
                <a:tab pos="0" algn="l"/>
              </a:tabLst>
            </a:pPr>
            <a:r>
              <a:rPr lang="tr-TR" sz="2200" b="1" strike="noStrike" spc="-1" dirty="0">
                <a:solidFill>
                  <a:srgbClr val="000000"/>
                </a:solidFill>
                <a:latin typeface="Times New Roman"/>
              </a:rPr>
              <a:t>Bölüm Başkanımız</a:t>
            </a:r>
            <a:endParaRPr lang="tr-TR" sz="2200" b="0" strike="noStrike" spc="-1" dirty="0">
              <a:solidFill>
                <a:srgbClr val="000000"/>
              </a:solidFill>
              <a:latin typeface="Arial"/>
            </a:endParaRPr>
          </a:p>
          <a:p>
            <a:pPr marL="864000" indent="0">
              <a:lnSpc>
                <a:spcPct val="90000"/>
              </a:lnSpc>
              <a:spcBef>
                <a:spcPts val="1001"/>
              </a:spcBef>
              <a:buNone/>
              <a:tabLst>
                <a:tab pos="0" algn="l"/>
              </a:tabLst>
            </a:pPr>
            <a:endParaRPr lang="tr-TR" sz="1600" b="0" strike="noStrike" spc="-1" dirty="0">
              <a:solidFill>
                <a:srgbClr val="000000"/>
              </a:solidFill>
              <a:latin typeface="Arial"/>
            </a:endParaRPr>
          </a:p>
        </p:txBody>
      </p:sp>
      <p:grpSp>
        <p:nvGrpSpPr>
          <p:cNvPr id="107" name="Group 11"/>
          <p:cNvGrpSpPr/>
          <p:nvPr/>
        </p:nvGrpSpPr>
        <p:grpSpPr>
          <a:xfrm>
            <a:off x="-167040" y="4842360"/>
            <a:ext cx="2133720" cy="2365200"/>
            <a:chOff x="-167040" y="4842360"/>
            <a:chExt cx="2133720" cy="2365200"/>
          </a:xfrm>
        </p:grpSpPr>
        <p:sp>
          <p:nvSpPr>
            <p:cNvPr id="108" name="Freeform: Shape 12"/>
            <p:cNvSpPr/>
            <p:nvPr/>
          </p:nvSpPr>
          <p:spPr>
            <a:xfrm rot="21400200">
              <a:off x="923400" y="6151680"/>
              <a:ext cx="324000" cy="322560"/>
            </a:xfrm>
            <a:custGeom>
              <a:avLst/>
              <a:gdLst>
                <a:gd name="textAreaLeft" fmla="*/ 0 w 324000"/>
                <a:gd name="textAreaRight" fmla="*/ 325440 w 324000"/>
                <a:gd name="textAreaTop" fmla="*/ 0 h 322560"/>
                <a:gd name="textAreaBottom" fmla="*/ 324000 h 322560"/>
              </a:gdLst>
              <a:ahLst/>
              <a:cxnLst/>
              <a:rect l="textAreaLeft" t="textAreaTop" r="textAreaRight" b="textAreaBottom"/>
              <a:pathLst>
                <a:path w="4806392" h="4842789">
                  <a:moveTo>
                    <a:pt x="2649000" y="2"/>
                  </a:moveTo>
                  <a:cubicBezTo>
                    <a:pt x="3339628" y="183344"/>
                    <a:pt x="4435570" y="1271060"/>
                    <a:pt x="4735908" y="1905908"/>
                  </a:cubicBezTo>
                  <a:cubicBezTo>
                    <a:pt x="5036246" y="2540756"/>
                    <a:pt x="4316853" y="4034873"/>
                    <a:pt x="3706624" y="4493428"/>
                  </a:cubicBezTo>
                  <a:cubicBezTo>
                    <a:pt x="3096395" y="4951983"/>
                    <a:pt x="1686746" y="4906865"/>
                    <a:pt x="1074535" y="4657238"/>
                  </a:cubicBezTo>
                  <a:cubicBezTo>
                    <a:pt x="462324" y="4407611"/>
                    <a:pt x="145196" y="3624902"/>
                    <a:pt x="33359" y="2995667"/>
                  </a:cubicBezTo>
                  <a:cubicBezTo>
                    <a:pt x="-94426" y="2318585"/>
                    <a:pt x="156197" y="1305135"/>
                    <a:pt x="592137" y="805858"/>
                  </a:cubicBezTo>
                  <a:cubicBezTo>
                    <a:pt x="1028077" y="306581"/>
                    <a:pt x="1996327" y="30750"/>
                    <a:pt x="2649000" y="2"/>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09" name="Freeform: Shape 13"/>
            <p:cNvSpPr/>
            <p:nvPr/>
          </p:nvSpPr>
          <p:spPr>
            <a:xfrm rot="18928800">
              <a:off x="826560" y="6395760"/>
              <a:ext cx="1133280" cy="483480"/>
            </a:xfrm>
            <a:custGeom>
              <a:avLst/>
              <a:gdLst>
                <a:gd name="textAreaLeft" fmla="*/ 0 w 1133280"/>
                <a:gd name="textAreaRight" fmla="*/ 1134720 w 1133280"/>
                <a:gd name="textAreaTop" fmla="*/ 0 h 483480"/>
                <a:gd name="textAreaBottom" fmla="*/ 484920 h 483480"/>
              </a:gdLst>
              <a:ahLst/>
              <a:cxnLst/>
              <a:rect l="textAreaLeft" t="textAreaTop" r="textAreaRight" b="textAreaBottom"/>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10" name="Freeform: Shape 14"/>
            <p:cNvSpPr/>
            <p:nvPr/>
          </p:nvSpPr>
          <p:spPr>
            <a:xfrm rot="18928800">
              <a:off x="826560" y="6395760"/>
              <a:ext cx="1133280" cy="483480"/>
            </a:xfrm>
            <a:custGeom>
              <a:avLst/>
              <a:gdLst>
                <a:gd name="textAreaLeft" fmla="*/ 0 w 1133280"/>
                <a:gd name="textAreaRight" fmla="*/ 1134720 w 1133280"/>
                <a:gd name="textAreaTop" fmla="*/ 0 h 483480"/>
                <a:gd name="textAreaBottom" fmla="*/ 484920 h 483480"/>
              </a:gdLst>
              <a:ahLst/>
              <a:cxnLst/>
              <a:rect l="textAreaLeft" t="textAreaTop" r="textAreaRight" b="textAreaBottom"/>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11" name="Freeform: Shape 15"/>
            <p:cNvSpPr/>
            <p:nvPr/>
          </p:nvSpPr>
          <p:spPr>
            <a:xfrm rot="4938000" flipV="1">
              <a:off x="-502560" y="5328720"/>
              <a:ext cx="1652040" cy="766080"/>
            </a:xfrm>
            <a:custGeom>
              <a:avLst/>
              <a:gdLst>
                <a:gd name="textAreaLeft" fmla="*/ 0 w 1652040"/>
                <a:gd name="textAreaRight" fmla="*/ 1653480 w 1652040"/>
                <a:gd name="textAreaTop" fmla="*/ -720 h 766080"/>
                <a:gd name="textAreaBottom" fmla="*/ 766800 h 766080"/>
              </a:gdLst>
              <a:ahLst/>
              <a:cxnLst/>
              <a:rect l="textAreaLeft" t="textAreaTop" r="textAreaRight" b="textAreaBottom"/>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12" name="Freeform: Shape 16"/>
            <p:cNvSpPr/>
            <p:nvPr/>
          </p:nvSpPr>
          <p:spPr>
            <a:xfrm rot="4938000" flipV="1">
              <a:off x="-502560" y="5328720"/>
              <a:ext cx="1652040" cy="766080"/>
            </a:xfrm>
            <a:custGeom>
              <a:avLst/>
              <a:gdLst>
                <a:gd name="textAreaLeft" fmla="*/ 0 w 1652040"/>
                <a:gd name="textAreaRight" fmla="*/ 1653480 w 1652040"/>
                <a:gd name="textAreaTop" fmla="*/ -720 h 766080"/>
                <a:gd name="textAreaBottom" fmla="*/ 766800 h 766080"/>
              </a:gdLst>
              <a:ahLst/>
              <a:cxnLst/>
              <a:rect l="textAreaLeft" t="textAreaTop" r="textAreaRight" b="textAreaBottom"/>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grpSp>
      <p:pic>
        <p:nvPicPr>
          <p:cNvPr id="113" name="Resim 112"/>
          <p:cNvPicPr/>
          <p:nvPr/>
        </p:nvPicPr>
        <p:blipFill>
          <a:blip r:embed="rId2"/>
          <a:stretch/>
        </p:blipFill>
        <p:spPr>
          <a:xfrm>
            <a:off x="589610" y="1280520"/>
            <a:ext cx="4489560" cy="2148480"/>
          </a:xfrm>
          <a:prstGeom prst="rect">
            <a:avLst/>
          </a:prstGeom>
          <a:ln w="0">
            <a:noFill/>
          </a:ln>
        </p:spPr>
      </p:pic>
      <p:pic>
        <p:nvPicPr>
          <p:cNvPr id="116" name="Resim 115"/>
          <p:cNvPicPr/>
          <p:nvPr/>
        </p:nvPicPr>
        <p:blipFill>
          <a:blip r:embed="rId3"/>
          <a:stretch/>
        </p:blipFill>
        <p:spPr>
          <a:xfrm>
            <a:off x="5179760" y="1371879"/>
            <a:ext cx="3288600" cy="2955960"/>
          </a:xfrm>
          <a:prstGeom prst="rect">
            <a:avLst/>
          </a:prstGeom>
          <a:ln w="0">
            <a:noFill/>
          </a:ln>
        </p:spPr>
      </p:pic>
      <p:pic>
        <p:nvPicPr>
          <p:cNvPr id="117" name="Resim 116"/>
          <p:cNvPicPr/>
          <p:nvPr/>
        </p:nvPicPr>
        <p:blipFill>
          <a:blip r:embed="rId4"/>
          <a:stretch/>
        </p:blipFill>
        <p:spPr>
          <a:xfrm>
            <a:off x="8717125" y="1314639"/>
            <a:ext cx="3148200" cy="3070440"/>
          </a:xfrm>
          <a:prstGeom prst="rect">
            <a:avLst/>
          </a:prstGeom>
          <a:ln w="0">
            <a:noFill/>
          </a:ln>
        </p:spPr>
      </p:pic>
      <p:pic>
        <p:nvPicPr>
          <p:cNvPr id="118" name="Resim 117"/>
          <p:cNvPicPr/>
          <p:nvPr/>
        </p:nvPicPr>
        <p:blipFill>
          <a:blip r:embed="rId5"/>
          <a:srcRect b="53689"/>
          <a:stretch>
            <a:fillRect/>
          </a:stretch>
        </p:blipFill>
        <p:spPr>
          <a:xfrm>
            <a:off x="1085400" y="3646846"/>
            <a:ext cx="3196080" cy="1476467"/>
          </a:xfrm>
          <a:prstGeom prst="rect">
            <a:avLst/>
          </a:prstGeom>
          <a:ln w="0">
            <a:noFill/>
          </a:ln>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04892650-4616-7B9A-8D13-636554CD8C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59885" y="74995"/>
            <a:ext cx="958787" cy="1239644"/>
          </a:xfrm>
          <a:prstGeom prst="rect">
            <a:avLst/>
          </a:prstGeom>
        </p:spPr>
      </p:pic>
      <p:pic>
        <p:nvPicPr>
          <p:cNvPr id="4" name="Resim 3">
            <a:extLst>
              <a:ext uri="{FF2B5EF4-FFF2-40B4-BE49-F238E27FC236}">
                <a16:creationId xmlns:a16="http://schemas.microsoft.com/office/drawing/2014/main" id="{EA0838B8-C9A1-B2D2-815B-DA94B3CA521C}"/>
              </a:ext>
            </a:extLst>
          </p:cNvPr>
          <p:cNvPicPr/>
          <p:nvPr/>
        </p:nvPicPr>
        <p:blipFill>
          <a:blip r:embed="rId5"/>
          <a:srcRect t="53689"/>
          <a:stretch>
            <a:fillRect/>
          </a:stretch>
        </p:blipFill>
        <p:spPr>
          <a:xfrm>
            <a:off x="1085400" y="5241474"/>
            <a:ext cx="3196080" cy="1476467"/>
          </a:xfrm>
          <a:prstGeom prst="rect">
            <a:avLst/>
          </a:prstGeom>
          <a:ln w="0">
            <a:noFill/>
          </a:ln>
        </p:spPr>
      </p:pic>
      <p:pic>
        <p:nvPicPr>
          <p:cNvPr id="5" name="Resim 4">
            <a:extLst>
              <a:ext uri="{FF2B5EF4-FFF2-40B4-BE49-F238E27FC236}">
                <a16:creationId xmlns:a16="http://schemas.microsoft.com/office/drawing/2014/main" id="{B847A3CE-AF8B-95D0-00EB-61BB37835E06}"/>
              </a:ext>
            </a:extLst>
          </p:cNvPr>
          <p:cNvPicPr>
            <a:picLocks noChangeAspect="1"/>
          </p:cNvPicPr>
          <p:nvPr/>
        </p:nvPicPr>
        <p:blipFill>
          <a:blip r:embed="rId7"/>
          <a:srcRect l="26335" t="46367" r="47843" b="30400"/>
          <a:stretch>
            <a:fillRect/>
          </a:stretch>
        </p:blipFill>
        <p:spPr>
          <a:xfrm>
            <a:off x="8717125" y="4968200"/>
            <a:ext cx="3148201" cy="1487120"/>
          </a:xfrm>
          <a:prstGeom prst="rect">
            <a:avLst/>
          </a:prstGeom>
        </p:spPr>
      </p:pic>
      <p:pic>
        <p:nvPicPr>
          <p:cNvPr id="7" name="Resim 6">
            <a:extLst>
              <a:ext uri="{FF2B5EF4-FFF2-40B4-BE49-F238E27FC236}">
                <a16:creationId xmlns:a16="http://schemas.microsoft.com/office/drawing/2014/main" id="{2E0D0E56-F7FB-CBA3-BAC1-A8BB8B0FE432}"/>
              </a:ext>
            </a:extLst>
          </p:cNvPr>
          <p:cNvPicPr>
            <a:picLocks noChangeAspect="1"/>
          </p:cNvPicPr>
          <p:nvPr/>
        </p:nvPicPr>
        <p:blipFill>
          <a:blip r:embed="rId7"/>
          <a:srcRect l="24232" t="71208" r="49946" b="5725"/>
          <a:stretch>
            <a:fillRect/>
          </a:stretch>
        </p:blipFill>
        <p:spPr>
          <a:xfrm>
            <a:off x="5046513" y="4947042"/>
            <a:ext cx="3148201" cy="14764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3" name="Slide Background"/>
          <p:cNvSpPr/>
          <p:nvPr/>
        </p:nvSpPr>
        <p:spPr>
          <a:xfrm>
            <a:off x="0" y="0"/>
            <a:ext cx="1219068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134" name="Picture 4" descr="Bir kitabın üzerinde gözlük"/>
          <p:cNvPicPr/>
          <p:nvPr/>
        </p:nvPicPr>
        <p:blipFill>
          <a:blip r:embed="rId2"/>
          <a:srcRect r="22075" b="-3"/>
          <a:stretch/>
        </p:blipFill>
        <p:spPr>
          <a:xfrm>
            <a:off x="657792" y="1966461"/>
            <a:ext cx="4637314" cy="4363731"/>
          </a:xfrm>
          <a:prstGeom prst="rect">
            <a:avLst/>
          </a:prstGeom>
          <a:ln w="0">
            <a:noFill/>
          </a:ln>
        </p:spPr>
      </p:pic>
      <p:sp useBgFill="1">
        <p:nvSpPr>
          <p:cNvPr id="135" name="Rectangle 10"/>
          <p:cNvSpPr/>
          <p:nvPr/>
        </p:nvSpPr>
        <p:spPr>
          <a:xfrm>
            <a:off x="0" y="0"/>
            <a:ext cx="12190680" cy="1727640"/>
          </a:xfrm>
          <a:prstGeom prst="rect">
            <a:avLst/>
          </a:prstGeom>
          <a:ln>
            <a:noFill/>
          </a:ln>
          <a:effectLst>
            <a:outerShdw blurRad="368280" dist="100080" dir="5412365"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36" name="PlaceHolder 1"/>
          <p:cNvSpPr>
            <a:spLocks noGrp="1"/>
          </p:cNvSpPr>
          <p:nvPr>
            <p:ph type="title" idx="4294967295"/>
          </p:nvPr>
        </p:nvSpPr>
        <p:spPr>
          <a:xfrm>
            <a:off x="1513114" y="352425"/>
            <a:ext cx="9077099" cy="1022350"/>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Bölüm &amp; Eğitim ve Öğretim</a:t>
            </a:r>
          </a:p>
        </p:txBody>
      </p:sp>
      <p:sp>
        <p:nvSpPr>
          <p:cNvPr id="137" name="PlaceHolder 2"/>
          <p:cNvSpPr>
            <a:spLocks noGrp="1"/>
          </p:cNvSpPr>
          <p:nvPr>
            <p:ph idx="4294967295"/>
          </p:nvPr>
        </p:nvSpPr>
        <p:spPr>
          <a:xfrm>
            <a:off x="5486400" y="1933802"/>
            <a:ext cx="6422571" cy="4363731"/>
          </a:xfrm>
          <a:prstGeom prst="rect">
            <a:avLst/>
          </a:prstGeom>
          <a:noFill/>
          <a:ln w="0">
            <a:noFill/>
          </a:ln>
        </p:spPr>
        <p:txBody>
          <a:bodyPr lIns="90000" tIns="45000" rIns="90000" bIns="45000" anchor="ctr">
            <a:normAutofit lnSpcReduction="10000"/>
          </a:bodyPr>
          <a:lstStyle/>
          <a:p>
            <a:pPr marL="228600" indent="-228600" algn="just">
              <a:lnSpc>
                <a:spcPct val="90000"/>
              </a:lnSpc>
              <a:spcBef>
                <a:spcPts val="1001"/>
              </a:spcBef>
              <a:buClr>
                <a:srgbClr val="000000"/>
              </a:buClr>
              <a:buFont typeface="Arial"/>
              <a:buChar char="•"/>
              <a:tabLst>
                <a:tab pos="0" algn="l"/>
              </a:tabLst>
            </a:pPr>
            <a:r>
              <a:rPr lang="tr-TR" sz="2400" spc="-1" dirty="0">
                <a:solidFill>
                  <a:schemeClr val="tx1"/>
                </a:solidFill>
                <a:latin typeface="Calibri" panose="020F0502020204030204" pitchFamily="34" charset="0"/>
                <a:ea typeface="Calibri" panose="020F0502020204030204" pitchFamily="34" charset="0"/>
                <a:cs typeface="Calibri" panose="020F0502020204030204" pitchFamily="34" charset="0"/>
              </a:rPr>
              <a:t>Bölüm ilk öğrencilerini 2014-1015 eğitim öğretim yılında aldı. </a:t>
            </a: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chemeClr val="tx1"/>
                </a:solidFill>
                <a:latin typeface="Calibri" panose="020F0502020204030204" pitchFamily="34" charset="0"/>
                <a:ea typeface="Calibri" panose="020F0502020204030204" pitchFamily="34" charset="0"/>
                <a:cs typeface="Calibri" panose="020F0502020204030204" pitchFamily="34" charset="0"/>
              </a:rPr>
              <a:t>Bölümümüzde öğretimin normal süresi 4 akademik yıl ve yaz okulları hariç 8 yarıyıldır.</a:t>
            </a:r>
          </a:p>
          <a:p>
            <a:pPr marL="228600" indent="-228600" algn="just">
              <a:lnSpc>
                <a:spcPct val="90000"/>
              </a:lnSpc>
              <a:spcBef>
                <a:spcPts val="1001"/>
              </a:spcBef>
              <a:buClr>
                <a:srgbClr val="000000"/>
              </a:buClr>
              <a:buFont typeface="Arial"/>
              <a:buChar char="•"/>
              <a:tabLst>
                <a:tab pos="0" algn="l"/>
              </a:tabLst>
            </a:pPr>
            <a:r>
              <a:rPr lang="tr-TR" sz="2400" b="1" strike="noStrike" spc="-1" dirty="0">
                <a:solidFill>
                  <a:srgbClr val="C00000"/>
                </a:solidFill>
                <a:latin typeface="Calibri" panose="020F0502020204030204" pitchFamily="34" charset="0"/>
                <a:ea typeface="Calibri" panose="020F0502020204030204" pitchFamily="34" charset="0"/>
                <a:cs typeface="Calibri" panose="020F0502020204030204" pitchFamily="34" charset="0"/>
              </a:rPr>
              <a:t>Mezuniyet için: </a:t>
            </a:r>
            <a:r>
              <a:rPr lang="tr-TR" sz="2400" b="0" strike="noStrike" spc="-1" dirty="0">
                <a:solidFill>
                  <a:schemeClr val="tx1"/>
                </a:solidFill>
                <a:latin typeface="Calibri" panose="020F0502020204030204" pitchFamily="34" charset="0"/>
                <a:ea typeface="Calibri" panose="020F0502020204030204" pitchFamily="34" charset="0"/>
                <a:cs typeface="Calibri" panose="020F0502020204030204" pitchFamily="34" charset="0"/>
              </a:rPr>
              <a:t>E</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n az 240 AKTS olan zorunlu ve seçmeli derslerden başarılı olması, tüm derslerden en az DD veya YT notu alması ve genel not ortalamasının en az 2.00 olması gerekmektedir. Ayrıca zorunlu stajlarını başarması gerekmektedir.</a:t>
            </a: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chemeClr val="tx1"/>
                </a:solidFill>
                <a:latin typeface="Calibri" panose="020F0502020204030204" pitchFamily="34" charset="0"/>
                <a:ea typeface="Calibri" panose="020F0502020204030204" pitchFamily="34" charset="0"/>
                <a:cs typeface="Calibri" panose="020F0502020204030204" pitchFamily="34" charset="0"/>
              </a:rPr>
              <a:t>Genel olarak her öğrencinin dönem başı 30 AKTS tamamlaması gerekir.</a:t>
            </a:r>
          </a:p>
          <a:p>
            <a:pPr marL="228600" indent="-228600" algn="just">
              <a:lnSpc>
                <a:spcPct val="90000"/>
              </a:lnSpc>
              <a:spcBef>
                <a:spcPts val="1001"/>
              </a:spcBef>
              <a:buClr>
                <a:srgbClr val="000000"/>
              </a:buClr>
              <a:buFont typeface="Arial"/>
              <a:buChar char="•"/>
              <a:tabLst>
                <a:tab pos="0" algn="l"/>
              </a:tabLst>
            </a:pPr>
            <a:endParaRPr lang="tr-TR" sz="2400" b="0" strike="noStrike" spc="-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C08C3393-1575-ADE6-9387-5829877DA8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extLst>
      <p:ext uri="{BB962C8B-B14F-4D97-AF65-F5344CB8AC3E}">
        <p14:creationId xmlns:p14="http://schemas.microsoft.com/office/powerpoint/2010/main" val="202131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PlaceHolder 1"/>
          <p:cNvSpPr>
            <a:spLocks noGrp="1"/>
          </p:cNvSpPr>
          <p:nvPr>
            <p:ph type="title"/>
          </p:nvPr>
        </p:nvSpPr>
        <p:spPr>
          <a:xfrm>
            <a:off x="1640156" y="198296"/>
            <a:ext cx="8911687" cy="1280890"/>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Eğitim Bilgi </a:t>
            </a:r>
            <a:r>
              <a:rPr lang="tr-TR" sz="4000" b="1" spc="-1" dirty="0">
                <a:solidFill>
                  <a:srgbClr val="000000"/>
                </a:solidFill>
                <a:latin typeface="Calibri" panose="020F0502020204030204" pitchFamily="34" charset="0"/>
                <a:ea typeface="Calibri" panose="020F0502020204030204" pitchFamily="34" charset="0"/>
                <a:cs typeface="Calibri" panose="020F0502020204030204" pitchFamily="34" charset="0"/>
              </a:rPr>
              <a:t>Sistemi</a:t>
            </a:r>
            <a:endPar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4" name="PlaceHolder 2"/>
          <p:cNvSpPr>
            <a:spLocks noGrp="1"/>
          </p:cNvSpPr>
          <p:nvPr>
            <p:ph sz="half" idx="1"/>
          </p:nvPr>
        </p:nvSpPr>
        <p:spPr>
          <a:xfrm>
            <a:off x="3704036" y="838741"/>
            <a:ext cx="9359242" cy="589447"/>
          </a:xfrm>
          <a:prstGeom prst="rect">
            <a:avLst/>
          </a:prstGeom>
          <a:noFill/>
          <a:ln w="0">
            <a:noFill/>
          </a:ln>
        </p:spPr>
        <p:txBody>
          <a:bodyPr lIns="90000" tIns="45000" rIns="90000" bIns="45000" anchor="ctr">
            <a:normAutofit fontScale="62500" lnSpcReduction="20000"/>
          </a:bodyPr>
          <a:lstStyle/>
          <a:p>
            <a:pPr indent="0" algn="just">
              <a:lnSpc>
                <a:spcPct val="90000"/>
              </a:lnSpc>
              <a:spcBef>
                <a:spcPts val="1001"/>
              </a:spcBef>
              <a:buNone/>
              <a:tabLst>
                <a:tab pos="0" algn="l"/>
              </a:tabLst>
            </a:pPr>
            <a:endParaRPr lang="tr-TR" sz="2400" b="1" i="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90000"/>
              </a:lnSpc>
              <a:spcBef>
                <a:spcPts val="1001"/>
              </a:spcBef>
              <a:buClr>
                <a:srgbClr val="000000"/>
              </a:buClr>
              <a:buNone/>
              <a:tabLst>
                <a:tab pos="0" algn="l"/>
              </a:tabLst>
            </a:pPr>
            <a:r>
              <a:rPr lang="tr-TR" sz="2400" b="1" i="1" spc="-1"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https://ebs.bilecik.edu.tr/Program/DersPlani?BolumNo=261</a:t>
            </a:r>
            <a:endParaRPr lang="tr-TR" sz="2400" b="1" i="1" spc="-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271A38BC-B10D-D7C3-532A-9BB6632F13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pic>
        <p:nvPicPr>
          <p:cNvPr id="7" name="Resim 6">
            <a:extLst>
              <a:ext uri="{FF2B5EF4-FFF2-40B4-BE49-F238E27FC236}">
                <a16:creationId xmlns:a16="http://schemas.microsoft.com/office/drawing/2014/main" id="{23401404-FA49-52B7-34D4-4D14991222FF}"/>
              </a:ext>
            </a:extLst>
          </p:cNvPr>
          <p:cNvPicPr>
            <a:picLocks noChangeAspect="1"/>
          </p:cNvPicPr>
          <p:nvPr/>
        </p:nvPicPr>
        <p:blipFill>
          <a:blip r:embed="rId5"/>
          <a:stretch>
            <a:fillRect/>
          </a:stretch>
        </p:blipFill>
        <p:spPr>
          <a:xfrm>
            <a:off x="969463" y="1479186"/>
            <a:ext cx="10431972" cy="54767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Rectangle 13"/>
          <p:cNvSpPr/>
          <p:nvPr/>
        </p:nvSpPr>
        <p:spPr>
          <a:xfrm>
            <a:off x="0" y="0"/>
            <a:ext cx="12190680" cy="685656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rgbClr val="FFFFFF"/>
              </a:solidFill>
              <a:latin typeface="Calibri"/>
              <a:ea typeface="DejaVu Sans"/>
            </a:endParaRPr>
          </a:p>
        </p:txBody>
      </p:sp>
      <p:sp>
        <p:nvSpPr>
          <p:cNvPr id="173" name="Freeform: Shape 19"/>
          <p:cNvSpPr/>
          <p:nvPr/>
        </p:nvSpPr>
        <p:spPr>
          <a:xfrm>
            <a:off x="0" y="0"/>
            <a:ext cx="4722840" cy="6856560"/>
          </a:xfrm>
          <a:custGeom>
            <a:avLst/>
            <a:gdLst>
              <a:gd name="textAreaLeft" fmla="*/ 0 w 4722840"/>
              <a:gd name="textAreaRight" fmla="*/ 4724280 w 4722840"/>
              <a:gd name="textAreaTop" fmla="*/ 0 h 6856560"/>
              <a:gd name="textAreaBottom" fmla="*/ 6858000 h 6856560"/>
            </a:gdLst>
            <a:ahLst/>
            <a:cxnLst/>
            <a:rect l="textAreaLeft" t="textAreaTop" r="textAreaRight" b="textAreaBottom"/>
            <a:pathLst>
              <a:path w="4724401" h="6858000">
                <a:moveTo>
                  <a:pt x="369702" y="6712169"/>
                </a:moveTo>
                <a:lnTo>
                  <a:pt x="366575" y="6715556"/>
                </a:lnTo>
                <a:cubicBezTo>
                  <a:pt x="367954" y="6715031"/>
                  <a:pt x="369326" y="6714512"/>
                  <a:pt x="371637" y="6713954"/>
                </a:cubicBez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4724401" y="6289099"/>
                </a:moveTo>
                <a:lnTo>
                  <a:pt x="4724401" y="6407899"/>
                </a:lnTo>
                <a:lnTo>
                  <a:pt x="4689678" y="6440241"/>
                </a:ln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593999" y="6408904"/>
                  <a:pt x="4626518" y="6376648"/>
                  <a:pt x="4660205" y="6345369"/>
                </a:cubicBezTo>
                <a:close/>
                <a:moveTo>
                  <a:pt x="4724401" y="6198577"/>
                </a:moveTo>
                <a:lnTo>
                  <a:pt x="4724401" y="6238480"/>
                </a:lnTo>
                <a:lnTo>
                  <a:pt x="4689789" y="6268382"/>
                </a:ln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lose/>
                <a:moveTo>
                  <a:pt x="4724401" y="5924240"/>
                </a:moveTo>
                <a:lnTo>
                  <a:pt x="4724401" y="6044002"/>
                </a:lnTo>
                <a:lnTo>
                  <a:pt x="4695216" y="6071545"/>
                </a:lnTo>
                <a:cubicBezTo>
                  <a:pt x="4548599" y="6220767"/>
                  <a:pt x="4426366" y="6399245"/>
                  <a:pt x="4317146" y="6587716"/>
                </a:cubicBezTo>
                <a:lnTo>
                  <a:pt x="4171627" y="6858000"/>
                </a:lnTo>
                <a:lnTo>
                  <a:pt x="4081585" y="6858000"/>
                </a:lnTo>
                <a:lnTo>
                  <a:pt x="4238603" y="6559341"/>
                </a:lnTo>
                <a:cubicBezTo>
                  <a:pt x="4349147" y="6364728"/>
                  <a:pt x="4472301" y="6179172"/>
                  <a:pt x="4620848" y="6021419"/>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lnTo>
                  <a:pt x="2665418" y="6132756"/>
                </a:ln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cubicBezTo>
                  <a:pt x="1766288" y="5450544"/>
                  <a:pt x="1795121" y="5449390"/>
                  <a:pt x="1824397" y="5447757"/>
                </a:cubicBezTo>
                <a:cubicBezTo>
                  <a:pt x="1905266" y="5443590"/>
                  <a:pt x="1987993" y="5439352"/>
                  <a:pt x="2070059" y="5441660"/>
                </a:cubicBezTo>
                <a:cubicBezTo>
                  <a:pt x="1883310" y="5383634"/>
                  <a:pt x="1669251" y="5365013"/>
                  <a:pt x="1456157" y="5371404"/>
                </a:cubicBezTo>
                <a:close/>
                <a:moveTo>
                  <a:pt x="4724401" y="5202141"/>
                </a:moveTo>
                <a:lnTo>
                  <a:pt x="4724401" y="5319690"/>
                </a:lnTo>
                <a:lnTo>
                  <a:pt x="4690088" y="5349711"/>
                </a:lnTo>
                <a:cubicBezTo>
                  <a:pt x="4608685" y="5427949"/>
                  <a:pt x="4537495" y="5522778"/>
                  <a:pt x="4463413" y="5615162"/>
                </a:cubicBezTo>
                <a:cubicBezTo>
                  <a:pt x="4428815" y="5658459"/>
                  <a:pt x="4393697" y="5700384"/>
                  <a:pt x="4358134" y="5742791"/>
                </a:cubicBezTo>
                <a:cubicBezTo>
                  <a:pt x="4364015" y="5738366"/>
                  <a:pt x="4369890" y="5733933"/>
                  <a:pt x="4376219" y="5729027"/>
                </a:cubicBezTo>
                <a:cubicBezTo>
                  <a:pt x="4445817" y="5675939"/>
                  <a:pt x="4517680" y="5621374"/>
                  <a:pt x="4582340" y="5561037"/>
                </a:cubicBezTo>
                <a:cubicBezTo>
                  <a:pt x="4621394" y="5524545"/>
                  <a:pt x="4658482" y="5485345"/>
                  <a:pt x="4694684" y="5447098"/>
                </a:cubicBezTo>
                <a:lnTo>
                  <a:pt x="4724401" y="5415874"/>
                </a:lnTo>
                <a:lnTo>
                  <a:pt x="4724401" y="5461678"/>
                </a:lnTo>
                <a:lnTo>
                  <a:pt x="4718341" y="5468043"/>
                </a:lnTo>
                <a:cubicBezTo>
                  <a:pt x="4681696" y="5506771"/>
                  <a:pt x="4644162" y="5546455"/>
                  <a:pt x="4604655" y="5583434"/>
                </a:cubicBezTo>
                <a:cubicBezTo>
                  <a:pt x="4591636" y="5595592"/>
                  <a:pt x="4578581" y="5606832"/>
                  <a:pt x="4565074" y="5618550"/>
                </a:cubicBezTo>
                <a:cubicBezTo>
                  <a:pt x="4601957" y="5591693"/>
                  <a:pt x="4641858" y="5563143"/>
                  <a:pt x="4682209" y="5532923"/>
                </a:cubicBezTo>
                <a:lnTo>
                  <a:pt x="4724401" y="5499248"/>
                </a:lnTo>
                <a:lnTo>
                  <a:pt x="4724401" y="5608295"/>
                </a:lnTo>
                <a:lnTo>
                  <a:pt x="4713577" y="5616803"/>
                </a:ln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616120" y="5290612"/>
                  <a:pt x="4648400" y="5259282"/>
                  <a:pt x="4682005" y="5231398"/>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cubicBezTo>
                  <a:pt x="2826662" y="5016937"/>
                  <a:pt x="2852553" y="5023818"/>
                  <a:pt x="2879408" y="5031590"/>
                </a:cubicBez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3174829" y="3620110"/>
                </a:moveTo>
                <a:cubicBezTo>
                  <a:pt x="3177710" y="3619202"/>
                  <a:pt x="3182308" y="3620648"/>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195984" y="4765295"/>
                  <a:pt x="4406452" y="4726316"/>
                  <a:pt x="4618309" y="4699202"/>
                </a:cubicBezTo>
                <a:lnTo>
                  <a:pt x="4724401" y="4687606"/>
                </a:lnTo>
                <a:lnTo>
                  <a:pt x="4724401" y="4773345"/>
                </a:lnTo>
                <a:lnTo>
                  <a:pt x="4671155" y="4778608"/>
                </a:lnTo>
                <a:cubicBezTo>
                  <a:pt x="4474613" y="4803290"/>
                  <a:pt x="4279364" y="4838457"/>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cubicBezTo>
                  <a:pt x="2766432" y="5397515"/>
                  <a:pt x="2740950" y="5412509"/>
                  <a:pt x="2714982" y="5427051"/>
                </a:cubicBez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lnTo>
                  <a:pt x="1794914" y="6858000"/>
                </a:ln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lnTo>
                  <a:pt x="1203671" y="6858000"/>
                </a:lnTo>
                <a:lnTo>
                  <a:pt x="1143180" y="6858000"/>
                </a:lnTo>
                <a:lnTo>
                  <a:pt x="1142176" y="6766045"/>
                </a:ln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2991" y="3646754"/>
                  <a:pt x="3166185" y="3622836"/>
                  <a:pt x="3174829" y="3620110"/>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24401" y="4275524"/>
                </a:lnTo>
                <a:lnTo>
                  <a:pt x="4724401" y="4519331"/>
                </a:lnTo>
                <a:lnTo>
                  <a:pt x="4695727" y="4489837"/>
                </a:lnTo>
                <a:cubicBezTo>
                  <a:pt x="4513213" y="4341718"/>
                  <a:pt x="4213060" y="4286653"/>
                  <a:pt x="4036318" y="4147013"/>
                </a:cubicBezTo>
                <a:cubicBezTo>
                  <a:pt x="3810777" y="3969273"/>
                  <a:pt x="3654591" y="3720297"/>
                  <a:pt x="3432098" y="3537312"/>
                </a:cubicBezTo>
                <a:cubicBezTo>
                  <a:pt x="3408505" y="3517876"/>
                  <a:pt x="3395188" y="3461306"/>
                  <a:pt x="3429186" y="3458784"/>
                </a:cubicBezTo>
                <a:close/>
                <a:moveTo>
                  <a:pt x="4287835" y="3252276"/>
                </a:moveTo>
                <a:cubicBezTo>
                  <a:pt x="4291252" y="3250181"/>
                  <a:pt x="4296821" y="3251122"/>
                  <a:pt x="4305321" y="3256953"/>
                </a:cubicBezTo>
                <a:cubicBezTo>
                  <a:pt x="4417921" y="3335817"/>
                  <a:pt x="4526830" y="3418438"/>
                  <a:pt x="4633631" y="3503706"/>
                </a:cubicBezTo>
                <a:lnTo>
                  <a:pt x="4724401" y="3579225"/>
                </a:lnTo>
                <a:lnTo>
                  <a:pt x="4724401" y="3637622"/>
                </a:lnTo>
                <a:lnTo>
                  <a:pt x="4594837" y="3532274"/>
                </a:ln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09378" y="3558235"/>
                  <a:pt x="4660155" y="3608017"/>
                  <a:pt x="4709959" y="3658245"/>
                </a:cubicBezTo>
                <a:lnTo>
                  <a:pt x="4724401" y="3673072"/>
                </a:lnTo>
                <a:lnTo>
                  <a:pt x="4724401" y="3718516"/>
                </a:lnTo>
                <a:lnTo>
                  <a:pt x="4642986" y="3635718"/>
                </a:lnTo>
                <a:cubicBezTo>
                  <a:pt x="4577419" y="3571274"/>
                  <a:pt x="4510044" y="3508184"/>
                  <a:pt x="4440129" y="3448571"/>
                </a:cubicBezTo>
                <a:cubicBezTo>
                  <a:pt x="4477976" y="3543407"/>
                  <a:pt x="4595539" y="3666345"/>
                  <a:pt x="4700658" y="3767518"/>
                </a:cubicBezTo>
                <a:lnTo>
                  <a:pt x="4724401" y="3790032"/>
                </a:lnTo>
                <a:lnTo>
                  <a:pt x="4724401" y="3871856"/>
                </a:lnTo>
                <a:lnTo>
                  <a:pt x="4649232" y="3785028"/>
                </a:lnTo>
                <a:cubicBezTo>
                  <a:pt x="4512119" y="3616669"/>
                  <a:pt x="4392441" y="3442504"/>
                  <a:pt x="4294126" y="3303048"/>
                </a:cubicBezTo>
                <a:cubicBezTo>
                  <a:pt x="4286701" y="3292165"/>
                  <a:pt x="4277584" y="3258559"/>
                  <a:pt x="4287835" y="3252276"/>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3882765" y="0"/>
                </a:moveTo>
                <a:lnTo>
                  <a:pt x="3995099" y="0"/>
                </a:lnTo>
                <a:lnTo>
                  <a:pt x="4163818" y="234104"/>
                </a:lnTo>
                <a:cubicBezTo>
                  <a:pt x="4167056" y="234046"/>
                  <a:pt x="4169933" y="233486"/>
                  <a:pt x="4172099" y="234207"/>
                </a:cubicBezTo>
                <a:cubicBezTo>
                  <a:pt x="4320772" y="276387"/>
                  <a:pt x="4473568" y="294979"/>
                  <a:pt x="4628589" y="289746"/>
                </a:cubicBezTo>
                <a:lnTo>
                  <a:pt x="4724401" y="281632"/>
                </a:lnTo>
                <a:lnTo>
                  <a:pt x="4724401" y="330664"/>
                </a:lnTo>
                <a:lnTo>
                  <a:pt x="4657975" y="338772"/>
                </a:lnTo>
                <a:cubicBezTo>
                  <a:pt x="4512264" y="350060"/>
                  <a:pt x="4368090" y="341672"/>
                  <a:pt x="4227047" y="313415"/>
                </a:cubicBezTo>
                <a:cubicBezTo>
                  <a:pt x="4265992" y="361495"/>
                  <a:pt x="4305481" y="409180"/>
                  <a:pt x="4346041" y="456086"/>
                </a:cubicBezTo>
                <a:cubicBezTo>
                  <a:pt x="4427343" y="550152"/>
                  <a:pt x="4511990" y="638932"/>
                  <a:pt x="4599604" y="723178"/>
                </a:cubicBezTo>
                <a:lnTo>
                  <a:pt x="4724401" y="833497"/>
                </a:lnTo>
                <a:lnTo>
                  <a:pt x="4724401" y="950118"/>
                </a:lnTo>
                <a:lnTo>
                  <a:pt x="4655015" y="891426"/>
                </a:ln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rgbClr val="FFFFFF"/>
              </a:solidFill>
              <a:latin typeface="Calibri"/>
              <a:ea typeface="DejaVu Sans"/>
            </a:endParaRPr>
          </a:p>
        </p:txBody>
      </p:sp>
      <p:sp>
        <p:nvSpPr>
          <p:cNvPr id="175" name="PlaceHolder 1"/>
          <p:cNvSpPr>
            <a:spLocks noGrp="1"/>
          </p:cNvSpPr>
          <p:nvPr>
            <p:ph type="title" idx="4294967295"/>
          </p:nvPr>
        </p:nvSpPr>
        <p:spPr>
          <a:xfrm>
            <a:off x="3804240" y="143745"/>
            <a:ext cx="4951413" cy="1214438"/>
          </a:xfrm>
          <a:prstGeom prst="rect">
            <a:avLst/>
          </a:prstGeom>
          <a:noFill/>
          <a:ln w="0">
            <a:noFill/>
          </a:ln>
        </p:spPr>
        <p:txBody>
          <a:bodyPr lIns="90000" tIns="45000" rIns="90000" bIns="45000" anchor="t">
            <a:normAutofit/>
          </a:bodyPr>
          <a:lstStyle/>
          <a:p>
            <a:pPr indent="0">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	    Ders Planı</a:t>
            </a:r>
          </a:p>
        </p:txBody>
      </p:sp>
      <p:sp>
        <p:nvSpPr>
          <p:cNvPr id="178" name="PlaceHolder 2"/>
          <p:cNvSpPr>
            <a:spLocks noGrp="1"/>
          </p:cNvSpPr>
          <p:nvPr>
            <p:ph idx="4294967295"/>
          </p:nvPr>
        </p:nvSpPr>
        <p:spPr>
          <a:xfrm>
            <a:off x="9428216" y="1904999"/>
            <a:ext cx="2763784" cy="3907972"/>
          </a:xfrm>
          <a:prstGeom prst="rect">
            <a:avLst/>
          </a:prstGeom>
          <a:noFill/>
          <a:ln w="0">
            <a:noFill/>
          </a:ln>
        </p:spPr>
        <p:txBody>
          <a:bodyPr lIns="90000" tIns="45000" rIns="90000" bIns="45000" anchor="t">
            <a:noAutofit/>
          </a:bodyPr>
          <a:lstStyle/>
          <a:p>
            <a:pPr marL="195840" indent="-195840" algn="just">
              <a:lnSpc>
                <a:spcPct val="90000"/>
              </a:lnSpc>
              <a:spcBef>
                <a:spcPts val="1001"/>
              </a:spcBef>
              <a:buClr>
                <a:srgbClr val="000000"/>
              </a:buClr>
              <a:buFont typeface="Arial"/>
              <a:buChar char="•"/>
              <a:tabLst>
                <a:tab pos="0" algn="l"/>
              </a:tabLst>
            </a:pPr>
            <a:r>
              <a:rPr lang="tr-TR" sz="1700" spc="-1" dirty="0">
                <a:solidFill>
                  <a:srgbClr val="000000"/>
                </a:solidFill>
                <a:latin typeface="Calibri" panose="020F0502020204030204" pitchFamily="34" charset="0"/>
                <a:ea typeface="Calibri" panose="020F0502020204030204" pitchFamily="34" charset="0"/>
                <a:cs typeface="Calibri" panose="020F0502020204030204" pitchFamily="34" charset="0"/>
              </a:rPr>
              <a:t>Sektörlerle Uyumlu Teorik ve Uygulama Dersleri</a:t>
            </a:r>
          </a:p>
          <a:p>
            <a:pPr marL="195840" indent="-195840" algn="just">
              <a:lnSpc>
                <a:spcPct val="90000"/>
              </a:lnSpc>
              <a:spcBef>
                <a:spcPts val="1001"/>
              </a:spcBef>
              <a:buClr>
                <a:srgbClr val="000000"/>
              </a:buClr>
              <a:buFont typeface="Arial"/>
              <a:buChar char="•"/>
              <a:tabLst>
                <a:tab pos="0" algn="l"/>
              </a:tabLst>
            </a:pPr>
            <a:r>
              <a:rPr lang="tr-TR" sz="1700" spc="-1" dirty="0">
                <a:solidFill>
                  <a:srgbClr val="000000"/>
                </a:solidFill>
                <a:latin typeface="Calibri" panose="020F0502020204030204" pitchFamily="34" charset="0"/>
                <a:ea typeface="Calibri" panose="020F0502020204030204" pitchFamily="34" charset="0"/>
                <a:cs typeface="Calibri" panose="020F0502020204030204" pitchFamily="34" charset="0"/>
              </a:rPr>
              <a:t> İngilizce ve  Almanca Dil Dersleri</a:t>
            </a:r>
          </a:p>
          <a:p>
            <a:pPr marL="195840" indent="-195840" algn="just">
              <a:lnSpc>
                <a:spcPct val="90000"/>
              </a:lnSpc>
              <a:spcBef>
                <a:spcPts val="1001"/>
              </a:spcBef>
              <a:buClr>
                <a:srgbClr val="000000"/>
              </a:buClr>
              <a:buFont typeface="Arial"/>
              <a:buChar char="•"/>
              <a:tabLst>
                <a:tab pos="0" algn="l"/>
              </a:tabLst>
            </a:pPr>
            <a:r>
              <a:rPr lang="tr-TR" sz="1700" spc="-1" dirty="0">
                <a:solidFill>
                  <a:srgbClr val="000000"/>
                </a:solidFill>
                <a:latin typeface="Calibri" panose="020F0502020204030204" pitchFamily="34" charset="0"/>
                <a:ea typeface="Calibri" panose="020F0502020204030204" pitchFamily="34" charset="0"/>
                <a:cs typeface="Calibri" panose="020F0502020204030204" pitchFamily="34" charset="0"/>
              </a:rPr>
              <a:t>Zorunlu Dersler ve Seçmeli Dersler</a:t>
            </a:r>
          </a:p>
          <a:p>
            <a:pPr marL="195840" indent="-195840" algn="just">
              <a:lnSpc>
                <a:spcPct val="90000"/>
              </a:lnSpc>
              <a:spcBef>
                <a:spcPts val="1001"/>
              </a:spcBef>
              <a:buClr>
                <a:srgbClr val="000000"/>
              </a:buClr>
              <a:buFont typeface="Arial"/>
              <a:buChar char="•"/>
              <a:tabLst>
                <a:tab pos="0" algn="l"/>
              </a:tabLst>
            </a:pPr>
            <a:r>
              <a:rPr lang="tr-TR" sz="1700" spc="-1" dirty="0">
                <a:solidFill>
                  <a:srgbClr val="000000"/>
                </a:solidFill>
                <a:latin typeface="Calibri" panose="020F0502020204030204" pitchFamily="34" charset="0"/>
                <a:ea typeface="Calibri" panose="020F0502020204030204" pitchFamily="34" charset="0"/>
                <a:cs typeface="Calibri" panose="020F0502020204030204" pitchFamily="34" charset="0"/>
              </a:rPr>
              <a:t>Staj</a:t>
            </a: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4E714F6A-3663-DDEE-D066-39E97ACEEF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pic>
        <p:nvPicPr>
          <p:cNvPr id="10" name="Resim 9">
            <a:extLst>
              <a:ext uri="{FF2B5EF4-FFF2-40B4-BE49-F238E27FC236}">
                <a16:creationId xmlns:a16="http://schemas.microsoft.com/office/drawing/2014/main" id="{A5966C44-5856-B303-13F5-FD975F5C88FF}"/>
              </a:ext>
            </a:extLst>
          </p:cNvPr>
          <p:cNvPicPr>
            <a:picLocks noChangeAspect="1"/>
          </p:cNvPicPr>
          <p:nvPr/>
        </p:nvPicPr>
        <p:blipFill>
          <a:blip r:embed="rId3"/>
          <a:srcRect l="15536" t="13095" r="2946"/>
          <a:stretch>
            <a:fillRect/>
          </a:stretch>
        </p:blipFill>
        <p:spPr>
          <a:xfrm>
            <a:off x="173328" y="794657"/>
            <a:ext cx="9254888" cy="5179899"/>
          </a:xfrm>
          <a:prstGeom prst="rect">
            <a:avLst/>
          </a:prstGeom>
        </p:spPr>
      </p:pic>
      <p:sp>
        <p:nvSpPr>
          <p:cNvPr id="11" name="PlaceHolder 2">
            <a:extLst>
              <a:ext uri="{FF2B5EF4-FFF2-40B4-BE49-F238E27FC236}">
                <a16:creationId xmlns:a16="http://schemas.microsoft.com/office/drawing/2014/main" id="{CCF987DD-D9A3-FA13-0AC3-01F1105FBA05}"/>
              </a:ext>
            </a:extLst>
          </p:cNvPr>
          <p:cNvSpPr txBox="1">
            <a:spLocks/>
          </p:cNvSpPr>
          <p:nvPr/>
        </p:nvSpPr>
        <p:spPr>
          <a:xfrm>
            <a:off x="177750" y="5974556"/>
            <a:ext cx="10065708" cy="627971"/>
          </a:xfrm>
          <a:prstGeom prst="rect">
            <a:avLst/>
          </a:prstGeom>
          <a:noFill/>
          <a:ln w="0">
            <a:noFill/>
          </a:ln>
        </p:spPr>
        <p:txBody>
          <a:bodyPr vert="horz" lIns="90000" tIns="45000" rIns="90000" bIns="45000" rtlCol="0" anchor="t">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lnSpc>
                <a:spcPct val="90000"/>
              </a:lnSpc>
              <a:spcBef>
                <a:spcPts val="1001"/>
              </a:spcBef>
              <a:buClr>
                <a:srgbClr val="000000"/>
              </a:buClr>
              <a:buFont typeface="Wingdings 3" charset="2"/>
              <a:buNone/>
            </a:pPr>
            <a:r>
              <a:rPr lang="en-US" sz="2200" i="1" spc="-1" dirty="0">
                <a:solidFill>
                  <a:srgbClr val="0070C0"/>
                </a:solidFill>
                <a:latin typeface="Calibri"/>
                <a:hlinkClick r:id="rId4">
                  <a:extLst>
                    <a:ext uri="{A12FA001-AC4F-418D-AE19-62706E023703}">
                      <ahyp:hlinkClr xmlns:ahyp="http://schemas.microsoft.com/office/drawing/2018/hyperlinkcolor" val="tx"/>
                    </a:ext>
                  </a:extLst>
                </a:hlinkClick>
              </a:rPr>
              <a:t>https://ebs.bilecik.edu.tr/Program/DersPlani?BolumNo=261</a:t>
            </a:r>
            <a:endParaRPr lang="en-US" sz="2200" i="1" spc="-1" dirty="0">
              <a:solidFill>
                <a:srgbClr val="0070C0"/>
              </a:solidFill>
              <a:latin typeface="Calibri"/>
            </a:endParaRPr>
          </a:p>
        </p:txBody>
      </p:sp>
    </p:spTree>
    <p:extLst>
      <p:ext uri="{BB962C8B-B14F-4D97-AF65-F5344CB8AC3E}">
        <p14:creationId xmlns:p14="http://schemas.microsoft.com/office/powerpoint/2010/main" val="4257809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 name="PlaceHolder 2"/>
          <p:cNvSpPr>
            <a:spLocks noGrp="1"/>
          </p:cNvSpPr>
          <p:nvPr>
            <p:ph idx="4294967295"/>
          </p:nvPr>
        </p:nvSpPr>
        <p:spPr>
          <a:xfrm>
            <a:off x="2315029" y="4488350"/>
            <a:ext cx="10160000" cy="895350"/>
          </a:xfrm>
          <a:prstGeom prst="rect">
            <a:avLst/>
          </a:prstGeom>
          <a:noFill/>
          <a:ln w="0">
            <a:noFill/>
          </a:ln>
        </p:spPr>
        <p:txBody>
          <a:bodyPr lIns="90000" tIns="45000" rIns="90000" bIns="45000" anchor="t">
            <a:noAutofit/>
          </a:bodyPr>
          <a:lstStyle/>
          <a:p>
            <a:pPr marL="95760" indent="0" algn="ctr">
              <a:lnSpc>
                <a:spcPct val="90000"/>
              </a:lnSpc>
              <a:spcBef>
                <a:spcPts val="1001"/>
              </a:spcBef>
              <a:buNone/>
              <a:tabLst>
                <a:tab pos="0" algn="l"/>
              </a:tabLst>
            </a:pPr>
            <a:r>
              <a:rPr lang="tr-TR" sz="2300" b="1" strike="noStrike" spc="-1" dirty="0">
                <a:solidFill>
                  <a:srgbClr val="C00000"/>
                </a:solidFill>
                <a:latin typeface="Calibri" panose="020F0502020204030204" pitchFamily="34" charset="0"/>
                <a:ea typeface="Calibri" panose="020F0502020204030204" pitchFamily="34" charset="0"/>
                <a:cs typeface="Calibri" panose="020F0502020204030204" pitchFamily="34" charset="0"/>
              </a:rPr>
              <a:t>Akademik takvim nedir? </a:t>
            </a:r>
          </a:p>
          <a:p>
            <a:pPr marL="95760" indent="0" algn="ctr">
              <a:lnSpc>
                <a:spcPct val="90000"/>
              </a:lnSpc>
              <a:spcBef>
                <a:spcPts val="1001"/>
              </a:spcBef>
              <a:buNone/>
              <a:tabLst>
                <a:tab pos="0" algn="l"/>
              </a:tabLst>
            </a:pPr>
            <a:r>
              <a:rPr lang="tr-TR" sz="23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Öğrencinin bir akademik yıl için kullanacağı bir zamanlama rehberidir.</a:t>
            </a:r>
          </a:p>
          <a:p>
            <a:pPr marL="95760" indent="0" algn="ctr">
              <a:lnSpc>
                <a:spcPct val="90000"/>
              </a:lnSpc>
              <a:spcBef>
                <a:spcPts val="1001"/>
              </a:spcBef>
              <a:buNone/>
              <a:tabLst>
                <a:tab pos="0" algn="l"/>
              </a:tabLst>
            </a:pPr>
            <a:endParaRPr lang="tr-TR" sz="23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95760" indent="0" algn="ctr">
              <a:lnSpc>
                <a:spcPct val="90000"/>
              </a:lnSpc>
              <a:spcBef>
                <a:spcPts val="1001"/>
              </a:spcBef>
              <a:buNone/>
              <a:tabLst>
                <a:tab pos="0" algn="l"/>
              </a:tabLst>
            </a:pPr>
            <a:r>
              <a:rPr lang="tr-TR" sz="2300" b="0" i="1" strike="noStrike" spc="-1"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https://bilecik.edu.tr/main/Icerik/Akademik_Takvim_58303</a:t>
            </a:r>
            <a:endParaRPr lang="tr-TR" sz="2300" b="0" i="1" strike="noStrike" spc="-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95760" indent="0" algn="ctr">
              <a:lnSpc>
                <a:spcPct val="90000"/>
              </a:lnSpc>
              <a:spcBef>
                <a:spcPts val="1001"/>
              </a:spcBef>
              <a:buNone/>
              <a:tabLst>
                <a:tab pos="0" algn="l"/>
              </a:tabLst>
            </a:pPr>
            <a:endParaRPr lang="tr-TR" sz="23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26" name="Resim 4"/>
          <p:cNvPicPr/>
          <p:nvPr/>
        </p:nvPicPr>
        <p:blipFill>
          <a:blip r:embed="rId3"/>
          <a:srcRect l="1765" r="9789"/>
          <a:stretch/>
        </p:blipFill>
        <p:spPr>
          <a:xfrm>
            <a:off x="917640" y="178560"/>
            <a:ext cx="10457640" cy="3516480"/>
          </a:xfrm>
          <a:prstGeom prst="rect">
            <a:avLst/>
          </a:prstGeom>
          <a:ln w="0">
            <a:noFill/>
          </a:ln>
        </p:spPr>
      </p:pic>
      <p:cxnSp>
        <p:nvCxnSpPr>
          <p:cNvPr id="127" name="Straight Connector 9"/>
          <p:cNvCxnSpPr/>
          <p:nvPr/>
        </p:nvCxnSpPr>
        <p:spPr>
          <a:xfrm>
            <a:off x="866160" y="3517920"/>
            <a:ext cx="10460520" cy="1440"/>
          </a:xfrm>
          <a:prstGeom prst="straightConnector1">
            <a:avLst/>
          </a:prstGeom>
          <a:ln w="57150">
            <a:solidFill>
              <a:srgbClr val="FFC000"/>
            </a:solidFill>
            <a:round/>
          </a:ln>
        </p:spPr>
      </p:cxnSp>
      <p:sp>
        <p:nvSpPr>
          <p:cNvPr id="5" name="Dikdörtgen 4">
            <a:extLst>
              <a:ext uri="{FF2B5EF4-FFF2-40B4-BE49-F238E27FC236}">
                <a16:creationId xmlns:a16="http://schemas.microsoft.com/office/drawing/2014/main" id="{4048A472-E5C7-17F4-CBB6-8898C5EEF0EF}"/>
              </a:ext>
            </a:extLst>
          </p:cNvPr>
          <p:cNvSpPr/>
          <p:nvPr/>
        </p:nvSpPr>
        <p:spPr>
          <a:xfrm>
            <a:off x="1850572" y="928165"/>
            <a:ext cx="718457" cy="124869"/>
          </a:xfrm>
          <a:prstGeom prst="rect">
            <a:avLst/>
          </a:prstGeom>
          <a:solidFill>
            <a:srgbClr val="00B0F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k: Sağ 5">
            <a:extLst>
              <a:ext uri="{FF2B5EF4-FFF2-40B4-BE49-F238E27FC236}">
                <a16:creationId xmlns:a16="http://schemas.microsoft.com/office/drawing/2014/main" id="{4EFBB05A-EBBF-ACBF-8743-BC3CB985C819}"/>
              </a:ext>
            </a:extLst>
          </p:cNvPr>
          <p:cNvSpPr/>
          <p:nvPr/>
        </p:nvSpPr>
        <p:spPr>
          <a:xfrm>
            <a:off x="3907972" y="1883230"/>
            <a:ext cx="1219200" cy="291361"/>
          </a:xfrm>
          <a:prstGeom prst="rightArrow">
            <a:avLst/>
          </a:prstGeom>
          <a:solidFill>
            <a:srgbClr val="00B0F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 name="Dikdörtgen 128"/>
          <p:cNvSpPr/>
          <p:nvPr/>
        </p:nvSpPr>
        <p:spPr>
          <a:xfrm>
            <a:off x="1295400" y="118539"/>
            <a:ext cx="8599714" cy="56726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tr-TR" sz="3200" b="1" strike="noStrike" spc="-1" noProof="0" dirty="0">
                <a:latin typeface="Calibri" panose="020F0502020204030204" pitchFamily="34" charset="0"/>
                <a:ea typeface="Calibri" panose="020F0502020204030204" pitchFamily="34" charset="0"/>
                <a:cs typeface="Calibri" panose="020F0502020204030204" pitchFamily="34" charset="0"/>
              </a:rPr>
              <a:t>2026-2027 Eğitim-Öğretim Yılı Akademik Takvimi</a:t>
            </a:r>
            <a:endParaRPr lang="tr-TR" sz="3200" b="0" strike="noStrike" spc="-1" noProof="0" dirty="0">
              <a:latin typeface="Calibri" panose="020F0502020204030204" pitchFamily="34" charset="0"/>
              <a:ea typeface="Calibri" panose="020F0502020204030204" pitchFamily="34" charset="0"/>
              <a:cs typeface="Calibri" panose="020F0502020204030204" pitchFamily="34" charset="0"/>
            </a:endParaRP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04AAFE69-A8A8-52F6-9B0F-B592DBD584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pic>
        <p:nvPicPr>
          <p:cNvPr id="5" name="Resim 4">
            <a:extLst>
              <a:ext uri="{FF2B5EF4-FFF2-40B4-BE49-F238E27FC236}">
                <a16:creationId xmlns:a16="http://schemas.microsoft.com/office/drawing/2014/main" id="{31F576EF-FB63-04D9-5951-EA38D2342817}"/>
              </a:ext>
            </a:extLst>
          </p:cNvPr>
          <p:cNvPicPr>
            <a:picLocks noChangeAspect="1"/>
          </p:cNvPicPr>
          <p:nvPr/>
        </p:nvPicPr>
        <p:blipFill>
          <a:blip r:embed="rId3"/>
          <a:srcRect l="32332" t="22236" r="37119" b="6336"/>
          <a:stretch>
            <a:fillRect/>
          </a:stretch>
        </p:blipFill>
        <p:spPr>
          <a:xfrm>
            <a:off x="3746809" y="738361"/>
            <a:ext cx="4951142" cy="60777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PlaceHolder 1"/>
          <p:cNvSpPr>
            <a:spLocks noGrp="1"/>
          </p:cNvSpPr>
          <p:nvPr>
            <p:ph type="title" idx="4294967295"/>
          </p:nvPr>
        </p:nvSpPr>
        <p:spPr>
          <a:xfrm>
            <a:off x="0" y="365125"/>
            <a:ext cx="10514013" cy="1323975"/>
          </a:xfrm>
          <a:prstGeom prst="rect">
            <a:avLst/>
          </a:prstGeom>
          <a:noFill/>
          <a:ln w="0">
            <a:noFill/>
          </a:ln>
        </p:spPr>
        <p:txBody>
          <a:bodyPr lIns="90000" tIns="45000" rIns="90000" bIns="45000" anchor="ctr">
            <a:noAutofit/>
          </a:bodyPr>
          <a:lstStyle/>
          <a:p>
            <a:pPr indent="0" algn="ctr">
              <a:lnSpc>
                <a:spcPct val="90000"/>
              </a:lnSpc>
              <a:buNone/>
              <a:tabLst>
                <a:tab pos="0" algn="l"/>
              </a:tabLst>
            </a:pPr>
            <a:r>
              <a:rPr lang="tr-TR" sz="4400" b="0" strike="noStrike" spc="-1">
                <a:solidFill>
                  <a:srgbClr val="000000"/>
                </a:solidFill>
                <a:latin typeface="Calibri Light"/>
              </a:rPr>
              <a:t>Üniversitemizin Öğrenci Sayfası</a:t>
            </a:r>
            <a:endParaRPr lang="tr-TR" sz="4400" b="0" strike="noStrike" spc="-1">
              <a:solidFill>
                <a:srgbClr val="000000"/>
              </a:solidFill>
              <a:latin typeface="Arial"/>
            </a:endParaRPr>
          </a:p>
        </p:txBody>
      </p:sp>
      <p:pic>
        <p:nvPicPr>
          <p:cNvPr id="139" name="İçerik Yer Tutucusu 4" descr="metin, ekran görüntüsü, yazılım, tasarım içeren bir resim&#10;&#10;Açıklama otomatik olarak oluşturuldu"/>
          <p:cNvPicPr/>
          <p:nvPr/>
        </p:nvPicPr>
        <p:blipFill>
          <a:blip r:embed="rId2"/>
          <a:stretch/>
        </p:blipFill>
        <p:spPr>
          <a:xfrm>
            <a:off x="368280" y="1752480"/>
            <a:ext cx="11572200" cy="3444480"/>
          </a:xfrm>
          <a:prstGeom prst="rect">
            <a:avLst/>
          </a:prstGeom>
          <a:ln w="0">
            <a:noFill/>
          </a:ln>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A5958C5B-3830-7ED8-184D-8183CE0CD7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
        <p:nvSpPr>
          <p:cNvPr id="3" name="Dikdörtgen 2">
            <a:extLst>
              <a:ext uri="{FF2B5EF4-FFF2-40B4-BE49-F238E27FC236}">
                <a16:creationId xmlns:a16="http://schemas.microsoft.com/office/drawing/2014/main" id="{818D7CAB-7E0D-1E8C-5D07-774E89904B18}"/>
              </a:ext>
            </a:extLst>
          </p:cNvPr>
          <p:cNvSpPr/>
          <p:nvPr/>
        </p:nvSpPr>
        <p:spPr>
          <a:xfrm>
            <a:off x="1491343" y="2582794"/>
            <a:ext cx="718457" cy="124869"/>
          </a:xfrm>
          <a:prstGeom prst="rect">
            <a:avLst/>
          </a:prstGeom>
          <a:solidFill>
            <a:srgbClr val="00B0F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Ok: Sağ 3">
            <a:extLst>
              <a:ext uri="{FF2B5EF4-FFF2-40B4-BE49-F238E27FC236}">
                <a16:creationId xmlns:a16="http://schemas.microsoft.com/office/drawing/2014/main" id="{0EA69D42-F0A7-A420-D1BE-630F8B50FF8A}"/>
              </a:ext>
            </a:extLst>
          </p:cNvPr>
          <p:cNvSpPr/>
          <p:nvPr/>
        </p:nvSpPr>
        <p:spPr>
          <a:xfrm>
            <a:off x="3559629" y="3222169"/>
            <a:ext cx="1219200" cy="291361"/>
          </a:xfrm>
          <a:prstGeom prst="rightArrow">
            <a:avLst/>
          </a:prstGeom>
          <a:solidFill>
            <a:srgbClr val="00B0F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 name="Rectangle 9"/>
          <p:cNvSpPr/>
          <p:nvPr/>
        </p:nvSpPr>
        <p:spPr>
          <a:xfrm>
            <a:off x="0" y="651600"/>
            <a:ext cx="12190680" cy="735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41" name="PlaceHolder 1"/>
          <p:cNvSpPr>
            <a:spLocks noGrp="1"/>
          </p:cNvSpPr>
          <p:nvPr>
            <p:ph type="title" idx="4294967295"/>
          </p:nvPr>
        </p:nvSpPr>
        <p:spPr>
          <a:xfrm>
            <a:off x="982663" y="642938"/>
            <a:ext cx="11209337" cy="744537"/>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en-US" sz="3200" b="0" strike="noStrike" spc="-1">
                <a:solidFill>
                  <a:srgbClr val="FFFFFF"/>
                </a:solidFill>
                <a:latin typeface="Calibri Light"/>
              </a:rPr>
              <a:t>Öğrenci Bilgi Sistemi (OBS)</a:t>
            </a:r>
            <a:endParaRPr lang="tr-TR" sz="3200" b="0" strike="noStrike" spc="-1">
              <a:solidFill>
                <a:srgbClr val="000000"/>
              </a:solidFill>
              <a:latin typeface="Arial"/>
            </a:endParaRPr>
          </a:p>
        </p:txBody>
      </p:sp>
      <p:pic>
        <p:nvPicPr>
          <p:cNvPr id="142" name="İçerik Yer Tutucusu 6" descr="metin, yazılım, bilgisayar simgesi, web sayfası içeren bir resim&#10;&#10;Açıklama otomatik olarak oluşturuldu"/>
          <p:cNvPicPr/>
          <p:nvPr/>
        </p:nvPicPr>
        <p:blipFill>
          <a:blip r:embed="rId2"/>
          <a:stretch/>
        </p:blipFill>
        <p:spPr>
          <a:xfrm>
            <a:off x="914400" y="1825560"/>
            <a:ext cx="10237680" cy="4827600"/>
          </a:xfrm>
          <a:prstGeom prst="rect">
            <a:avLst/>
          </a:prstGeom>
          <a:ln w="0">
            <a:noFill/>
          </a:ln>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254BCBBD-459C-95CD-4EE0-85D8BA1BA6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 name="PlaceHolder 1"/>
          <p:cNvSpPr>
            <a:spLocks noGrp="1"/>
          </p:cNvSpPr>
          <p:nvPr>
            <p:ph type="title" idx="4294967295"/>
          </p:nvPr>
        </p:nvSpPr>
        <p:spPr>
          <a:xfrm>
            <a:off x="3505993" y="558400"/>
            <a:ext cx="5180013" cy="811213"/>
          </a:xfrm>
          <a:prstGeom prst="rect">
            <a:avLst/>
          </a:prstGeom>
          <a:noFill/>
          <a:ln w="0">
            <a:noFill/>
          </a:ln>
        </p:spPr>
        <p:txBody>
          <a:bodyPr lIns="90000" tIns="45000" rIns="90000" bIns="45000" anchor="b">
            <a:normAutofit/>
          </a:bodyPr>
          <a:lstStyle/>
          <a:p>
            <a:pPr indent="0" algn="ctr">
              <a:lnSpc>
                <a:spcPct val="90000"/>
              </a:lnSpc>
              <a:buNone/>
              <a:tabLst>
                <a:tab pos="0" algn="l"/>
              </a:tabLst>
            </a:pPr>
            <a:r>
              <a:rPr lang="tr-TR" sz="4500" b="1" strike="noStrike" spc="-1" dirty="0">
                <a:solidFill>
                  <a:srgbClr val="44546A"/>
                </a:solidFill>
                <a:latin typeface="Calibri" panose="020F0502020204030204" pitchFamily="34" charset="0"/>
                <a:ea typeface="Calibri" panose="020F0502020204030204" pitchFamily="34" charset="0"/>
                <a:cs typeface="Calibri" panose="020F0502020204030204" pitchFamily="34" charset="0"/>
              </a:rPr>
              <a:t>Ders Seçimi</a:t>
            </a:r>
            <a:endParaRPr lang="tr-TR" sz="45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44" name="Group 14"/>
          <p:cNvGrpSpPr/>
          <p:nvPr/>
        </p:nvGrpSpPr>
        <p:grpSpPr>
          <a:xfrm>
            <a:off x="-167040" y="4842360"/>
            <a:ext cx="2133720" cy="2365200"/>
            <a:chOff x="-167040" y="4842360"/>
            <a:chExt cx="2133720" cy="2365200"/>
          </a:xfrm>
        </p:grpSpPr>
        <p:sp>
          <p:nvSpPr>
            <p:cNvPr id="145" name="Freeform: Shape 15"/>
            <p:cNvSpPr/>
            <p:nvPr/>
          </p:nvSpPr>
          <p:spPr>
            <a:xfrm rot="21400200">
              <a:off x="923400" y="6151680"/>
              <a:ext cx="324000" cy="322560"/>
            </a:xfrm>
            <a:custGeom>
              <a:avLst/>
              <a:gdLst>
                <a:gd name="textAreaLeft" fmla="*/ 0 w 324000"/>
                <a:gd name="textAreaRight" fmla="*/ 325440 w 324000"/>
                <a:gd name="textAreaTop" fmla="*/ 0 h 322560"/>
                <a:gd name="textAreaBottom" fmla="*/ 324000 h 322560"/>
              </a:gdLst>
              <a:ahLst/>
              <a:cxnLst/>
              <a:rect l="textAreaLeft" t="textAreaTop" r="textAreaRight" b="textAreaBottom"/>
              <a:pathLst>
                <a:path w="4806392" h="4842789">
                  <a:moveTo>
                    <a:pt x="2649000" y="2"/>
                  </a:moveTo>
                  <a:cubicBezTo>
                    <a:pt x="3339628" y="183344"/>
                    <a:pt x="4435570" y="1271060"/>
                    <a:pt x="4735908" y="1905908"/>
                  </a:cubicBezTo>
                  <a:cubicBezTo>
                    <a:pt x="5036246" y="2540756"/>
                    <a:pt x="4316853" y="4034873"/>
                    <a:pt x="3706624" y="4493428"/>
                  </a:cubicBezTo>
                  <a:cubicBezTo>
                    <a:pt x="3096395" y="4951983"/>
                    <a:pt x="1686746" y="4906865"/>
                    <a:pt x="1074535" y="4657238"/>
                  </a:cubicBezTo>
                  <a:cubicBezTo>
                    <a:pt x="462324" y="4407611"/>
                    <a:pt x="145196" y="3624902"/>
                    <a:pt x="33359" y="2995667"/>
                  </a:cubicBezTo>
                  <a:cubicBezTo>
                    <a:pt x="-94426" y="2318585"/>
                    <a:pt x="156197" y="1305135"/>
                    <a:pt x="592137" y="805858"/>
                  </a:cubicBezTo>
                  <a:cubicBezTo>
                    <a:pt x="1028077" y="306581"/>
                    <a:pt x="1996327" y="30750"/>
                    <a:pt x="2649000" y="2"/>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46" name="Freeform: Shape 16"/>
            <p:cNvSpPr/>
            <p:nvPr/>
          </p:nvSpPr>
          <p:spPr>
            <a:xfrm rot="18928800">
              <a:off x="826560" y="6395760"/>
              <a:ext cx="1133280" cy="483480"/>
            </a:xfrm>
            <a:custGeom>
              <a:avLst/>
              <a:gdLst>
                <a:gd name="textAreaLeft" fmla="*/ 0 w 1133280"/>
                <a:gd name="textAreaRight" fmla="*/ 1134720 w 1133280"/>
                <a:gd name="textAreaTop" fmla="*/ 0 h 483480"/>
                <a:gd name="textAreaBottom" fmla="*/ 484920 h 483480"/>
              </a:gdLst>
              <a:ahLst/>
              <a:cxnLst/>
              <a:rect l="textAreaLeft" t="textAreaTop" r="textAreaRight" b="textAreaBottom"/>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47" name="Freeform: Shape 17"/>
            <p:cNvSpPr/>
            <p:nvPr/>
          </p:nvSpPr>
          <p:spPr>
            <a:xfrm rot="18928800">
              <a:off x="826560" y="6395760"/>
              <a:ext cx="1133280" cy="483480"/>
            </a:xfrm>
            <a:custGeom>
              <a:avLst/>
              <a:gdLst>
                <a:gd name="textAreaLeft" fmla="*/ 0 w 1133280"/>
                <a:gd name="textAreaRight" fmla="*/ 1134720 w 1133280"/>
                <a:gd name="textAreaTop" fmla="*/ 0 h 483480"/>
                <a:gd name="textAreaBottom" fmla="*/ 484920 h 483480"/>
              </a:gdLst>
              <a:ahLst/>
              <a:cxnLst/>
              <a:rect l="textAreaLeft" t="textAreaTop" r="textAreaRight" b="textAreaBottom"/>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48" name="Freeform: Shape 18"/>
            <p:cNvSpPr/>
            <p:nvPr/>
          </p:nvSpPr>
          <p:spPr>
            <a:xfrm rot="4938000" flipV="1">
              <a:off x="-502560" y="5328720"/>
              <a:ext cx="1652040" cy="766080"/>
            </a:xfrm>
            <a:custGeom>
              <a:avLst/>
              <a:gdLst>
                <a:gd name="textAreaLeft" fmla="*/ 0 w 1652040"/>
                <a:gd name="textAreaRight" fmla="*/ 1653480 w 1652040"/>
                <a:gd name="textAreaTop" fmla="*/ -720 h 766080"/>
                <a:gd name="textAreaBottom" fmla="*/ 766800 h 766080"/>
              </a:gdLst>
              <a:ahLst/>
              <a:cxnLst/>
              <a:rect l="textAreaLeft" t="textAreaTop" r="textAreaRight" b="textAreaBottom"/>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49" name="Freeform: Shape 19"/>
            <p:cNvSpPr/>
            <p:nvPr/>
          </p:nvSpPr>
          <p:spPr>
            <a:xfrm rot="4938000" flipV="1">
              <a:off x="-502560" y="5328720"/>
              <a:ext cx="1652040" cy="766080"/>
            </a:xfrm>
            <a:custGeom>
              <a:avLst/>
              <a:gdLst>
                <a:gd name="textAreaLeft" fmla="*/ 0 w 1652040"/>
                <a:gd name="textAreaRight" fmla="*/ 1653480 w 1652040"/>
                <a:gd name="textAreaTop" fmla="*/ -720 h 766080"/>
                <a:gd name="textAreaBottom" fmla="*/ 766800 h 766080"/>
              </a:gdLst>
              <a:ahLst/>
              <a:cxnLst/>
              <a:rect l="textAreaLeft" t="textAreaTop" r="textAreaRight" b="textAreaBottom"/>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grpSp>
      <p:grpSp>
        <p:nvGrpSpPr>
          <p:cNvPr id="151" name="Diagram1"/>
          <p:cNvGrpSpPr/>
          <p:nvPr/>
        </p:nvGrpSpPr>
        <p:grpSpPr>
          <a:xfrm>
            <a:off x="1966716" y="2297624"/>
            <a:ext cx="7322675" cy="3506400"/>
            <a:chOff x="896040" y="2596320"/>
            <a:chExt cx="5199840" cy="3506400"/>
          </a:xfrm>
        </p:grpSpPr>
        <p:sp>
          <p:nvSpPr>
            <p:cNvPr id="152" name="Dikdörtgen 151"/>
            <p:cNvSpPr/>
            <p:nvPr/>
          </p:nvSpPr>
          <p:spPr>
            <a:xfrm>
              <a:off x="896040" y="2596320"/>
              <a:ext cx="5198400" cy="3506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tr-TR" sz="1800" b="0" strike="noStrike" spc="-1">
                <a:solidFill>
                  <a:srgbClr val="000000"/>
                </a:solidFill>
                <a:latin typeface="Arial"/>
                <a:ea typeface="DejaVu Sans"/>
              </a:endParaRPr>
            </a:p>
          </p:txBody>
        </p:sp>
        <p:sp>
          <p:nvSpPr>
            <p:cNvPr id="153" name="Düz Bağlayıcı 152"/>
            <p:cNvSpPr/>
            <p:nvPr/>
          </p:nvSpPr>
          <p:spPr>
            <a:xfrm>
              <a:off x="896040" y="2596320"/>
              <a:ext cx="5199840" cy="360"/>
            </a:xfrm>
            <a:prstGeom prst="line">
              <a:avLst/>
            </a:prstGeom>
            <a:ln>
              <a:solidFill>
                <a:srgbClr val="A5A5A5"/>
              </a:solidFill>
            </a:ln>
          </p:spPr>
          <p:style>
            <a:lnRef idx="1">
              <a:scrgbClr r="0" g="0" b="0"/>
            </a:lnRef>
            <a:fillRef idx="0">
              <a:scrgbClr r="0" g="0" b="0"/>
            </a:fillRef>
            <a:effectRef idx="2">
              <a:scrgbClr r="0" g="0" b="0"/>
            </a:effectRef>
            <a:fontRef idx="minor"/>
          </p:style>
          <p:txBody>
            <a:bodyPr lIns="90000" tIns="-44640" rIns="90000" bIns="-44640" anchor="t" anchorCtr="1">
              <a:noAutofit/>
            </a:bodyPr>
            <a:lstStyle/>
            <a:p>
              <a:endParaRPr lang="tr-TR" sz="1800" b="0" strike="noStrike" spc="-1">
                <a:solidFill>
                  <a:srgbClr val="000000"/>
                </a:solidFill>
                <a:latin typeface="Arial"/>
                <a:ea typeface="DejaVu Sans"/>
              </a:endParaRPr>
            </a:p>
          </p:txBody>
        </p:sp>
        <p:sp>
          <p:nvSpPr>
            <p:cNvPr id="154" name="Dikdörtgen 153"/>
            <p:cNvSpPr/>
            <p:nvPr/>
          </p:nvSpPr>
          <p:spPr>
            <a:xfrm>
              <a:off x="896040" y="2596320"/>
              <a:ext cx="5198760" cy="875880"/>
            </a:xfrm>
            <a:prstGeom prst="rect">
              <a:avLst/>
            </a:prstGeom>
            <a:noFill/>
            <a:ln w="0">
              <a:noFill/>
            </a:ln>
          </p:spPr>
          <p:style>
            <a:lnRef idx="0">
              <a:scrgbClr r="0" g="0" b="0"/>
            </a:lnRef>
            <a:fillRef idx="0">
              <a:scrgbClr r="0" g="0" b="0"/>
            </a:fillRef>
            <a:effectRef idx="0">
              <a:scrgbClr r="0" g="0" b="0"/>
            </a:effectRef>
            <a:fontRef idx="minor"/>
          </p:style>
          <p:txBody>
            <a:bodyPr lIns="64800" tIns="64800" rIns="64800" bIns="64800" numCol="1" spcCol="1440" anchor="t">
              <a:noAutofit/>
            </a:bodyPr>
            <a:lstStyle/>
            <a:p>
              <a:pPr algn="just">
                <a:lnSpc>
                  <a:spcPct val="90000"/>
                </a:lnSpc>
                <a:spcAft>
                  <a:spcPts val="595"/>
                </a:spcAft>
                <a:tabLst>
                  <a:tab pos="0" algn="l"/>
                </a:tabLst>
              </a:pPr>
              <a:r>
                <a:rPr lang="tr-TR" sz="1700" b="0" strike="noStrike" spc="-1" dirty="0">
                  <a:solidFill>
                    <a:srgbClr val="000000"/>
                  </a:solidFill>
                  <a:latin typeface="Arial"/>
                  <a:ea typeface="DejaVu Sans"/>
                </a:rPr>
                <a:t>Öğrenciler, öğrenim süresince güz ve bahar yarıyılları başında, akademik takvimde belirtilen sürede kayıt yenilemek zorundadır. </a:t>
              </a:r>
              <a:endParaRPr lang="tr-TR" sz="1700" b="0" strike="noStrike" spc="-1" dirty="0">
                <a:solidFill>
                  <a:srgbClr val="000000"/>
                </a:solidFill>
                <a:latin typeface="Arial"/>
              </a:endParaRPr>
            </a:p>
          </p:txBody>
        </p:sp>
        <p:sp>
          <p:nvSpPr>
            <p:cNvPr id="155" name="Düz Bağlayıcı 154"/>
            <p:cNvSpPr/>
            <p:nvPr/>
          </p:nvSpPr>
          <p:spPr>
            <a:xfrm>
              <a:off x="896040" y="3472920"/>
              <a:ext cx="5199840" cy="360"/>
            </a:xfrm>
            <a:prstGeom prst="line">
              <a:avLst/>
            </a:prstGeom>
            <a:ln>
              <a:solidFill>
                <a:srgbClr val="A5A5A5"/>
              </a:solidFill>
            </a:ln>
          </p:spPr>
          <p:style>
            <a:lnRef idx="1">
              <a:scrgbClr r="0" g="0" b="0"/>
            </a:lnRef>
            <a:fillRef idx="0">
              <a:scrgbClr r="0" g="0" b="0"/>
            </a:fillRef>
            <a:effectRef idx="2">
              <a:scrgbClr r="0" g="0" b="0"/>
            </a:effectRef>
            <a:fontRef idx="minor"/>
          </p:style>
          <p:txBody>
            <a:bodyPr lIns="90000" tIns="-44640" rIns="90000" bIns="-44640" anchor="t" anchorCtr="1">
              <a:noAutofit/>
            </a:bodyPr>
            <a:lstStyle/>
            <a:p>
              <a:endParaRPr lang="tr-TR" sz="1800" b="0" strike="noStrike" spc="-1">
                <a:solidFill>
                  <a:srgbClr val="000000"/>
                </a:solidFill>
                <a:latin typeface="Arial"/>
                <a:ea typeface="DejaVu Sans"/>
              </a:endParaRPr>
            </a:p>
          </p:txBody>
        </p:sp>
        <p:sp>
          <p:nvSpPr>
            <p:cNvPr id="156" name="Dikdörtgen 155"/>
            <p:cNvSpPr/>
            <p:nvPr/>
          </p:nvSpPr>
          <p:spPr>
            <a:xfrm>
              <a:off x="896040" y="3473280"/>
              <a:ext cx="5198760" cy="875880"/>
            </a:xfrm>
            <a:prstGeom prst="rect">
              <a:avLst/>
            </a:prstGeom>
            <a:noFill/>
            <a:ln w="0">
              <a:noFill/>
            </a:ln>
          </p:spPr>
          <p:style>
            <a:lnRef idx="0">
              <a:scrgbClr r="0" g="0" b="0"/>
            </a:lnRef>
            <a:fillRef idx="0">
              <a:scrgbClr r="0" g="0" b="0"/>
            </a:fillRef>
            <a:effectRef idx="0">
              <a:scrgbClr r="0" g="0" b="0"/>
            </a:effectRef>
            <a:fontRef idx="minor"/>
          </p:style>
          <p:txBody>
            <a:bodyPr lIns="64800" tIns="64800" rIns="64800" bIns="64800" numCol="1" spcCol="1440" anchor="t">
              <a:noAutofit/>
            </a:bodyPr>
            <a:lstStyle/>
            <a:p>
              <a:pPr algn="just">
                <a:lnSpc>
                  <a:spcPct val="90000"/>
                </a:lnSpc>
                <a:spcAft>
                  <a:spcPts val="595"/>
                </a:spcAft>
                <a:tabLst>
                  <a:tab pos="0" algn="l"/>
                </a:tabLst>
              </a:pPr>
              <a:r>
                <a:rPr lang="tr-TR" sz="1700" b="0" strike="noStrike" spc="-1" dirty="0">
                  <a:solidFill>
                    <a:srgbClr val="000000"/>
                  </a:solidFill>
                  <a:latin typeface="Arial"/>
                  <a:ea typeface="DejaVu Sans"/>
                </a:rPr>
                <a:t>Genel not ortalaması 2,00 veya üzerinde olan öğrenciler normal dönemindeki ders kredi yükünün %50 fazlası kadar derse kayıt yaptırabilirler. </a:t>
              </a:r>
              <a:endParaRPr lang="tr-TR" sz="1700" b="0" strike="noStrike" spc="-1" dirty="0">
                <a:solidFill>
                  <a:srgbClr val="000000"/>
                </a:solidFill>
                <a:latin typeface="Arial"/>
              </a:endParaRPr>
            </a:p>
          </p:txBody>
        </p:sp>
        <p:sp>
          <p:nvSpPr>
            <p:cNvPr id="157" name="Düz Bağlayıcı 156"/>
            <p:cNvSpPr/>
            <p:nvPr/>
          </p:nvSpPr>
          <p:spPr>
            <a:xfrm>
              <a:off x="896040" y="4349880"/>
              <a:ext cx="5199840" cy="360"/>
            </a:xfrm>
            <a:prstGeom prst="line">
              <a:avLst/>
            </a:prstGeom>
            <a:ln>
              <a:solidFill>
                <a:srgbClr val="A5A5A5"/>
              </a:solidFill>
            </a:ln>
          </p:spPr>
          <p:style>
            <a:lnRef idx="1">
              <a:scrgbClr r="0" g="0" b="0"/>
            </a:lnRef>
            <a:fillRef idx="0">
              <a:scrgbClr r="0" g="0" b="0"/>
            </a:fillRef>
            <a:effectRef idx="2">
              <a:scrgbClr r="0" g="0" b="0"/>
            </a:effectRef>
            <a:fontRef idx="minor"/>
          </p:style>
          <p:txBody>
            <a:bodyPr lIns="90000" tIns="-44640" rIns="90000" bIns="-44640" anchor="t" anchorCtr="1">
              <a:noAutofit/>
            </a:bodyPr>
            <a:lstStyle/>
            <a:p>
              <a:endParaRPr lang="tr-TR" sz="1800" b="0" strike="noStrike" spc="-1">
                <a:solidFill>
                  <a:srgbClr val="000000"/>
                </a:solidFill>
                <a:latin typeface="Arial"/>
                <a:ea typeface="DejaVu Sans"/>
              </a:endParaRPr>
            </a:p>
          </p:txBody>
        </p:sp>
        <p:sp>
          <p:nvSpPr>
            <p:cNvPr id="158" name="Dikdörtgen 157"/>
            <p:cNvSpPr/>
            <p:nvPr/>
          </p:nvSpPr>
          <p:spPr>
            <a:xfrm>
              <a:off x="896040" y="4350240"/>
              <a:ext cx="5198760" cy="875880"/>
            </a:xfrm>
            <a:prstGeom prst="rect">
              <a:avLst/>
            </a:prstGeom>
            <a:noFill/>
            <a:ln w="0">
              <a:noFill/>
            </a:ln>
          </p:spPr>
          <p:style>
            <a:lnRef idx="0">
              <a:scrgbClr r="0" g="0" b="0"/>
            </a:lnRef>
            <a:fillRef idx="0">
              <a:scrgbClr r="0" g="0" b="0"/>
            </a:fillRef>
            <a:effectRef idx="0">
              <a:scrgbClr r="0" g="0" b="0"/>
            </a:effectRef>
            <a:fontRef idx="minor"/>
          </p:style>
          <p:txBody>
            <a:bodyPr lIns="64800" tIns="64800" rIns="64800" bIns="64800" numCol="1" spcCol="1440" anchor="t">
              <a:noAutofit/>
            </a:bodyPr>
            <a:lstStyle/>
            <a:p>
              <a:pPr algn="just">
                <a:lnSpc>
                  <a:spcPct val="90000"/>
                </a:lnSpc>
                <a:spcAft>
                  <a:spcPts val="595"/>
                </a:spcAft>
                <a:tabLst>
                  <a:tab pos="0" algn="l"/>
                </a:tabLst>
              </a:pPr>
              <a:r>
                <a:rPr lang="tr-TR" sz="1700" b="0" strike="noStrike" spc="-1">
                  <a:solidFill>
                    <a:srgbClr val="000000"/>
                  </a:solidFill>
                  <a:latin typeface="Arial"/>
                  <a:ea typeface="DejaVu Sans"/>
                </a:rPr>
                <a:t>3,00 ortalaması olan ve alttan dersi olmayan öğrenciler üstten ders alabilir. </a:t>
              </a:r>
              <a:endParaRPr lang="tr-TR" sz="1700" b="0" strike="noStrike" spc="-1">
                <a:solidFill>
                  <a:srgbClr val="000000"/>
                </a:solidFill>
                <a:latin typeface="Arial"/>
              </a:endParaRPr>
            </a:p>
          </p:txBody>
        </p:sp>
        <p:sp>
          <p:nvSpPr>
            <p:cNvPr id="159" name="Düz Bağlayıcı 158"/>
            <p:cNvSpPr/>
            <p:nvPr/>
          </p:nvSpPr>
          <p:spPr>
            <a:xfrm>
              <a:off x="896040" y="5226840"/>
              <a:ext cx="5199840" cy="360"/>
            </a:xfrm>
            <a:prstGeom prst="line">
              <a:avLst/>
            </a:prstGeom>
            <a:ln>
              <a:solidFill>
                <a:srgbClr val="A5A5A5"/>
              </a:solidFill>
            </a:ln>
          </p:spPr>
          <p:style>
            <a:lnRef idx="1">
              <a:scrgbClr r="0" g="0" b="0"/>
            </a:lnRef>
            <a:fillRef idx="0">
              <a:scrgbClr r="0" g="0" b="0"/>
            </a:fillRef>
            <a:effectRef idx="2">
              <a:scrgbClr r="0" g="0" b="0"/>
            </a:effectRef>
            <a:fontRef idx="minor"/>
          </p:style>
          <p:txBody>
            <a:bodyPr lIns="90000" tIns="-44640" rIns="90000" bIns="-44640" anchor="t" anchorCtr="1">
              <a:noAutofit/>
            </a:bodyPr>
            <a:lstStyle/>
            <a:p>
              <a:endParaRPr lang="tr-TR" sz="1800" b="0" strike="noStrike" spc="-1">
                <a:solidFill>
                  <a:srgbClr val="000000"/>
                </a:solidFill>
                <a:latin typeface="Arial"/>
                <a:ea typeface="DejaVu Sans"/>
              </a:endParaRPr>
            </a:p>
          </p:txBody>
        </p:sp>
        <p:sp>
          <p:nvSpPr>
            <p:cNvPr id="160" name="Dikdörtgen 159"/>
            <p:cNvSpPr/>
            <p:nvPr/>
          </p:nvSpPr>
          <p:spPr>
            <a:xfrm>
              <a:off x="896040" y="5226840"/>
              <a:ext cx="5198760" cy="875880"/>
            </a:xfrm>
            <a:prstGeom prst="rect">
              <a:avLst/>
            </a:prstGeom>
            <a:noFill/>
            <a:ln w="0">
              <a:noFill/>
            </a:ln>
          </p:spPr>
          <p:style>
            <a:lnRef idx="0">
              <a:scrgbClr r="0" g="0" b="0"/>
            </a:lnRef>
            <a:fillRef idx="0">
              <a:scrgbClr r="0" g="0" b="0"/>
            </a:fillRef>
            <a:effectRef idx="0">
              <a:scrgbClr r="0" g="0" b="0"/>
            </a:effectRef>
            <a:fontRef idx="minor"/>
          </p:style>
          <p:txBody>
            <a:bodyPr lIns="64800" tIns="64800" rIns="64800" bIns="64800" numCol="1" spcCol="1440" anchor="t">
              <a:noAutofit/>
            </a:bodyPr>
            <a:lstStyle/>
            <a:p>
              <a:pPr algn="just">
                <a:lnSpc>
                  <a:spcPct val="90000"/>
                </a:lnSpc>
                <a:spcAft>
                  <a:spcPts val="595"/>
                </a:spcAft>
                <a:tabLst>
                  <a:tab pos="0" algn="l"/>
                </a:tabLst>
              </a:pPr>
              <a:r>
                <a:rPr lang="tr-TR" sz="1700" b="0" strike="noStrike" spc="-1" dirty="0">
                  <a:solidFill>
                    <a:srgbClr val="000000"/>
                  </a:solidFill>
                  <a:latin typeface="Arial"/>
                  <a:ea typeface="DejaVu Sans"/>
                </a:rPr>
                <a:t>Ders seçimi yapan öğrenciler danışman onayı yaptırmalıdır. </a:t>
              </a:r>
              <a:endParaRPr lang="tr-TR" sz="1700" b="0" strike="noStrike" spc="-1" dirty="0">
                <a:solidFill>
                  <a:srgbClr val="000000"/>
                </a:solidFill>
                <a:latin typeface="Arial"/>
              </a:endParaRPr>
            </a:p>
          </p:txBody>
        </p:sp>
      </p:gr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4500D0E3-AF88-EC93-F0E9-AA08B6CA6E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9885" y="129969"/>
            <a:ext cx="958787" cy="1239644"/>
          </a:xfrm>
          <a:prstGeom prst="rect">
            <a:avLst/>
          </a:prstGeom>
        </p:spPr>
      </p:pic>
      <p:sp>
        <p:nvSpPr>
          <p:cNvPr id="4" name="Düşünce Balonu: Bulut 3">
            <a:extLst>
              <a:ext uri="{FF2B5EF4-FFF2-40B4-BE49-F238E27FC236}">
                <a16:creationId xmlns:a16="http://schemas.microsoft.com/office/drawing/2014/main" id="{D291231B-FFCA-EB8F-BAD6-C1CCA2AAF1C2}"/>
              </a:ext>
            </a:extLst>
          </p:cNvPr>
          <p:cNvSpPr/>
          <p:nvPr/>
        </p:nvSpPr>
        <p:spPr>
          <a:xfrm>
            <a:off x="10003970" y="1740708"/>
            <a:ext cx="1861457" cy="1688292"/>
          </a:xfrm>
          <a:prstGeom prst="cloudCallout">
            <a:avLst>
              <a:gd name="adj1" fmla="val -89024"/>
              <a:gd name="adj2" fmla="val 7330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30 AKTS + (15 AKTS) = 45 AKTS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61" name="Rectangle 14"/>
          <p:cNvSpPr/>
          <p:nvPr/>
        </p:nvSpPr>
        <p:spPr>
          <a:xfrm>
            <a:off x="0" y="0"/>
            <a:ext cx="1219068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62" name="Freeform: Shape 16"/>
          <p:cNvSpPr/>
          <p:nvPr/>
        </p:nvSpPr>
        <p:spPr>
          <a:xfrm>
            <a:off x="0" y="0"/>
            <a:ext cx="11268000" cy="2007360"/>
          </a:xfrm>
          <a:custGeom>
            <a:avLst/>
            <a:gdLst>
              <a:gd name="textAreaLeft" fmla="*/ 0 w 11268000"/>
              <a:gd name="textAreaRight" fmla="*/ 11269440 w 11268000"/>
              <a:gd name="textAreaTop" fmla="*/ 0 h 2007360"/>
              <a:gd name="textAreaBottom" fmla="*/ 2008800 h 2007360"/>
            </a:gdLst>
            <a:ahLst/>
            <a:cxnLst/>
            <a:rect l="textAreaLeft" t="textAreaTop" r="textAreaRight" b="textAreaBottom"/>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rgbClr val="E7E6E6"/>
              </a:solidFill>
              <a:latin typeface="Calibri"/>
              <a:ea typeface="DejaVu Sans"/>
            </a:endParaRPr>
          </a:p>
        </p:txBody>
      </p:sp>
      <p:sp>
        <p:nvSpPr>
          <p:cNvPr id="163" name="PlaceHolder 1"/>
          <p:cNvSpPr>
            <a:spLocks noGrp="1"/>
          </p:cNvSpPr>
          <p:nvPr>
            <p:ph type="title" idx="4294967295"/>
          </p:nvPr>
        </p:nvSpPr>
        <p:spPr>
          <a:xfrm>
            <a:off x="2017939" y="477000"/>
            <a:ext cx="7648575" cy="741362"/>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en-US" sz="36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Ders </a:t>
            </a:r>
            <a:r>
              <a:rPr lang="en-US" sz="3600" b="1" strike="noStrike" spc="-1" dirty="0" err="1">
                <a:solidFill>
                  <a:srgbClr val="000000"/>
                </a:solidFill>
                <a:latin typeface="Calibri" panose="020F0502020204030204" pitchFamily="34" charset="0"/>
                <a:ea typeface="Calibri" panose="020F0502020204030204" pitchFamily="34" charset="0"/>
                <a:cs typeface="Calibri" panose="020F0502020204030204" pitchFamily="34" charset="0"/>
              </a:rPr>
              <a:t>Seçim</a:t>
            </a:r>
            <a:r>
              <a:rPr lang="en-US" sz="36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3600" b="1" strike="noStrike" spc="-1" dirty="0" err="1">
                <a:solidFill>
                  <a:srgbClr val="000000"/>
                </a:solidFill>
                <a:latin typeface="Calibri" panose="020F0502020204030204" pitchFamily="34" charset="0"/>
                <a:ea typeface="Calibri" panose="020F0502020204030204" pitchFamily="34" charset="0"/>
                <a:cs typeface="Calibri" panose="020F0502020204030204" pitchFamily="34" charset="0"/>
              </a:rPr>
              <a:t>Ekranı</a:t>
            </a:r>
            <a:endParaRPr lang="tr-TR" sz="36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64" name="Freeform: Shape 18"/>
          <p:cNvSpPr/>
          <p:nvPr/>
        </p:nvSpPr>
        <p:spPr>
          <a:xfrm>
            <a:off x="5307120" y="6278040"/>
            <a:ext cx="6883560" cy="578520"/>
          </a:xfrm>
          <a:custGeom>
            <a:avLst/>
            <a:gdLst>
              <a:gd name="textAreaLeft" fmla="*/ 0 w 6883560"/>
              <a:gd name="textAreaRight" fmla="*/ 6885000 w 6883560"/>
              <a:gd name="textAreaTop" fmla="*/ 0 h 578520"/>
              <a:gd name="textAreaBottom" fmla="*/ 579960 h 578520"/>
            </a:gdLst>
            <a:ahLst/>
            <a:cxnLst/>
            <a:rect l="textAreaLeft" t="textAreaTop" r="textAreaRight" b="textAreaBottom"/>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165" name="Resim 164"/>
          <p:cNvPicPr/>
          <p:nvPr/>
        </p:nvPicPr>
        <p:blipFill>
          <a:blip r:embed="rId2"/>
          <a:stretch/>
        </p:blipFill>
        <p:spPr>
          <a:xfrm>
            <a:off x="769320" y="1383840"/>
            <a:ext cx="10578960" cy="4997160"/>
          </a:xfrm>
          <a:prstGeom prst="rect">
            <a:avLst/>
          </a:prstGeom>
          <a:ln w="0">
            <a:noFill/>
          </a:ln>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092B458A-F768-F403-632E-A9D2C842C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
        <p:nvSpPr>
          <p:cNvPr id="4" name="Metin kutusu 3">
            <a:extLst>
              <a:ext uri="{FF2B5EF4-FFF2-40B4-BE49-F238E27FC236}">
                <a16:creationId xmlns:a16="http://schemas.microsoft.com/office/drawing/2014/main" id="{D9B45636-5901-95D3-68E9-F2222660B142}"/>
              </a:ext>
            </a:extLst>
          </p:cNvPr>
          <p:cNvSpPr txBox="1"/>
          <p:nvPr/>
        </p:nvSpPr>
        <p:spPr>
          <a:xfrm>
            <a:off x="6618514" y="6315391"/>
            <a:ext cx="6096000" cy="677108"/>
          </a:xfrm>
          <a:prstGeom prst="rect">
            <a:avLst/>
          </a:prstGeom>
          <a:noFill/>
        </p:spPr>
        <p:txBody>
          <a:bodyPr wrap="square">
            <a:spAutoFit/>
          </a:bodyPr>
          <a:lstStyle/>
          <a:p>
            <a:r>
              <a:rPr lang="tr-TR" sz="2000" i="1" dirty="0">
                <a:solidFill>
                  <a:srgbClr val="0070C0"/>
                </a:solidFill>
                <a:hlinkClick r:id="rId4">
                  <a:extLst>
                    <a:ext uri="{A12FA001-AC4F-418D-AE19-62706E023703}">
                      <ahyp:hlinkClr xmlns:ahyp="http://schemas.microsoft.com/office/drawing/2018/hyperlinkcolor" val="tx"/>
                    </a:ext>
                  </a:extLst>
                </a:hlinkClick>
              </a:rPr>
              <a:t>https://derssecme.bilecik.edu.tr</a:t>
            </a:r>
            <a:endParaRPr lang="tr-TR" sz="2000" i="1" dirty="0">
              <a:solidFill>
                <a:srgbClr val="0070C0"/>
              </a:solidFill>
            </a:endParaRPr>
          </a:p>
          <a:p>
            <a:endParaRPr lang="tr-TR" dirty="0">
              <a:solidFill>
                <a:srgbClr val="0070C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 name="Rectangle 18"/>
          <p:cNvSpPr/>
          <p:nvPr/>
        </p:nvSpPr>
        <p:spPr>
          <a:xfrm>
            <a:off x="0" y="651600"/>
            <a:ext cx="12190680" cy="735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67" name="PlaceHolder 1"/>
          <p:cNvSpPr>
            <a:spLocks noGrp="1"/>
          </p:cNvSpPr>
          <p:nvPr>
            <p:ph type="title" idx="4294967295"/>
          </p:nvPr>
        </p:nvSpPr>
        <p:spPr>
          <a:xfrm>
            <a:off x="982663" y="642938"/>
            <a:ext cx="11209337" cy="744537"/>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en-US" sz="3200" b="0" strike="noStrike" spc="-1">
                <a:solidFill>
                  <a:srgbClr val="FFFFFF"/>
                </a:solidFill>
                <a:latin typeface="Calibri Light"/>
              </a:rPr>
              <a:t>Ders Seçim Ekranı</a:t>
            </a:r>
            <a:endParaRPr lang="tr-TR" sz="3200" b="0" strike="noStrike" spc="-1">
              <a:solidFill>
                <a:srgbClr val="000000"/>
              </a:solidFill>
              <a:latin typeface="Arial"/>
            </a:endParaRPr>
          </a:p>
        </p:txBody>
      </p:sp>
      <p:pic>
        <p:nvPicPr>
          <p:cNvPr id="168" name="İçerik Yer Tutucusu 5" descr="metin, ekran görüntüsü, yazılım, bilgisayar simgesi içeren bir resim&#10;&#10;Açıklama otomatik olarak oluşturuldu"/>
          <p:cNvPicPr/>
          <p:nvPr/>
        </p:nvPicPr>
        <p:blipFill>
          <a:blip r:embed="rId2"/>
          <a:stretch/>
        </p:blipFill>
        <p:spPr>
          <a:xfrm>
            <a:off x="1265040" y="1713240"/>
            <a:ext cx="9977040" cy="4763160"/>
          </a:xfrm>
          <a:prstGeom prst="rect">
            <a:avLst/>
          </a:prstGeom>
          <a:ln w="0">
            <a:noFill/>
          </a:ln>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3A8EB874-65CD-67C7-1C88-4C7096B61C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B8D2E78C-CAFF-5E95-33D6-B3050BD2E6B8}"/>
              </a:ext>
            </a:extLst>
          </p:cNvPr>
          <p:cNvPicPr>
            <a:picLocks noChangeAspect="1"/>
          </p:cNvPicPr>
          <p:nvPr/>
        </p:nvPicPr>
        <p:blipFill>
          <a:blip r:embed="rId3"/>
          <a:stretch>
            <a:fillRect/>
          </a:stretch>
        </p:blipFill>
        <p:spPr>
          <a:xfrm>
            <a:off x="0" y="228600"/>
            <a:ext cx="12192000" cy="6400800"/>
          </a:xfrm>
          <a:prstGeom prst="rect">
            <a:avLst/>
          </a:prstGeom>
        </p:spPr>
      </p:pic>
      <p:sp>
        <p:nvSpPr>
          <p:cNvPr id="179" name="PlaceHolder 1"/>
          <p:cNvSpPr>
            <a:spLocks noGrp="1"/>
          </p:cNvSpPr>
          <p:nvPr>
            <p:ph type="title" idx="4294967295"/>
          </p:nvPr>
        </p:nvSpPr>
        <p:spPr>
          <a:xfrm>
            <a:off x="7391400" y="4288361"/>
            <a:ext cx="3217294" cy="2451100"/>
          </a:xfrm>
          <a:prstGeom prst="rect">
            <a:avLst/>
          </a:prstGeom>
          <a:noFill/>
          <a:ln w="0">
            <a:noFill/>
          </a:ln>
        </p:spPr>
        <p:txBody>
          <a:bodyPr lIns="90000" tIns="45000" rIns="90000" bIns="45000" anchor="ctr">
            <a:normAutofit/>
          </a:bodyPr>
          <a:lstStyle/>
          <a:p>
            <a:pPr indent="0" algn="ctr">
              <a:lnSpc>
                <a:spcPct val="90000"/>
              </a:lnSpc>
              <a:spcBef>
                <a:spcPts val="1001"/>
              </a:spcBef>
              <a:buNone/>
              <a:tabLst>
                <a:tab pos="0" algn="l"/>
              </a:tabLst>
            </a:pPr>
            <a:r>
              <a:rPr lang="tr-TR" sz="3600" b="1" strike="noStrike" spc="-1" dirty="0">
                <a:solidFill>
                  <a:srgbClr val="000000"/>
                </a:solidFill>
                <a:latin typeface="Calibri Light"/>
                <a:ea typeface="Microsoft YaHei"/>
              </a:rPr>
              <a:t>Ders Programları</a:t>
            </a:r>
            <a:br>
              <a:rPr sz="3600" dirty="0"/>
            </a:br>
            <a:r>
              <a:rPr lang="tr-TR" sz="2000" b="1" strike="noStrike" spc="-1" dirty="0">
                <a:solidFill>
                  <a:srgbClr val="000000"/>
                </a:solidFill>
                <a:latin typeface="Calibri Light"/>
                <a:ea typeface="Microsoft YaHei"/>
              </a:rPr>
              <a:t>H</a:t>
            </a:r>
            <a:r>
              <a:rPr lang="tr-TR" sz="2000" b="1" strike="noStrike" spc="-1" dirty="0">
                <a:solidFill>
                  <a:srgbClr val="000000"/>
                </a:solidFill>
                <a:latin typeface="Calibri"/>
                <a:ea typeface="Microsoft YaHei"/>
              </a:rPr>
              <a:t>er dönem başında bölüm tarafından ilan edilir.</a:t>
            </a:r>
            <a:r>
              <a:rPr lang="tr-TR" sz="2000" b="0" strike="noStrike" spc="-1" dirty="0">
                <a:solidFill>
                  <a:srgbClr val="000000"/>
                </a:solidFill>
                <a:latin typeface="Calibri"/>
                <a:ea typeface="Microsoft YaHei"/>
              </a:rPr>
              <a:t> </a:t>
            </a:r>
            <a:endParaRPr lang="tr-TR" sz="2000" b="0" strike="noStrike" spc="-1" dirty="0">
              <a:solidFill>
                <a:srgbClr val="000000"/>
              </a:solidFill>
              <a:latin typeface="Arial"/>
            </a:endParaRPr>
          </a:p>
        </p:txBody>
      </p:sp>
      <p:sp>
        <p:nvSpPr>
          <p:cNvPr id="181" name="Serbest Form: Şekil 180"/>
          <p:cNvSpPr/>
          <p:nvPr/>
        </p:nvSpPr>
        <p:spPr>
          <a:xfrm flipH="1">
            <a:off x="5943601" y="3312328"/>
            <a:ext cx="1654628" cy="1531816"/>
          </a:xfrm>
          <a:custGeom>
            <a:avLst/>
            <a:gdLst>
              <a:gd name="textAreaLeft" fmla="*/ 0 w 2980080"/>
              <a:gd name="textAreaRight" fmla="*/ 2980800 w 2980080"/>
              <a:gd name="textAreaTop" fmla="*/ 0 h 2526120"/>
              <a:gd name="textAreaBottom" fmla="*/ 2526840 h 2526120"/>
            </a:gdLst>
            <a:ahLst/>
            <a:cxnLst/>
            <a:rect l="textAreaLeft" t="textAreaTop" r="textAreaRight" b="textAreaBottom"/>
            <a:pathLst>
              <a:path w="142" h="147">
                <a:moveTo>
                  <a:pt x="98" y="21"/>
                </a:moveTo>
                <a:cubicBezTo>
                  <a:pt x="64" y="21"/>
                  <a:pt x="36" y="50"/>
                  <a:pt x="36" y="84"/>
                </a:cubicBezTo>
                <a:cubicBezTo>
                  <a:pt x="36" y="102"/>
                  <a:pt x="22" y="116"/>
                  <a:pt x="4" y="116"/>
                </a:cubicBezTo>
                <a:cubicBezTo>
                  <a:pt x="0" y="116"/>
                  <a:pt x="0" y="116"/>
                  <a:pt x="0" y="116"/>
                </a:cubicBezTo>
                <a:cubicBezTo>
                  <a:pt x="0" y="147"/>
                  <a:pt x="0" y="147"/>
                  <a:pt x="0" y="147"/>
                </a:cubicBezTo>
                <a:cubicBezTo>
                  <a:pt x="4" y="147"/>
                  <a:pt x="4" y="147"/>
                  <a:pt x="4" y="147"/>
                </a:cubicBezTo>
                <a:cubicBezTo>
                  <a:pt x="39" y="147"/>
                  <a:pt x="67" y="119"/>
                  <a:pt x="67" y="84"/>
                </a:cubicBezTo>
                <a:cubicBezTo>
                  <a:pt x="67" y="67"/>
                  <a:pt x="81" y="53"/>
                  <a:pt x="98" y="53"/>
                </a:cubicBezTo>
                <a:cubicBezTo>
                  <a:pt x="103" y="53"/>
                  <a:pt x="103" y="53"/>
                  <a:pt x="103" y="53"/>
                </a:cubicBezTo>
                <a:cubicBezTo>
                  <a:pt x="103" y="73"/>
                  <a:pt x="103" y="73"/>
                  <a:pt x="103" y="73"/>
                </a:cubicBezTo>
                <a:cubicBezTo>
                  <a:pt x="142" y="37"/>
                  <a:pt x="142" y="37"/>
                  <a:pt x="142" y="37"/>
                </a:cubicBezTo>
                <a:cubicBezTo>
                  <a:pt x="103" y="0"/>
                  <a:pt x="103" y="0"/>
                  <a:pt x="103" y="0"/>
                </a:cubicBezTo>
                <a:cubicBezTo>
                  <a:pt x="103" y="21"/>
                  <a:pt x="103" y="21"/>
                  <a:pt x="103" y="21"/>
                </a:cubicBezTo>
                <a:lnTo>
                  <a:pt x="98" y="21"/>
                </a:lnTo>
                <a:close/>
              </a:path>
            </a:pathLst>
          </a:custGeom>
          <a:solidFill>
            <a:srgbClr val="302709"/>
          </a:solidFill>
          <a:ln w="0">
            <a:solidFill>
              <a:srgbClr val="20386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tr-TR" sz="1800" b="0" strike="noStrike" spc="-1" dirty="0">
              <a:solidFill>
                <a:srgbClr val="FFFFFF"/>
              </a:solidFill>
              <a:latin typeface="Arial"/>
              <a:ea typeface="DejaVu Sans"/>
            </a:endParaRP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157B861D-D34B-1A33-383B-48724E6E3F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 name="Rectangle 9"/>
          <p:cNvSpPr/>
          <p:nvPr/>
        </p:nvSpPr>
        <p:spPr>
          <a:xfrm>
            <a:off x="0" y="651600"/>
            <a:ext cx="12190680" cy="735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84" name="PlaceHolder 1"/>
          <p:cNvSpPr>
            <a:spLocks noGrp="1"/>
          </p:cNvSpPr>
          <p:nvPr>
            <p:ph type="title" idx="4294967295"/>
          </p:nvPr>
        </p:nvSpPr>
        <p:spPr>
          <a:xfrm>
            <a:off x="982663" y="642938"/>
            <a:ext cx="11209337" cy="744537"/>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en-US" sz="3200" b="0" strike="noStrike" spc="-1">
                <a:solidFill>
                  <a:srgbClr val="FFFFFF"/>
                </a:solidFill>
                <a:latin typeface="Calibri Light"/>
              </a:rPr>
              <a:t>Ders Programı</a:t>
            </a:r>
            <a:endParaRPr lang="tr-TR" sz="3200" b="0" strike="noStrike" spc="-1">
              <a:solidFill>
                <a:srgbClr val="000000"/>
              </a:solidFill>
              <a:latin typeface="Arial"/>
            </a:endParaRP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548DDD2F-9C5A-1589-E9FF-C4A789BBF9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pic>
        <p:nvPicPr>
          <p:cNvPr id="5" name="Resim 4">
            <a:extLst>
              <a:ext uri="{FF2B5EF4-FFF2-40B4-BE49-F238E27FC236}">
                <a16:creationId xmlns:a16="http://schemas.microsoft.com/office/drawing/2014/main" id="{F86977BA-662A-CE87-CF7C-A3A4F5246BF7}"/>
              </a:ext>
            </a:extLst>
          </p:cNvPr>
          <p:cNvPicPr>
            <a:picLocks noChangeAspect="1"/>
          </p:cNvPicPr>
          <p:nvPr/>
        </p:nvPicPr>
        <p:blipFill>
          <a:blip r:embed="rId3"/>
          <a:srcRect l="25383" t="22726" r="18358" b="12821"/>
          <a:stretch>
            <a:fillRect/>
          </a:stretch>
        </p:blipFill>
        <p:spPr>
          <a:xfrm>
            <a:off x="2492829" y="1386720"/>
            <a:ext cx="7861381" cy="472841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86" name="Slide Background"/>
          <p:cNvSpPr/>
          <p:nvPr/>
        </p:nvSpPr>
        <p:spPr>
          <a:xfrm>
            <a:off x="0" y="0"/>
            <a:ext cx="1219068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187" name="Picture 4" descr="Rafların göründüğü bulanık soyut halk kütüphanesi"/>
          <p:cNvPicPr/>
          <p:nvPr/>
        </p:nvPicPr>
        <p:blipFill>
          <a:blip r:embed="rId2"/>
          <a:srcRect l="9198" r="31537"/>
          <a:stretch/>
        </p:blipFill>
        <p:spPr>
          <a:xfrm>
            <a:off x="6103080" y="0"/>
            <a:ext cx="6087600" cy="6856560"/>
          </a:xfrm>
          <a:prstGeom prst="rect">
            <a:avLst/>
          </a:prstGeom>
          <a:ln w="0">
            <a:noFill/>
          </a:ln>
        </p:spPr>
      </p:pic>
      <p:sp useBgFill="1">
        <p:nvSpPr>
          <p:cNvPr id="188" name="Rectangle 10"/>
          <p:cNvSpPr/>
          <p:nvPr/>
        </p:nvSpPr>
        <p:spPr>
          <a:xfrm>
            <a:off x="0" y="0"/>
            <a:ext cx="6101640" cy="6856560"/>
          </a:xfrm>
          <a:prstGeom prst="rect">
            <a:avLst/>
          </a:prstGeom>
          <a:ln>
            <a:noFill/>
          </a:ln>
          <a:effectLst>
            <a:outerShdw blurRad="888840" dist="405040" dir="21551111"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useBgFill="1">
        <p:nvSpPr>
          <p:cNvPr id="189" name="Rectangle 12"/>
          <p:cNvSpPr/>
          <p:nvPr/>
        </p:nvSpPr>
        <p:spPr>
          <a:xfrm>
            <a:off x="0" y="0"/>
            <a:ext cx="6101640" cy="2284560"/>
          </a:xfrm>
          <a:prstGeom prst="rect">
            <a:avLst/>
          </a:prstGeom>
          <a:ln>
            <a:noFill/>
          </a:ln>
          <a:effectLst>
            <a:outerShdw blurRad="254160" dist="125644" dir="542955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190" name="PlaceHolder 1"/>
          <p:cNvSpPr>
            <a:spLocks noGrp="1"/>
          </p:cNvSpPr>
          <p:nvPr>
            <p:ph type="title" idx="4294967295"/>
          </p:nvPr>
        </p:nvSpPr>
        <p:spPr>
          <a:xfrm>
            <a:off x="-1" y="328613"/>
            <a:ext cx="5519057" cy="1627187"/>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Derslerin Devam Zorunluluğu</a:t>
            </a:r>
          </a:p>
        </p:txBody>
      </p:sp>
      <p:sp>
        <p:nvSpPr>
          <p:cNvPr id="191" name="PlaceHolder 2"/>
          <p:cNvSpPr>
            <a:spLocks noGrp="1"/>
          </p:cNvSpPr>
          <p:nvPr>
            <p:ph idx="4294967295"/>
          </p:nvPr>
        </p:nvSpPr>
        <p:spPr>
          <a:xfrm>
            <a:off x="152400" y="2284413"/>
            <a:ext cx="5595257" cy="4200525"/>
          </a:xfrm>
          <a:prstGeom prst="rect">
            <a:avLst/>
          </a:prstGeom>
          <a:noFill/>
          <a:ln w="0">
            <a:noFill/>
          </a:ln>
        </p:spPr>
        <p:txBody>
          <a:bodyPr lIns="90000" tIns="45000" rIns="90000" bIns="45000" anchor="ctr">
            <a:normAutofit/>
          </a:bodyPr>
          <a:lstStyle/>
          <a:p>
            <a:pPr marL="246600" indent="-246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Öğrenciler, teorik derslerin %70’ine, uygulama, laboratuvar, atölye ve stüdyo çalışmalarının ise %80’ine katılmak zorundadır. </a:t>
            </a:r>
          </a:p>
          <a:p>
            <a:pPr marL="646650" lvl="1" indent="-246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Örneğin; Haftalık 3 saat olan teorik bir ders alan öğrenci 14 haftanın toplamında 12 saat devamsızlık yapma hakkına sahiptir. </a:t>
            </a:r>
          </a:p>
          <a:p>
            <a:pPr marL="246600" indent="-246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Devam koşulu yerine getirilmeyen ders için DZ notu verilir.  </a:t>
            </a:r>
            <a:r>
              <a:rPr lang="tr-TR" sz="2100" b="1" strike="noStrike" spc="-1" dirty="0">
                <a:solidFill>
                  <a:srgbClr val="FF0000"/>
                </a:solidFill>
                <a:latin typeface="Calibri" panose="020F0502020204030204" pitchFamily="34" charset="0"/>
                <a:ea typeface="Calibri" panose="020F0502020204030204" pitchFamily="34" charset="0"/>
                <a:cs typeface="Calibri" panose="020F0502020204030204" pitchFamily="34" charset="0"/>
              </a:rPr>
              <a:t>DZ notu </a:t>
            </a: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alan öğrenci gelecek yıl aynı dersi alarak derse </a:t>
            </a:r>
            <a:r>
              <a:rPr lang="tr-TR" sz="2100" b="0" u="sng" strike="noStrike" spc="-1" dirty="0">
                <a:solidFill>
                  <a:srgbClr val="FF0000"/>
                </a:solidFill>
                <a:latin typeface="Calibri" panose="020F0502020204030204" pitchFamily="34" charset="0"/>
                <a:ea typeface="Calibri" panose="020F0502020204030204" pitchFamily="34" charset="0"/>
                <a:cs typeface="Calibri" panose="020F0502020204030204" pitchFamily="34" charset="0"/>
              </a:rPr>
              <a:t>devam etmek zorundadır</a:t>
            </a:r>
            <a:r>
              <a:rPr lang="tr-TR" sz="2100" u="sng" spc="-1"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tr-TR" sz="2100" b="0" u="sng" strike="noStrike" spc="-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246600" indent="-246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Dönem içerisinde alınan raporlar devamdan sayılmaz.</a:t>
            </a:r>
          </a:p>
        </p:txBody>
      </p:sp>
      <p:pic>
        <p:nvPicPr>
          <p:cNvPr id="2" name="Resim 1" descr="metin, yazı tipi, poster, grafik içeren bir resim&#10;&#10;Yapay zeka tarafından oluşturulmuş içerik yanlış olabilir.">
            <a:extLst>
              <a:ext uri="{FF2B5EF4-FFF2-40B4-BE49-F238E27FC236}">
                <a16:creationId xmlns:a16="http://schemas.microsoft.com/office/drawing/2014/main" id="{20FCBCB6-F34B-794C-B417-E0FDD728B3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 name="PlaceHolder 2"/>
          <p:cNvSpPr>
            <a:spLocks noGrp="1"/>
          </p:cNvSpPr>
          <p:nvPr>
            <p:ph idx="4294967295"/>
          </p:nvPr>
        </p:nvSpPr>
        <p:spPr>
          <a:xfrm>
            <a:off x="1763485" y="1850571"/>
            <a:ext cx="8958943" cy="4539343"/>
          </a:xfrm>
          <a:prstGeom prst="rect">
            <a:avLst/>
          </a:prstGeom>
          <a:noFill/>
          <a:ln w="0">
            <a:noFill/>
          </a:ln>
        </p:spPr>
        <p:txBody>
          <a:bodyPr lIns="90000" tIns="45000" rIns="90000" bIns="45000" anchor="t">
            <a:noAutofit/>
          </a:bodyPr>
          <a:lstStyle/>
          <a:p>
            <a:pPr marL="246600" indent="-246600" algn="just">
              <a:lnSpc>
                <a:spcPct val="90000"/>
              </a:lnSpc>
              <a:spcBef>
                <a:spcPts val="1001"/>
              </a:spcBef>
              <a:buClr>
                <a:srgbClr val="000000"/>
              </a:buClr>
              <a:buFont typeface="Arial"/>
              <a:buChar char="•"/>
            </a:pPr>
            <a:r>
              <a:rPr lang="tr-TR" sz="27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Yarıyıl içi, yarıyıl sonu bütünleme sınavlarının programları ilgili bölüm başkanlığı ve dekanlık/müdürlükçe koordineli olarak belirlenir ve ilan edilir. (2 hafta önce!!!)</a:t>
            </a:r>
          </a:p>
          <a:p>
            <a:pPr marL="646650" lvl="1" indent="-246600" algn="just">
              <a:lnSpc>
                <a:spcPct val="90000"/>
              </a:lnSpc>
              <a:spcBef>
                <a:spcPts val="1001"/>
              </a:spcBef>
              <a:buClr>
                <a:srgbClr val="000000"/>
              </a:buClr>
              <a:buFont typeface="Arial"/>
              <a:buChar char="•"/>
            </a:pPr>
            <a:r>
              <a:rPr lang="tr-TR" sz="2500" spc="-1" dirty="0">
                <a:solidFill>
                  <a:srgbClr val="0070C0"/>
                </a:solidFill>
                <a:latin typeface="Calibri" panose="020F0502020204030204" pitchFamily="34" charset="0"/>
                <a:ea typeface="Calibri" panose="020F0502020204030204" pitchFamily="34" charset="0"/>
                <a:cs typeface="Calibri" panose="020F0502020204030204" pitchFamily="34" charset="0"/>
              </a:rPr>
              <a:t>Taslak ve nihai sınav programına dikkat!!!</a:t>
            </a:r>
            <a:endParaRPr lang="tr-TR" sz="2500" b="0" strike="noStrike" spc="-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246600" indent="-246600" algn="just">
              <a:lnSpc>
                <a:spcPct val="90000"/>
              </a:lnSpc>
              <a:spcBef>
                <a:spcPts val="1001"/>
              </a:spcBef>
              <a:buClr>
                <a:srgbClr val="000000"/>
              </a:buClr>
              <a:buFont typeface="Arial"/>
              <a:buChar char="•"/>
            </a:pPr>
            <a:r>
              <a:rPr lang="tr-TR" sz="27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Gerekli hallerde ilgili birimin yönetim kurulu kararı ile cumartesi ve pazar günleri de ders ve sınav yapılabilir. </a:t>
            </a:r>
          </a:p>
          <a:p>
            <a:pPr marL="246600" indent="-246600" algn="just">
              <a:lnSpc>
                <a:spcPct val="90000"/>
              </a:lnSpc>
              <a:spcBef>
                <a:spcPts val="1001"/>
              </a:spcBef>
              <a:buClr>
                <a:srgbClr val="000000"/>
              </a:buClr>
              <a:buFont typeface="Arial"/>
              <a:buChar char="•"/>
            </a:pPr>
            <a:r>
              <a:rPr lang="tr-TR" sz="27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Sınav takvimine panodan veya fakülte ve/veya bölümümüzün web sayfasından ulaşabilirsiniz. </a:t>
            </a:r>
          </a:p>
          <a:p>
            <a:pPr marL="0" indent="0" algn="just">
              <a:lnSpc>
                <a:spcPct val="90000"/>
              </a:lnSpc>
              <a:spcBef>
                <a:spcPts val="1001"/>
              </a:spcBef>
              <a:buClr>
                <a:srgbClr val="000000"/>
              </a:buClr>
              <a:buNone/>
            </a:pPr>
            <a:r>
              <a:rPr lang="tr-TR" sz="2700" i="1" spc="-1"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https://www.bilecik.edu.tr/uygulamalibilimler</a:t>
            </a:r>
          </a:p>
          <a:p>
            <a:pPr marL="0" indent="0" algn="just">
              <a:lnSpc>
                <a:spcPct val="90000"/>
              </a:lnSpc>
              <a:spcBef>
                <a:spcPts val="1001"/>
              </a:spcBef>
              <a:buClr>
                <a:srgbClr val="000000"/>
              </a:buClr>
              <a:buNone/>
            </a:pPr>
            <a:r>
              <a:rPr lang="tr-TR" sz="2700" b="0" i="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https://bilecik.edu.tr/turizmisletmeciligi</a:t>
            </a:r>
            <a:endParaRPr lang="tr-TR" sz="2700" b="0" i="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90000"/>
              </a:lnSpc>
              <a:spcBef>
                <a:spcPts val="1001"/>
              </a:spcBef>
              <a:buClr>
                <a:srgbClr val="000000"/>
              </a:buClr>
              <a:buNone/>
            </a:pPr>
            <a:endParaRPr lang="tr-TR" sz="27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96" name="Straight Connector 8"/>
          <p:cNvCxnSpPr/>
          <p:nvPr/>
        </p:nvCxnSpPr>
        <p:spPr>
          <a:xfrm>
            <a:off x="865080" y="870840"/>
            <a:ext cx="738360" cy="1440"/>
          </a:xfrm>
          <a:prstGeom prst="straightConnector1">
            <a:avLst/>
          </a:prstGeom>
          <a:ln w="57150">
            <a:solidFill>
              <a:srgbClr val="FFC000"/>
            </a:solidFill>
            <a:round/>
          </a:ln>
        </p:spPr>
      </p:cxnSp>
      <p:pic>
        <p:nvPicPr>
          <p:cNvPr id="2" name="Resim 1" descr="metin, yazı tipi, poster, grafik içeren bir resim&#10;&#10;Yapay zeka tarafından oluşturulmuş içerik yanlış olabilir.">
            <a:extLst>
              <a:ext uri="{FF2B5EF4-FFF2-40B4-BE49-F238E27FC236}">
                <a16:creationId xmlns:a16="http://schemas.microsoft.com/office/drawing/2014/main" id="{AC5BA34C-2BFE-9D0E-43E0-33919AFE07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
        <p:nvSpPr>
          <p:cNvPr id="3" name="PlaceHolder 1">
            <a:extLst>
              <a:ext uri="{FF2B5EF4-FFF2-40B4-BE49-F238E27FC236}">
                <a16:creationId xmlns:a16="http://schemas.microsoft.com/office/drawing/2014/main" id="{0E58ECC7-5A94-3A2F-9595-EA4DD2648B4D}"/>
              </a:ext>
            </a:extLst>
          </p:cNvPr>
          <p:cNvSpPr txBox="1">
            <a:spLocks/>
          </p:cNvSpPr>
          <p:nvPr/>
        </p:nvSpPr>
        <p:spPr>
          <a:xfrm>
            <a:off x="2539852" y="577850"/>
            <a:ext cx="5900057" cy="1081314"/>
          </a:xfrm>
          <a:prstGeom prst="rect">
            <a:avLst/>
          </a:prstGeom>
          <a:noFill/>
          <a:ln w="0">
            <a:noFill/>
          </a:ln>
        </p:spPr>
        <p:txBody>
          <a:bodyPr vert="horz" lIns="90000" tIns="45000" rIns="90000" bIns="45000" rtlCol="0" anchor="ctr">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tabLst>
                <a:tab pos="0" algn="l"/>
              </a:tabLst>
            </a:pPr>
            <a:r>
              <a:rPr lang="tr-TR" b="1" spc="-1" dirty="0">
                <a:solidFill>
                  <a:srgbClr val="000000"/>
                </a:solidFill>
                <a:latin typeface="Calibri" panose="020F0502020204030204" pitchFamily="34" charset="0"/>
                <a:ea typeface="Calibri" panose="020F0502020204030204" pitchFamily="34" charset="0"/>
                <a:cs typeface="Calibri" panose="020F0502020204030204" pitchFamily="34" charset="0"/>
              </a:rPr>
              <a:t>Sınavlar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99" name="Slide Background"/>
          <p:cNvSpPr/>
          <p:nvPr/>
        </p:nvSpPr>
        <p:spPr>
          <a:xfrm>
            <a:off x="0" y="0"/>
            <a:ext cx="1219068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useBgFill="1">
        <p:nvSpPr>
          <p:cNvPr id="200" name="Rectangle 10"/>
          <p:cNvSpPr/>
          <p:nvPr/>
        </p:nvSpPr>
        <p:spPr>
          <a:xfrm>
            <a:off x="0" y="0"/>
            <a:ext cx="8520840" cy="2284560"/>
          </a:xfrm>
          <a:prstGeom prst="rect">
            <a:avLst/>
          </a:prstGeom>
          <a:ln>
            <a:noFill/>
          </a:ln>
          <a:effectLst>
            <a:outerShdw blurRad="596880" dist="304556" dir="7139329"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01" name="PlaceHolder 1"/>
          <p:cNvSpPr>
            <a:spLocks noGrp="1"/>
          </p:cNvSpPr>
          <p:nvPr>
            <p:ph type="title" idx="4294967295"/>
          </p:nvPr>
        </p:nvSpPr>
        <p:spPr>
          <a:xfrm>
            <a:off x="0" y="350838"/>
            <a:ext cx="5551714" cy="1622425"/>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Sınavlara Katılım</a:t>
            </a:r>
          </a:p>
        </p:txBody>
      </p:sp>
      <p:sp>
        <p:nvSpPr>
          <p:cNvPr id="202" name="PlaceHolder 2"/>
          <p:cNvSpPr>
            <a:spLocks noGrp="1"/>
          </p:cNvSpPr>
          <p:nvPr>
            <p:ph idx="4294967295"/>
          </p:nvPr>
        </p:nvSpPr>
        <p:spPr>
          <a:xfrm>
            <a:off x="86571" y="2481943"/>
            <a:ext cx="6945600" cy="3920900"/>
          </a:xfrm>
          <a:prstGeom prst="rect">
            <a:avLst/>
          </a:prstGeom>
          <a:noFill/>
          <a:ln w="0">
            <a:noFill/>
          </a:ln>
        </p:spPr>
        <p:txBody>
          <a:bodyPr lIns="90000" tIns="45000" rIns="90000" bIns="45000" anchor="ctr">
            <a:normAutofit/>
          </a:bodyPr>
          <a:lstStyle/>
          <a:p>
            <a:pPr algn="just">
              <a:lnSpc>
                <a:spcPct val="90000"/>
              </a:lnSpc>
              <a:spcBef>
                <a:spcPts val="1001"/>
              </a:spcBef>
              <a:buClr>
                <a:srgbClr val="000000"/>
              </a:buClr>
              <a:buFont typeface="Arial" panose="020B0604020202020204" pitchFamily="34" charset="0"/>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Sınava girme veya girmeme konusundaki yükümlülük tamamen öğrencilere aittir.</a:t>
            </a:r>
          </a:p>
          <a:p>
            <a:pPr algn="just">
              <a:lnSpc>
                <a:spcPct val="90000"/>
              </a:lnSpc>
              <a:spcBef>
                <a:spcPts val="1001"/>
              </a:spcBef>
              <a:buClr>
                <a:srgbClr val="000000"/>
              </a:buClr>
              <a:buFont typeface="Arial" panose="020B0604020202020204" pitchFamily="34" charset="0"/>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Vize sınavlarına geçerli bir mazeret ile katılamayan öğrenciler mazeret sınavına girebilir. </a:t>
            </a:r>
          </a:p>
          <a:p>
            <a:pPr algn="just">
              <a:lnSpc>
                <a:spcPct val="90000"/>
              </a:lnSpc>
              <a:spcBef>
                <a:spcPts val="1001"/>
              </a:spcBef>
              <a:buClr>
                <a:srgbClr val="000000"/>
              </a:buClr>
              <a:buFont typeface="Arial" panose="020B0604020202020204" pitchFamily="34" charset="0"/>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Öğrenciler, ilan edilen gün, saat ve yerde sınava girmek ve kimlik belgelerini göstermek zorundadır. </a:t>
            </a:r>
          </a:p>
          <a:p>
            <a:pPr algn="just">
              <a:lnSpc>
                <a:spcPct val="90000"/>
              </a:lnSpc>
              <a:spcBef>
                <a:spcPts val="1001"/>
              </a:spcBef>
              <a:buClr>
                <a:srgbClr val="000000"/>
              </a:buClr>
              <a:buFont typeface="Arial" panose="020B0604020202020204" pitchFamily="34" charset="0"/>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DZ notu verilmiş bir öğrenci final sınavlarına giremez.</a:t>
            </a:r>
          </a:p>
          <a:p>
            <a:pPr algn="just">
              <a:lnSpc>
                <a:spcPct val="90000"/>
              </a:lnSpc>
              <a:spcBef>
                <a:spcPts val="1001"/>
              </a:spcBef>
              <a:buClr>
                <a:srgbClr val="000000"/>
              </a:buClr>
              <a:buFont typeface="Arial" panose="020B0604020202020204" pitchFamily="34" charset="0"/>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Sınavların uygulanış biçimi dersi veren öğrenim elemanına göre değişebilir.</a:t>
            </a:r>
          </a:p>
        </p:txBody>
      </p:sp>
      <p:pic>
        <p:nvPicPr>
          <p:cNvPr id="203" name="Resim 202"/>
          <p:cNvPicPr/>
          <p:nvPr/>
        </p:nvPicPr>
        <p:blipFill>
          <a:blip r:embed="rId2"/>
          <a:stretch/>
        </p:blipFill>
        <p:spPr>
          <a:xfrm>
            <a:off x="7424056" y="3037113"/>
            <a:ext cx="4766623" cy="3000905"/>
          </a:xfrm>
          <a:prstGeom prst="rect">
            <a:avLst/>
          </a:prstGeom>
          <a:ln>
            <a:noFill/>
          </a:ln>
          <a:effectLst>
            <a:outerShdw blurRad="292100" dist="139700" dir="2700000" algn="tl" rotWithShape="0">
              <a:srgbClr val="333333">
                <a:alpha val="65000"/>
              </a:srgbClr>
            </a:outerShdw>
          </a:effectLst>
        </p:spPr>
      </p:pic>
      <p:pic>
        <p:nvPicPr>
          <p:cNvPr id="2" name="Resim 1" descr="metin, yazı tipi, poster, grafik içeren bir resim&#10;&#10;Yapay zeka tarafından oluşturulmuş içerik yanlış olabilir.">
            <a:extLst>
              <a:ext uri="{FF2B5EF4-FFF2-40B4-BE49-F238E27FC236}">
                <a16:creationId xmlns:a16="http://schemas.microsoft.com/office/drawing/2014/main" id="{5F59C0D9-0E2D-4427-8CA2-59BBABD969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9885" y="118539"/>
            <a:ext cx="958787" cy="12396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 name="PlaceHolder 1"/>
          <p:cNvSpPr>
            <a:spLocks noGrp="1"/>
          </p:cNvSpPr>
          <p:nvPr>
            <p:ph type="title" idx="4294967295"/>
          </p:nvPr>
        </p:nvSpPr>
        <p:spPr>
          <a:xfrm>
            <a:off x="3773487" y="198437"/>
            <a:ext cx="4645025" cy="1320120"/>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tr-TR" sz="40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Not Sistemi</a:t>
            </a:r>
          </a:p>
        </p:txBody>
      </p:sp>
      <p:sp>
        <p:nvSpPr>
          <p:cNvPr id="207" name="PlaceHolder 2"/>
          <p:cNvSpPr>
            <a:spLocks noGrp="1"/>
          </p:cNvSpPr>
          <p:nvPr>
            <p:ph idx="4294967295"/>
          </p:nvPr>
        </p:nvSpPr>
        <p:spPr>
          <a:xfrm>
            <a:off x="5604554" y="1191781"/>
            <a:ext cx="5738360" cy="5339648"/>
          </a:xfrm>
          <a:prstGeom prst="rect">
            <a:avLst/>
          </a:prstGeom>
          <a:noFill/>
          <a:ln w="0">
            <a:noFill/>
          </a:ln>
        </p:spPr>
        <p:txBody>
          <a:bodyPr lIns="90000" tIns="45000" rIns="90000" bIns="45000" anchor="ctr">
            <a:normAutofit/>
          </a:bodyPr>
          <a:lstStyle/>
          <a:p>
            <a:pPr marL="228600" indent="-228600" algn="just">
              <a:lnSpc>
                <a:spcPct val="90000"/>
              </a:lnSpc>
              <a:spcBef>
                <a:spcPts val="1001"/>
              </a:spcBef>
              <a:buClr>
                <a:srgbClr val="000000"/>
              </a:buClr>
              <a:buFont typeface="Arial"/>
              <a:buChar char="•"/>
            </a:pP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Her ders için en az bir yarıyıl içi (</a:t>
            </a:r>
            <a:r>
              <a:rPr lang="tr-TR" sz="2100" b="1" i="1" spc="-1" dirty="0">
                <a:solidFill>
                  <a:srgbClr val="0070C0"/>
                </a:solidFill>
                <a:latin typeface="Calibri" panose="020F0502020204030204" pitchFamily="34" charset="0"/>
                <a:ea typeface="Calibri" panose="020F0502020204030204" pitchFamily="34" charset="0"/>
                <a:cs typeface="Calibri" panose="020F0502020204030204" pitchFamily="34" charset="0"/>
              </a:rPr>
              <a:t>vize</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bir </a:t>
            </a:r>
            <a:r>
              <a:rPr lang="tr-TR" sz="2100" b="1" i="1" spc="-1" dirty="0">
                <a:solidFill>
                  <a:srgbClr val="0070C0"/>
                </a:solidFill>
                <a:latin typeface="Calibri" panose="020F0502020204030204" pitchFamily="34" charset="0"/>
                <a:ea typeface="Calibri" panose="020F0502020204030204" pitchFamily="34" charset="0"/>
                <a:cs typeface="Calibri" panose="020F0502020204030204" pitchFamily="34" charset="0"/>
              </a:rPr>
              <a:t>ödev veya kısa sınav</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ve bir yarıyıl sonu (</a:t>
            </a:r>
            <a:r>
              <a:rPr lang="tr-TR" sz="2100" b="1" i="1" spc="-1" dirty="0">
                <a:solidFill>
                  <a:srgbClr val="0070C0"/>
                </a:solidFill>
                <a:latin typeface="Calibri" panose="020F0502020204030204" pitchFamily="34" charset="0"/>
                <a:ea typeface="Calibri" panose="020F0502020204030204" pitchFamily="34" charset="0"/>
                <a:cs typeface="Calibri" panose="020F0502020204030204" pitchFamily="34" charset="0"/>
              </a:rPr>
              <a:t>final</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sınav ve bir </a:t>
            </a:r>
            <a:r>
              <a:rPr lang="tr-TR" sz="2100" b="1" i="1" spc="-1" dirty="0">
                <a:solidFill>
                  <a:srgbClr val="0070C0"/>
                </a:solidFill>
                <a:latin typeface="Calibri" panose="020F0502020204030204" pitchFamily="34" charset="0"/>
                <a:ea typeface="Calibri" panose="020F0502020204030204" pitchFamily="34" charset="0"/>
                <a:cs typeface="Calibri" panose="020F0502020204030204" pitchFamily="34" charset="0"/>
              </a:rPr>
              <a:t>bütünleme sınavı </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yapılır. </a:t>
            </a:r>
          </a:p>
          <a:p>
            <a:pPr marL="228600" indent="-228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Öğretim elemanlarının yürüttüğü tüm derslere ait notlar öğrenci bilgi sistemine (OBS) ilgili öğretim elemanı tarafından girilir. </a:t>
            </a:r>
          </a:p>
          <a:p>
            <a:pPr marL="228600" indent="-228600" algn="just">
              <a:lnSpc>
                <a:spcPct val="90000"/>
              </a:lnSpc>
              <a:spcBef>
                <a:spcPts val="1001"/>
              </a:spcBef>
              <a:buClr>
                <a:srgbClr val="000000"/>
              </a:buClr>
              <a:buFont typeface="Arial"/>
              <a:buChar char="•"/>
            </a:pP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Başarı notu dönem içi ve dönem sonu sınavlarına göre hesaplanır. </a:t>
            </a:r>
          </a:p>
          <a:p>
            <a:pPr marL="628650" lvl="1" indent="-228600" algn="just">
              <a:lnSpc>
                <a:spcPct val="90000"/>
              </a:lnSpc>
              <a:spcBef>
                <a:spcPts val="1001"/>
              </a:spcBef>
              <a:buClr>
                <a:srgbClr val="000000"/>
              </a:buClr>
              <a:buFont typeface="Arial"/>
              <a:buChar char="•"/>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Bir dersten başarılı sayılabilmek için, final veya bütünleme sınavından en az </a:t>
            </a:r>
            <a:r>
              <a:rPr lang="tr-TR" sz="2100" b="1" dirty="0">
                <a:solidFill>
                  <a:schemeClr val="tx1"/>
                </a:solidFill>
                <a:latin typeface="Calibri" panose="020F0502020204030204" pitchFamily="34" charset="0"/>
                <a:ea typeface="Calibri" panose="020F0502020204030204" pitchFamily="34" charset="0"/>
                <a:cs typeface="Calibri" panose="020F0502020204030204" pitchFamily="34" charset="0"/>
              </a:rPr>
              <a:t>50</a:t>
            </a: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 puan alınması gerekir. </a:t>
            </a:r>
          </a:p>
          <a:p>
            <a:pPr marL="628650" lvl="1" indent="-228600" algn="just">
              <a:lnSpc>
                <a:spcPct val="90000"/>
              </a:lnSpc>
              <a:spcBef>
                <a:spcPts val="1001"/>
              </a:spcBef>
              <a:buClr>
                <a:srgbClr val="000000"/>
              </a:buClr>
              <a:buFont typeface="Arial"/>
              <a:buChar char="•"/>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Ayrıca, dönem içi ve dönem sonu değerlendirmelerinin ağırlıklı ortalamasından elde edilen notun da </a:t>
            </a:r>
            <a:r>
              <a:rPr lang="tr-TR" sz="2100" b="1" dirty="0">
                <a:solidFill>
                  <a:schemeClr val="tx1"/>
                </a:solidFill>
                <a:latin typeface="Calibri" panose="020F0502020204030204" pitchFamily="34" charset="0"/>
                <a:ea typeface="Calibri" panose="020F0502020204030204" pitchFamily="34" charset="0"/>
                <a:cs typeface="Calibri" panose="020F0502020204030204" pitchFamily="34" charset="0"/>
              </a:rPr>
              <a:t>en az 45</a:t>
            </a: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 olması şarttır.</a:t>
            </a:r>
            <a:endParaRPr lang="tr-TR" sz="2100" spc="-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228600" indent="-228600" algn="just">
              <a:lnSpc>
                <a:spcPct val="90000"/>
              </a:lnSpc>
              <a:spcBef>
                <a:spcPts val="1001"/>
              </a:spcBef>
              <a:buClr>
                <a:srgbClr val="000000"/>
              </a:buClr>
              <a:buFont typeface="Arial"/>
              <a:buChar char="•"/>
            </a:pP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Notlar </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OBS</a:t>
            </a:r>
            <a:r>
              <a:rPr lang="tr-TR" sz="21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 üzerinden ilan edilir. </a:t>
            </a:r>
          </a:p>
        </p:txBody>
      </p:sp>
      <p:graphicFrame>
        <p:nvGraphicFramePr>
          <p:cNvPr id="4" name="Tablo 3">
            <a:extLst>
              <a:ext uri="{FF2B5EF4-FFF2-40B4-BE49-F238E27FC236}">
                <a16:creationId xmlns:a16="http://schemas.microsoft.com/office/drawing/2014/main" id="{2AE12DB6-6297-DC47-F33F-EF51E83A4C44}"/>
              </a:ext>
            </a:extLst>
          </p:cNvPr>
          <p:cNvGraphicFramePr>
            <a:graphicFrameLocks noGrp="1"/>
          </p:cNvGraphicFramePr>
          <p:nvPr>
            <p:extLst>
              <p:ext uri="{D42A27DB-BD31-4B8C-83A1-F6EECF244321}">
                <p14:modId xmlns:p14="http://schemas.microsoft.com/office/powerpoint/2010/main" val="3759466605"/>
              </p:ext>
            </p:extLst>
          </p:nvPr>
        </p:nvGraphicFramePr>
        <p:xfrm>
          <a:off x="239486" y="1450883"/>
          <a:ext cx="5058681" cy="5080543"/>
        </p:xfrm>
        <a:graphic>
          <a:graphicData uri="http://schemas.openxmlformats.org/drawingml/2006/table">
            <a:tbl>
              <a:tblPr firstRow="1" bandRow="1">
                <a:tableStyleId>{3C2FFA5D-87B4-456A-9821-1D502468CF0F}</a:tableStyleId>
              </a:tblPr>
              <a:tblGrid>
                <a:gridCol w="1686227">
                  <a:extLst>
                    <a:ext uri="{9D8B030D-6E8A-4147-A177-3AD203B41FA5}">
                      <a16:colId xmlns:a16="http://schemas.microsoft.com/office/drawing/2014/main" val="3879771196"/>
                    </a:ext>
                  </a:extLst>
                </a:gridCol>
                <a:gridCol w="1686227">
                  <a:extLst>
                    <a:ext uri="{9D8B030D-6E8A-4147-A177-3AD203B41FA5}">
                      <a16:colId xmlns:a16="http://schemas.microsoft.com/office/drawing/2014/main" val="122886631"/>
                    </a:ext>
                  </a:extLst>
                </a:gridCol>
                <a:gridCol w="1686227">
                  <a:extLst>
                    <a:ext uri="{9D8B030D-6E8A-4147-A177-3AD203B41FA5}">
                      <a16:colId xmlns:a16="http://schemas.microsoft.com/office/drawing/2014/main" val="942788999"/>
                    </a:ext>
                  </a:extLst>
                </a:gridCol>
              </a:tblGrid>
              <a:tr h="1004943">
                <a:tc>
                  <a:txBody>
                    <a:bodyPr/>
                    <a:lstStyle/>
                    <a:p>
                      <a:pPr algn="ctr"/>
                      <a:r>
                        <a:rPr lang="tr-TR" dirty="0"/>
                        <a:t>Başarı Notu </a:t>
                      </a:r>
                    </a:p>
                  </a:txBody>
                  <a:tcPr anchor="ctr"/>
                </a:tc>
                <a:tc>
                  <a:txBody>
                    <a:bodyPr/>
                    <a:lstStyle/>
                    <a:p>
                      <a:pPr algn="ctr"/>
                      <a:r>
                        <a:rPr lang="tr-TR" dirty="0"/>
                        <a:t>Mutlak Sistem Karşılığı</a:t>
                      </a:r>
                    </a:p>
                  </a:txBody>
                  <a:tcPr anchor="ctr"/>
                </a:tc>
                <a:tc>
                  <a:txBody>
                    <a:bodyPr/>
                    <a:lstStyle/>
                    <a:p>
                      <a:pPr algn="ctr"/>
                      <a:r>
                        <a:rPr lang="tr-TR" dirty="0"/>
                        <a:t>Katsayısı</a:t>
                      </a:r>
                    </a:p>
                  </a:txBody>
                  <a:tcPr anchor="ctr"/>
                </a:tc>
                <a:extLst>
                  <a:ext uri="{0D108BD9-81ED-4DB2-BD59-A6C34878D82A}">
                    <a16:rowId xmlns:a16="http://schemas.microsoft.com/office/drawing/2014/main" val="1391407909"/>
                  </a:ext>
                </a:extLst>
              </a:tr>
              <a:tr h="407560">
                <a:tc>
                  <a:txBody>
                    <a:bodyPr/>
                    <a:lstStyle/>
                    <a:p>
                      <a:pPr algn="ctr"/>
                      <a:r>
                        <a:rPr lang="tr-TR" dirty="0"/>
                        <a:t>AA</a:t>
                      </a:r>
                    </a:p>
                  </a:txBody>
                  <a:tcPr anchor="ctr"/>
                </a:tc>
                <a:tc>
                  <a:txBody>
                    <a:bodyPr/>
                    <a:lstStyle/>
                    <a:p>
                      <a:pPr algn="ctr"/>
                      <a:r>
                        <a:rPr lang="tr-TR" dirty="0"/>
                        <a:t>93,01-100,00</a:t>
                      </a:r>
                    </a:p>
                  </a:txBody>
                  <a:tcPr anchor="ctr"/>
                </a:tc>
                <a:tc>
                  <a:txBody>
                    <a:bodyPr/>
                    <a:lstStyle/>
                    <a:p>
                      <a:pPr algn="ctr"/>
                      <a:r>
                        <a:rPr lang="tr-TR" dirty="0"/>
                        <a:t>4.0</a:t>
                      </a:r>
                    </a:p>
                  </a:txBody>
                  <a:tcPr anchor="ctr"/>
                </a:tc>
                <a:extLst>
                  <a:ext uri="{0D108BD9-81ED-4DB2-BD59-A6C34878D82A}">
                    <a16:rowId xmlns:a16="http://schemas.microsoft.com/office/drawing/2014/main" val="209114697"/>
                  </a:ext>
                </a:extLst>
              </a:tr>
              <a:tr h="407560">
                <a:tc>
                  <a:txBody>
                    <a:bodyPr/>
                    <a:lstStyle/>
                    <a:p>
                      <a:pPr algn="ctr"/>
                      <a:r>
                        <a:rPr lang="tr-TR" dirty="0"/>
                        <a:t>AB</a:t>
                      </a:r>
                    </a:p>
                  </a:txBody>
                  <a:tcPr anchor="ctr"/>
                </a:tc>
                <a:tc>
                  <a:txBody>
                    <a:bodyPr/>
                    <a:lstStyle/>
                    <a:p>
                      <a:pPr algn="ctr"/>
                      <a:r>
                        <a:rPr lang="tr-TR" dirty="0"/>
                        <a:t>83,67-93,00</a:t>
                      </a:r>
                    </a:p>
                  </a:txBody>
                  <a:tcPr anchor="ctr"/>
                </a:tc>
                <a:tc>
                  <a:txBody>
                    <a:bodyPr/>
                    <a:lstStyle/>
                    <a:p>
                      <a:pPr algn="ctr"/>
                      <a:r>
                        <a:rPr lang="tr-TR" dirty="0"/>
                        <a:t>3.7</a:t>
                      </a:r>
                    </a:p>
                  </a:txBody>
                  <a:tcPr anchor="ctr"/>
                </a:tc>
                <a:extLst>
                  <a:ext uri="{0D108BD9-81ED-4DB2-BD59-A6C34878D82A}">
                    <a16:rowId xmlns:a16="http://schemas.microsoft.com/office/drawing/2014/main" val="649243382"/>
                  </a:ext>
                </a:extLst>
              </a:tr>
              <a:tr h="407560">
                <a:tc>
                  <a:txBody>
                    <a:bodyPr/>
                    <a:lstStyle/>
                    <a:p>
                      <a:pPr algn="ctr"/>
                      <a:r>
                        <a:rPr lang="tr-TR" dirty="0"/>
                        <a:t>BA</a:t>
                      </a:r>
                    </a:p>
                  </a:txBody>
                  <a:tcPr anchor="ctr"/>
                </a:tc>
                <a:tc>
                  <a:txBody>
                    <a:bodyPr/>
                    <a:lstStyle/>
                    <a:p>
                      <a:pPr algn="ctr"/>
                      <a:r>
                        <a:rPr lang="tr-TR" dirty="0"/>
                        <a:t>76,67-83,66</a:t>
                      </a:r>
                    </a:p>
                  </a:txBody>
                  <a:tcPr anchor="ctr"/>
                </a:tc>
                <a:tc>
                  <a:txBody>
                    <a:bodyPr/>
                    <a:lstStyle/>
                    <a:p>
                      <a:pPr algn="ctr"/>
                      <a:r>
                        <a:rPr lang="tr-TR" dirty="0"/>
                        <a:t>3.3</a:t>
                      </a:r>
                    </a:p>
                  </a:txBody>
                  <a:tcPr anchor="ctr"/>
                </a:tc>
                <a:extLst>
                  <a:ext uri="{0D108BD9-81ED-4DB2-BD59-A6C34878D82A}">
                    <a16:rowId xmlns:a16="http://schemas.microsoft.com/office/drawing/2014/main" val="3354429209"/>
                  </a:ext>
                </a:extLst>
              </a:tr>
              <a:tr h="407560">
                <a:tc>
                  <a:txBody>
                    <a:bodyPr/>
                    <a:lstStyle/>
                    <a:p>
                      <a:pPr algn="ctr"/>
                      <a:r>
                        <a:rPr lang="tr-TR" dirty="0"/>
                        <a:t>BB</a:t>
                      </a:r>
                    </a:p>
                  </a:txBody>
                  <a:tcPr anchor="ctr"/>
                </a:tc>
                <a:tc>
                  <a:txBody>
                    <a:bodyPr/>
                    <a:lstStyle/>
                    <a:p>
                      <a:pPr algn="ctr"/>
                      <a:r>
                        <a:rPr lang="tr-TR" dirty="0"/>
                        <a:t>69,67-76,66</a:t>
                      </a:r>
                    </a:p>
                  </a:txBody>
                  <a:tcPr anchor="ctr"/>
                </a:tc>
                <a:tc>
                  <a:txBody>
                    <a:bodyPr/>
                    <a:lstStyle/>
                    <a:p>
                      <a:pPr algn="ctr"/>
                      <a:r>
                        <a:rPr lang="tr-TR" dirty="0"/>
                        <a:t>3.0</a:t>
                      </a:r>
                    </a:p>
                  </a:txBody>
                  <a:tcPr anchor="ctr"/>
                </a:tc>
                <a:extLst>
                  <a:ext uri="{0D108BD9-81ED-4DB2-BD59-A6C34878D82A}">
                    <a16:rowId xmlns:a16="http://schemas.microsoft.com/office/drawing/2014/main" val="1070765650"/>
                  </a:ext>
                </a:extLst>
              </a:tr>
              <a:tr h="407560">
                <a:tc>
                  <a:txBody>
                    <a:bodyPr/>
                    <a:lstStyle/>
                    <a:p>
                      <a:pPr algn="ctr"/>
                      <a:r>
                        <a:rPr lang="tr-TR" dirty="0"/>
                        <a:t>BC</a:t>
                      </a:r>
                    </a:p>
                  </a:txBody>
                  <a:tcPr anchor="ctr"/>
                </a:tc>
                <a:tc>
                  <a:txBody>
                    <a:bodyPr/>
                    <a:lstStyle/>
                    <a:p>
                      <a:pPr algn="ctr"/>
                      <a:r>
                        <a:rPr lang="tr-TR" dirty="0"/>
                        <a:t>60,34-69,66</a:t>
                      </a:r>
                    </a:p>
                  </a:txBody>
                  <a:tcPr anchor="ctr"/>
                </a:tc>
                <a:tc>
                  <a:txBody>
                    <a:bodyPr/>
                    <a:lstStyle/>
                    <a:p>
                      <a:pPr algn="ctr"/>
                      <a:r>
                        <a:rPr lang="tr-TR" dirty="0"/>
                        <a:t>2.7</a:t>
                      </a:r>
                    </a:p>
                  </a:txBody>
                  <a:tcPr anchor="ctr"/>
                </a:tc>
                <a:extLst>
                  <a:ext uri="{0D108BD9-81ED-4DB2-BD59-A6C34878D82A}">
                    <a16:rowId xmlns:a16="http://schemas.microsoft.com/office/drawing/2014/main" val="263592767"/>
                  </a:ext>
                </a:extLst>
              </a:tr>
              <a:tr h="407560">
                <a:tc>
                  <a:txBody>
                    <a:bodyPr/>
                    <a:lstStyle/>
                    <a:p>
                      <a:pPr algn="ctr"/>
                      <a:r>
                        <a:rPr lang="tr-TR" dirty="0"/>
                        <a:t>CB</a:t>
                      </a:r>
                    </a:p>
                  </a:txBody>
                  <a:tcPr anchor="ctr"/>
                </a:tc>
                <a:tc>
                  <a:txBody>
                    <a:bodyPr/>
                    <a:lstStyle/>
                    <a:p>
                      <a:pPr algn="ctr"/>
                      <a:r>
                        <a:rPr lang="tr-TR" dirty="0"/>
                        <a:t>56,61-60,33</a:t>
                      </a:r>
                    </a:p>
                  </a:txBody>
                  <a:tcPr anchor="ctr"/>
                </a:tc>
                <a:tc>
                  <a:txBody>
                    <a:bodyPr/>
                    <a:lstStyle/>
                    <a:p>
                      <a:pPr algn="ctr"/>
                      <a:r>
                        <a:rPr lang="tr-TR" dirty="0"/>
                        <a:t>2.3</a:t>
                      </a:r>
                    </a:p>
                  </a:txBody>
                  <a:tcPr anchor="ctr"/>
                </a:tc>
                <a:extLst>
                  <a:ext uri="{0D108BD9-81ED-4DB2-BD59-A6C34878D82A}">
                    <a16:rowId xmlns:a16="http://schemas.microsoft.com/office/drawing/2014/main" val="147587980"/>
                  </a:ext>
                </a:extLst>
              </a:tr>
              <a:tr h="407560">
                <a:tc>
                  <a:txBody>
                    <a:bodyPr/>
                    <a:lstStyle/>
                    <a:p>
                      <a:pPr algn="ctr"/>
                      <a:r>
                        <a:rPr lang="tr-TR" dirty="0"/>
                        <a:t>CC</a:t>
                      </a:r>
                    </a:p>
                  </a:txBody>
                  <a:tcPr anchor="ctr"/>
                </a:tc>
                <a:tc>
                  <a:txBody>
                    <a:bodyPr/>
                    <a:lstStyle/>
                    <a:p>
                      <a:pPr algn="ctr"/>
                      <a:r>
                        <a:rPr lang="tr-TR" dirty="0"/>
                        <a:t>53,33-56,60</a:t>
                      </a:r>
                    </a:p>
                  </a:txBody>
                  <a:tcPr anchor="ctr"/>
                </a:tc>
                <a:tc>
                  <a:txBody>
                    <a:bodyPr/>
                    <a:lstStyle/>
                    <a:p>
                      <a:pPr algn="ctr"/>
                      <a:r>
                        <a:rPr lang="tr-TR" dirty="0"/>
                        <a:t>2.0</a:t>
                      </a:r>
                    </a:p>
                  </a:txBody>
                  <a:tcPr anchor="ctr"/>
                </a:tc>
                <a:extLst>
                  <a:ext uri="{0D108BD9-81ED-4DB2-BD59-A6C34878D82A}">
                    <a16:rowId xmlns:a16="http://schemas.microsoft.com/office/drawing/2014/main" val="187860263"/>
                  </a:ext>
                </a:extLst>
              </a:tr>
              <a:tr h="407560">
                <a:tc>
                  <a:txBody>
                    <a:bodyPr/>
                    <a:lstStyle/>
                    <a:p>
                      <a:pPr algn="ctr"/>
                      <a:r>
                        <a:rPr lang="tr-TR" dirty="0"/>
                        <a:t>DC</a:t>
                      </a:r>
                    </a:p>
                  </a:txBody>
                  <a:tcPr anchor="ctr"/>
                </a:tc>
                <a:tc>
                  <a:txBody>
                    <a:bodyPr/>
                    <a:lstStyle/>
                    <a:p>
                      <a:pPr algn="ctr"/>
                      <a:r>
                        <a:rPr lang="tr-TR" dirty="0"/>
                        <a:t>49,00-48,99</a:t>
                      </a:r>
                    </a:p>
                  </a:txBody>
                  <a:tcPr anchor="ctr"/>
                </a:tc>
                <a:tc>
                  <a:txBody>
                    <a:bodyPr/>
                    <a:lstStyle/>
                    <a:p>
                      <a:pPr algn="ctr"/>
                      <a:r>
                        <a:rPr lang="tr-TR" dirty="0"/>
                        <a:t>1.5</a:t>
                      </a:r>
                    </a:p>
                  </a:txBody>
                  <a:tcPr anchor="ctr"/>
                </a:tc>
                <a:extLst>
                  <a:ext uri="{0D108BD9-81ED-4DB2-BD59-A6C34878D82A}">
                    <a16:rowId xmlns:a16="http://schemas.microsoft.com/office/drawing/2014/main" val="3686774729"/>
                  </a:ext>
                </a:extLst>
              </a:tr>
              <a:tr h="407560">
                <a:tc>
                  <a:txBody>
                    <a:bodyPr/>
                    <a:lstStyle/>
                    <a:p>
                      <a:pPr algn="ctr"/>
                      <a:r>
                        <a:rPr lang="tr-TR" dirty="0"/>
                        <a:t>DD</a:t>
                      </a:r>
                    </a:p>
                  </a:txBody>
                  <a:tcPr anchor="ctr"/>
                </a:tc>
                <a:tc>
                  <a:txBody>
                    <a:bodyPr/>
                    <a:lstStyle/>
                    <a:p>
                      <a:pPr algn="ctr"/>
                      <a:r>
                        <a:rPr lang="tr-TR" dirty="0"/>
                        <a:t>45,00-48,99</a:t>
                      </a:r>
                    </a:p>
                  </a:txBody>
                  <a:tcPr anchor="ctr"/>
                </a:tc>
                <a:tc>
                  <a:txBody>
                    <a:bodyPr/>
                    <a:lstStyle/>
                    <a:p>
                      <a:pPr algn="ctr"/>
                      <a:r>
                        <a:rPr lang="tr-TR" dirty="0"/>
                        <a:t>1.0</a:t>
                      </a:r>
                    </a:p>
                  </a:txBody>
                  <a:tcPr anchor="ctr"/>
                </a:tc>
                <a:extLst>
                  <a:ext uri="{0D108BD9-81ED-4DB2-BD59-A6C34878D82A}">
                    <a16:rowId xmlns:a16="http://schemas.microsoft.com/office/drawing/2014/main" val="2061698344"/>
                  </a:ext>
                </a:extLst>
              </a:tr>
              <a:tr h="407560">
                <a:tc>
                  <a:txBody>
                    <a:bodyPr/>
                    <a:lstStyle/>
                    <a:p>
                      <a:pPr algn="ctr"/>
                      <a:r>
                        <a:rPr lang="tr-TR" dirty="0"/>
                        <a:t>FF</a:t>
                      </a:r>
                    </a:p>
                  </a:txBody>
                  <a:tcPr anchor="ctr"/>
                </a:tc>
                <a:tc>
                  <a:txBody>
                    <a:bodyPr/>
                    <a:lstStyle/>
                    <a:p>
                      <a:pPr algn="ctr"/>
                      <a:r>
                        <a:rPr lang="tr-TR" dirty="0"/>
                        <a:t>44,99 ve aşağısı </a:t>
                      </a:r>
                    </a:p>
                  </a:txBody>
                  <a:tcPr anchor="ctr"/>
                </a:tc>
                <a:tc>
                  <a:txBody>
                    <a:bodyPr/>
                    <a:lstStyle/>
                    <a:p>
                      <a:pPr algn="ctr"/>
                      <a:r>
                        <a:rPr lang="tr-TR" dirty="0"/>
                        <a:t>0.0</a:t>
                      </a:r>
                    </a:p>
                  </a:txBody>
                  <a:tcPr anchor="ctr"/>
                </a:tc>
                <a:extLst>
                  <a:ext uri="{0D108BD9-81ED-4DB2-BD59-A6C34878D82A}">
                    <a16:rowId xmlns:a16="http://schemas.microsoft.com/office/drawing/2014/main" val="45997558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209" name="Slide Background"/>
          <p:cNvSpPr/>
          <p:nvPr/>
        </p:nvSpPr>
        <p:spPr>
          <a:xfrm>
            <a:off x="0" y="0"/>
            <a:ext cx="1219068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useBgFill="1">
        <p:nvSpPr>
          <p:cNvPr id="210" name="Rectangle 10"/>
          <p:cNvSpPr/>
          <p:nvPr/>
        </p:nvSpPr>
        <p:spPr>
          <a:xfrm>
            <a:off x="0" y="0"/>
            <a:ext cx="8520840" cy="2284560"/>
          </a:xfrm>
          <a:prstGeom prst="rect">
            <a:avLst/>
          </a:prstGeom>
          <a:ln>
            <a:noFill/>
          </a:ln>
          <a:effectLst>
            <a:outerShdw blurRad="596880" dist="304556" dir="7139329"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12" name="PlaceHolder 2"/>
          <p:cNvSpPr>
            <a:spLocks noGrp="1"/>
          </p:cNvSpPr>
          <p:nvPr>
            <p:ph idx="4294967295"/>
          </p:nvPr>
        </p:nvSpPr>
        <p:spPr>
          <a:xfrm>
            <a:off x="0" y="2284560"/>
            <a:ext cx="5660571" cy="4070203"/>
          </a:xfrm>
          <a:prstGeom prst="rect">
            <a:avLst/>
          </a:prstGeom>
          <a:noFill/>
          <a:ln w="0">
            <a:noFill/>
          </a:ln>
        </p:spPr>
        <p:txBody>
          <a:bodyPr lIns="90000" tIns="45000" rIns="90000" bIns="45000" anchor="ctr">
            <a:normAutofit/>
          </a:bodyPr>
          <a:lstStyle/>
          <a:p>
            <a:pPr marL="228600" indent="-228600" algn="just">
              <a:lnSpc>
                <a:spcPct val="90000"/>
              </a:lnSpc>
              <a:spcBef>
                <a:spcPts val="1001"/>
              </a:spcBef>
              <a:buClr>
                <a:srgbClr val="000000"/>
              </a:buClr>
              <a:buFont typeface="Arial"/>
              <a:buChar char="•"/>
            </a:pPr>
            <a:r>
              <a:rPr lang="tr-TR" sz="2200" b="0" strike="noStrike" spc="-1" dirty="0">
                <a:solidFill>
                  <a:srgbClr val="000000"/>
                </a:solidFill>
                <a:latin typeface="Calibri"/>
              </a:rPr>
              <a:t>Öğrenciler, en az </a:t>
            </a:r>
            <a:r>
              <a:rPr lang="tr-TR" sz="2200" b="1" u="sng" strike="noStrike" spc="-1" dirty="0">
                <a:solidFill>
                  <a:srgbClr val="C00000"/>
                </a:solidFill>
                <a:latin typeface="Calibri"/>
              </a:rPr>
              <a:t>60 gün staj</a:t>
            </a:r>
            <a:r>
              <a:rPr lang="tr-TR" sz="2200" b="1" strike="noStrike" spc="-1" dirty="0">
                <a:solidFill>
                  <a:srgbClr val="C00000"/>
                </a:solidFill>
                <a:latin typeface="Calibri"/>
              </a:rPr>
              <a:t> </a:t>
            </a:r>
            <a:r>
              <a:rPr lang="tr-TR" sz="2200" b="0" strike="noStrike" spc="-1" dirty="0">
                <a:solidFill>
                  <a:srgbClr val="000000"/>
                </a:solidFill>
                <a:latin typeface="Calibri"/>
              </a:rPr>
              <a:t>yapmak zorundadır. </a:t>
            </a:r>
          </a:p>
          <a:p>
            <a:pPr marL="628650" lvl="1" indent="-228600" algn="just">
              <a:lnSpc>
                <a:spcPct val="90000"/>
              </a:lnSpc>
              <a:spcBef>
                <a:spcPts val="1001"/>
              </a:spcBef>
              <a:buClr>
                <a:srgbClr val="000000"/>
              </a:buClr>
              <a:buFont typeface="Arial"/>
              <a:buChar char="•"/>
            </a:pPr>
            <a:r>
              <a:rPr lang="tr-TR" sz="2200" b="0" strike="noStrike" spc="-1" dirty="0">
                <a:solidFill>
                  <a:srgbClr val="000000"/>
                </a:solidFill>
                <a:latin typeface="Calibri"/>
              </a:rPr>
              <a:t>4. yarıyılı takip eden yaz döneminde tek seferde veya 30 günlük dönemlerle toplam (30+30) en az </a:t>
            </a:r>
            <a:r>
              <a:rPr lang="tr-TR" sz="2200" b="1" u="sng" strike="noStrike" spc="-1" dirty="0">
                <a:solidFill>
                  <a:srgbClr val="C00000"/>
                </a:solidFill>
                <a:latin typeface="Calibri"/>
              </a:rPr>
              <a:t>60 gün staj</a:t>
            </a:r>
            <a:r>
              <a:rPr lang="tr-TR" sz="2200" b="1" strike="noStrike" spc="-1" dirty="0">
                <a:solidFill>
                  <a:srgbClr val="C00000"/>
                </a:solidFill>
                <a:latin typeface="Calibri"/>
              </a:rPr>
              <a:t> </a:t>
            </a:r>
            <a:r>
              <a:rPr lang="tr-TR" sz="2200" b="0" strike="noStrike" spc="-1" dirty="0">
                <a:solidFill>
                  <a:srgbClr val="000000"/>
                </a:solidFill>
                <a:latin typeface="Calibri"/>
              </a:rPr>
              <a:t>yapmak zorundadır.</a:t>
            </a:r>
          </a:p>
          <a:p>
            <a:pPr marL="228600" indent="-228600" algn="just">
              <a:lnSpc>
                <a:spcPct val="90000"/>
              </a:lnSpc>
              <a:spcBef>
                <a:spcPts val="1001"/>
              </a:spcBef>
              <a:buClr>
                <a:srgbClr val="000000"/>
              </a:buClr>
              <a:buFont typeface="Arial"/>
              <a:buChar char="•"/>
            </a:pPr>
            <a:r>
              <a:rPr lang="tr-TR" sz="2200" spc="-1" dirty="0">
                <a:solidFill>
                  <a:srgbClr val="000000"/>
                </a:solidFill>
                <a:latin typeface="Calibri"/>
              </a:rPr>
              <a:t>Stajların ne zaman yapılabileceği Bölüm Staj Komisyonları tarafından belirlenir.</a:t>
            </a:r>
          </a:p>
          <a:p>
            <a:pPr marL="228600" indent="-228600" algn="just">
              <a:lnSpc>
                <a:spcPct val="90000"/>
              </a:lnSpc>
              <a:spcBef>
                <a:spcPts val="1001"/>
              </a:spcBef>
              <a:buClr>
                <a:srgbClr val="000000"/>
              </a:buClr>
              <a:buFont typeface="Arial"/>
              <a:buChar char="•"/>
            </a:pPr>
            <a:r>
              <a:rPr lang="tr-TR" sz="2200" spc="-1" dirty="0">
                <a:solidFill>
                  <a:srgbClr val="000000"/>
                </a:solidFill>
                <a:latin typeface="Calibri"/>
              </a:rPr>
              <a:t>Staj, esas olarak eğitim öğretimin fiilen yapılmadığı süreler içinde yapılır.  </a:t>
            </a:r>
            <a:endParaRPr lang="tr-TR" sz="2200" spc="-1" dirty="0">
              <a:solidFill>
                <a:srgbClr val="000000"/>
              </a:solidFill>
              <a:latin typeface="Arial"/>
            </a:endParaRPr>
          </a:p>
          <a:p>
            <a:pPr marL="228600" indent="-228600" algn="just">
              <a:lnSpc>
                <a:spcPct val="90000"/>
              </a:lnSpc>
              <a:spcBef>
                <a:spcPts val="1001"/>
              </a:spcBef>
              <a:buClr>
                <a:srgbClr val="000000"/>
              </a:buClr>
              <a:buFont typeface="Arial"/>
              <a:buChar char="•"/>
            </a:pPr>
            <a:endParaRPr lang="tr-TR" sz="2200" b="0" strike="noStrike" spc="-1" dirty="0">
              <a:solidFill>
                <a:srgbClr val="000000"/>
              </a:solidFill>
              <a:latin typeface="Arial"/>
            </a:endParaRPr>
          </a:p>
        </p:txBody>
      </p:sp>
      <p:pic>
        <p:nvPicPr>
          <p:cNvPr id="213" name="Picture 4" descr="Takvim"/>
          <p:cNvPicPr/>
          <p:nvPr/>
        </p:nvPicPr>
        <p:blipFill>
          <a:blip r:embed="rId2"/>
          <a:srcRect l="22269" r="18329" b="-3"/>
          <a:stretch/>
        </p:blipFill>
        <p:spPr>
          <a:xfrm>
            <a:off x="6236794" y="280534"/>
            <a:ext cx="5377662" cy="6074229"/>
          </a:xfrm>
          <a:prstGeom prst="rect">
            <a:avLst/>
          </a:prstGeom>
          <a:ln>
            <a:noFill/>
          </a:ln>
          <a:effectLst>
            <a:outerShdw blurRad="292100" dist="139700" dir="2700000" algn="tl" rotWithShape="0">
              <a:srgbClr val="333333">
                <a:alpha val="65000"/>
              </a:srgbClr>
            </a:outerShdw>
          </a:effectLst>
        </p:spPr>
      </p:pic>
      <p:sp>
        <p:nvSpPr>
          <p:cNvPr id="2" name="Dikdörtgen 1">
            <a:extLst>
              <a:ext uri="{FF2B5EF4-FFF2-40B4-BE49-F238E27FC236}">
                <a16:creationId xmlns:a16="http://schemas.microsoft.com/office/drawing/2014/main" id="{22A736D9-2440-33AE-250D-99295AA0CECE}"/>
              </a:ext>
            </a:extLst>
          </p:cNvPr>
          <p:cNvSpPr/>
          <p:nvPr/>
        </p:nvSpPr>
        <p:spPr>
          <a:xfrm>
            <a:off x="1793411" y="1128885"/>
            <a:ext cx="1485920" cy="923330"/>
          </a:xfrm>
          <a:prstGeom prst="rect">
            <a:avLst/>
          </a:prstGeom>
          <a:noFill/>
        </p:spPr>
        <p:txBody>
          <a:bodyPr wrap="none" lIns="91440" tIns="45720" rIns="91440" bIns="45720">
            <a:spAutoFit/>
          </a:bodyPr>
          <a:lstStyle/>
          <a:p>
            <a:pPr algn="ctr"/>
            <a:r>
              <a:rPr lang="tr-TR" sz="5400" dirty="0">
                <a:ln w="0">
                  <a:solidFill>
                    <a:srgbClr val="0070C0"/>
                  </a:solidFill>
                </a:ln>
                <a:solidFill>
                  <a:schemeClr val="accent1"/>
                </a:solidFill>
                <a:effectLst>
                  <a:outerShdw blurRad="38100" dist="25400" dir="5400000" algn="ctr" rotWithShape="0">
                    <a:srgbClr val="6E747A">
                      <a:alpha val="43000"/>
                    </a:srgbClr>
                  </a:outerShdw>
                </a:effectLst>
              </a:rPr>
              <a:t>STAJ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215" name="Rectangle 15"/>
          <p:cNvSpPr/>
          <p:nvPr/>
        </p:nvSpPr>
        <p:spPr>
          <a:xfrm>
            <a:off x="0" y="0"/>
            <a:ext cx="1218744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18" name="PlaceHolder 2"/>
          <p:cNvSpPr>
            <a:spLocks noGrp="1"/>
          </p:cNvSpPr>
          <p:nvPr>
            <p:ph idx="4294967295"/>
          </p:nvPr>
        </p:nvSpPr>
        <p:spPr>
          <a:xfrm>
            <a:off x="489856" y="2934291"/>
            <a:ext cx="4484915" cy="3428409"/>
          </a:xfrm>
          <a:prstGeom prst="rect">
            <a:avLst/>
          </a:prstGeom>
          <a:noFill/>
          <a:ln w="0">
            <a:noFill/>
          </a:ln>
        </p:spPr>
        <p:txBody>
          <a:bodyPr lIns="90000" tIns="45000" rIns="90000" bIns="45000" anchor="t">
            <a:normAutofit/>
          </a:bodyPr>
          <a:lstStyle/>
          <a:p>
            <a:pPr marL="246600" indent="-246600" algn="just">
              <a:lnSpc>
                <a:spcPct val="90000"/>
              </a:lnSpc>
              <a:spcBef>
                <a:spcPts val="1100"/>
              </a:spcBef>
              <a:spcAft>
                <a:spcPts val="500"/>
              </a:spcAft>
              <a:buClr>
                <a:srgbClr val="000000"/>
              </a:buClr>
              <a:buFont typeface="Arial"/>
              <a:buChar char="•"/>
            </a:pPr>
            <a:r>
              <a:rPr lang="tr-TR" sz="2200" b="0" strike="noStrike" spc="-1" dirty="0">
                <a:solidFill>
                  <a:srgbClr val="000000"/>
                </a:solidFill>
                <a:latin typeface="Calibri"/>
              </a:rPr>
              <a:t>Turistik işletme belgesine sahip 4 ve 5 yıldızlı oteller/tatil köyleri</a:t>
            </a:r>
          </a:p>
          <a:p>
            <a:pPr marL="246600" indent="-246600" algn="just">
              <a:lnSpc>
                <a:spcPct val="90000"/>
              </a:lnSpc>
              <a:spcBef>
                <a:spcPts val="1100"/>
              </a:spcBef>
              <a:spcAft>
                <a:spcPts val="500"/>
              </a:spcAft>
              <a:buClr>
                <a:srgbClr val="000000"/>
              </a:buClr>
              <a:buFont typeface="Arial"/>
              <a:buChar char="•"/>
            </a:pPr>
            <a:r>
              <a:rPr lang="tr-TR" sz="2200" b="0" strike="noStrike" spc="-1" dirty="0">
                <a:solidFill>
                  <a:srgbClr val="000000"/>
                </a:solidFill>
                <a:latin typeface="Calibri"/>
              </a:rPr>
              <a:t>Özel belgeli işletmeler</a:t>
            </a:r>
          </a:p>
          <a:p>
            <a:pPr marL="246600" indent="-246600" algn="just">
              <a:lnSpc>
                <a:spcPct val="90000"/>
              </a:lnSpc>
              <a:spcBef>
                <a:spcPts val="1100"/>
              </a:spcBef>
              <a:spcAft>
                <a:spcPts val="500"/>
              </a:spcAft>
              <a:buClr>
                <a:srgbClr val="000000"/>
              </a:buClr>
              <a:buFont typeface="Arial"/>
              <a:buChar char="•"/>
            </a:pPr>
            <a:r>
              <a:rPr lang="tr-TR" sz="2200" b="0" strike="noStrike" spc="-1" dirty="0">
                <a:solidFill>
                  <a:srgbClr val="000000"/>
                </a:solidFill>
                <a:latin typeface="Calibri"/>
              </a:rPr>
              <a:t>A ve B grubu seyahat acenteleri</a:t>
            </a:r>
            <a:endParaRPr lang="tr-TR" sz="2200" spc="-1" dirty="0">
              <a:solidFill>
                <a:srgbClr val="000000"/>
              </a:solidFill>
              <a:latin typeface="Calibri"/>
            </a:endParaRPr>
          </a:p>
          <a:p>
            <a:pPr marL="246600" indent="-246600" algn="just">
              <a:lnSpc>
                <a:spcPct val="90000"/>
              </a:lnSpc>
              <a:spcBef>
                <a:spcPts val="1100"/>
              </a:spcBef>
              <a:spcAft>
                <a:spcPts val="500"/>
              </a:spcAft>
              <a:buClr>
                <a:srgbClr val="000000"/>
              </a:buClr>
              <a:buFont typeface="Arial"/>
              <a:buChar char="•"/>
            </a:pPr>
            <a:r>
              <a:rPr lang="tr-TR" sz="2200" b="0" strike="noStrike" spc="-1" dirty="0">
                <a:solidFill>
                  <a:srgbClr val="000000"/>
                </a:solidFill>
                <a:latin typeface="Calibri"/>
              </a:rPr>
              <a:t>Bölüm Staj Komisyonu tarafından uygun görülen kamu ve özel sektöre ait turizm işletmeleri</a:t>
            </a:r>
            <a:endParaRPr lang="tr-TR" sz="2200" b="0" strike="noStrike" spc="-1" dirty="0">
              <a:solidFill>
                <a:srgbClr val="000000"/>
              </a:solidFill>
              <a:latin typeface="Arial"/>
            </a:endParaRPr>
          </a:p>
        </p:txBody>
      </p:sp>
      <p:sp>
        <p:nvSpPr>
          <p:cNvPr id="217" name="sketchy line"/>
          <p:cNvSpPr/>
          <p:nvPr/>
        </p:nvSpPr>
        <p:spPr>
          <a:xfrm>
            <a:off x="640080" y="2586960"/>
            <a:ext cx="3473280" cy="16920"/>
          </a:xfrm>
          <a:custGeom>
            <a:avLst/>
            <a:gdLst>
              <a:gd name="textAreaLeft" fmla="*/ 0 w 3473280"/>
              <a:gd name="textAreaRight" fmla="*/ 3474720 w 3473280"/>
              <a:gd name="textAreaTop" fmla="*/ 0 h 16920"/>
              <a:gd name="textAreaBottom" fmla="*/ 18360 h 16920"/>
            </a:gdLst>
            <a:ahLst/>
            <a:cxnLst/>
            <a:rect l="textAreaLeft" t="textAreaTop" r="textAreaRight" b="textAreaBottom"/>
            <a:pathLst>
              <a:path w="3474720" h="18288" fill="none">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19" name="Picture 4"/>
          <p:cNvSpPr/>
          <p:nvPr/>
        </p:nvSpPr>
        <p:spPr>
          <a:xfrm>
            <a:off x="5311800" y="0"/>
            <a:ext cx="6877440" cy="6856560"/>
          </a:xfrm>
          <a:custGeom>
            <a:avLst/>
            <a:gdLst>
              <a:gd name="textAreaLeft" fmla="*/ 0 w 6877440"/>
              <a:gd name="textAreaRight" fmla="*/ 6878880 w 6877440"/>
              <a:gd name="textAreaTop" fmla="*/ 0 h 6856560"/>
              <a:gd name="textAreaBottom" fmla="*/ 6858000 h 685656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tr-TR" sz="1800" b="0" strike="noStrike" spc="-1">
              <a:solidFill>
                <a:srgbClr val="000000"/>
              </a:solidFill>
              <a:latin typeface="Arial"/>
              <a:ea typeface="DejaVu Sans"/>
            </a:endParaRPr>
          </a:p>
        </p:txBody>
      </p:sp>
      <p:sp>
        <p:nvSpPr>
          <p:cNvPr id="2" name="Dikdörtgen 1">
            <a:extLst>
              <a:ext uri="{FF2B5EF4-FFF2-40B4-BE49-F238E27FC236}">
                <a16:creationId xmlns:a16="http://schemas.microsoft.com/office/drawing/2014/main" id="{7A060F4F-CAEC-3AAA-DE99-7964100A04F3}"/>
              </a:ext>
            </a:extLst>
          </p:cNvPr>
          <p:cNvSpPr/>
          <p:nvPr/>
        </p:nvSpPr>
        <p:spPr>
          <a:xfrm>
            <a:off x="404031" y="1298051"/>
            <a:ext cx="4679598" cy="769441"/>
          </a:xfrm>
          <a:prstGeom prst="rect">
            <a:avLst/>
          </a:prstGeom>
          <a:noFill/>
        </p:spPr>
        <p:txBody>
          <a:bodyPr wrap="square" lIns="91440" tIns="45720" rIns="91440" bIns="45720">
            <a:spAutoFit/>
          </a:bodyPr>
          <a:lstStyle/>
          <a:p>
            <a:pPr algn="ctr"/>
            <a:r>
              <a:rPr lang="tr-TR" sz="2200" b="1" u="sng" spc="-1" dirty="0">
                <a:solidFill>
                  <a:schemeClr val="accent1">
                    <a:lumMod val="75000"/>
                  </a:schemeClr>
                </a:solidFill>
                <a:latin typeface="Calibri"/>
              </a:rPr>
              <a:t>Turizm İşletmeciliği Bölümü Öğrencilerinin Staj Yapabileceği Yerler</a:t>
            </a:r>
            <a:endParaRPr lang="tr-TR" sz="2200" b="1" u="sng" dirty="0">
              <a:ln w="0">
                <a:solidFill>
                  <a:srgbClr val="0070C0"/>
                </a:solidFill>
              </a:ln>
              <a:solidFill>
                <a:schemeClr val="accent1">
                  <a:lumMod val="75000"/>
                </a:schemeClr>
              </a:solidFill>
              <a:effectLst>
                <a:outerShdw blurRad="38100" dist="25400" dir="5400000" algn="ctr" rotWithShape="0">
                  <a:srgbClr val="6E747A">
                    <a:alpha val="43000"/>
                  </a:srgbClr>
                </a:outerShdw>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220" name="Rectangle 15"/>
          <p:cNvSpPr/>
          <p:nvPr/>
        </p:nvSpPr>
        <p:spPr>
          <a:xfrm>
            <a:off x="0" y="0"/>
            <a:ext cx="1218744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21" name="PlaceHolder 1"/>
          <p:cNvSpPr>
            <a:spLocks noGrp="1"/>
          </p:cNvSpPr>
          <p:nvPr>
            <p:ph type="title" idx="4294967295"/>
          </p:nvPr>
        </p:nvSpPr>
        <p:spPr>
          <a:xfrm>
            <a:off x="0" y="4154488"/>
            <a:ext cx="3417888" cy="1411287"/>
          </a:xfrm>
          <a:prstGeom prst="rect">
            <a:avLst/>
          </a:prstGeom>
          <a:noFill/>
          <a:ln w="0">
            <a:noFill/>
          </a:ln>
        </p:spPr>
        <p:txBody>
          <a:bodyPr lIns="90000" tIns="45000" rIns="90000" bIns="45000" anchor="ctr">
            <a:normAutofit fontScale="90000"/>
          </a:bodyPr>
          <a:lstStyle/>
          <a:p>
            <a:pPr indent="0">
              <a:lnSpc>
                <a:spcPct val="90000"/>
              </a:lnSpc>
              <a:buNone/>
              <a:tabLst>
                <a:tab pos="0" algn="l"/>
              </a:tabLst>
            </a:pPr>
            <a:r>
              <a:rPr lang="tr-TR" sz="26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Erasmus Öğrenim Hareketliliği ve Erasmus Staj Hareketliliği</a:t>
            </a:r>
          </a:p>
        </p:txBody>
      </p:sp>
      <p:sp>
        <p:nvSpPr>
          <p:cNvPr id="222" name="sketch line"/>
          <p:cNvSpPr/>
          <p:nvPr/>
        </p:nvSpPr>
        <p:spPr>
          <a:xfrm rot="5400000">
            <a:off x="3662640" y="5468040"/>
            <a:ext cx="1370160" cy="16920"/>
          </a:xfrm>
          <a:custGeom>
            <a:avLst/>
            <a:gdLst>
              <a:gd name="textAreaLeft" fmla="*/ 0 w 1370160"/>
              <a:gd name="textAreaRight" fmla="*/ 1371600 w 1370160"/>
              <a:gd name="textAreaTop" fmla="*/ 0 h 16920"/>
              <a:gd name="textAreaBottom" fmla="*/ 18360 h 16920"/>
            </a:gdLst>
            <a:ahLst/>
            <a:cxnLst/>
            <a:rect l="textAreaLeft" t="textAreaTop" r="textAreaRight" b="textAreaBottom"/>
            <a:pathLst>
              <a:path w="1371600" h="18288" fill="none">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224" name="Resim 223"/>
          <p:cNvPicPr/>
          <p:nvPr/>
        </p:nvPicPr>
        <p:blipFill>
          <a:blip r:embed="rId3"/>
          <a:stretch/>
        </p:blipFill>
        <p:spPr>
          <a:xfrm>
            <a:off x="228600" y="181080"/>
            <a:ext cx="11697120" cy="3475800"/>
          </a:xfrm>
          <a:prstGeom prst="rect">
            <a:avLst/>
          </a:prstGeom>
          <a:ln w="0">
            <a:noFill/>
          </a:ln>
        </p:spPr>
      </p:pic>
      <p:sp>
        <p:nvSpPr>
          <p:cNvPr id="3" name="Metin kutusu 2">
            <a:extLst>
              <a:ext uri="{FF2B5EF4-FFF2-40B4-BE49-F238E27FC236}">
                <a16:creationId xmlns:a16="http://schemas.microsoft.com/office/drawing/2014/main" id="{0DD430D9-2D6D-AE93-9A70-3B6C78EA439B}"/>
              </a:ext>
            </a:extLst>
          </p:cNvPr>
          <p:cNvSpPr txBox="1"/>
          <p:nvPr/>
        </p:nvSpPr>
        <p:spPr>
          <a:xfrm>
            <a:off x="4618620" y="3656880"/>
            <a:ext cx="6276087" cy="2970044"/>
          </a:xfrm>
          <a:prstGeom prst="rect">
            <a:avLst/>
          </a:prstGeom>
          <a:noFill/>
        </p:spPr>
        <p:txBody>
          <a:bodyPr wrap="square">
            <a:spAutoFit/>
          </a:bodyPr>
          <a:lstStyle/>
          <a:p>
            <a:pPr algn="just">
              <a:lnSpc>
                <a:spcPct val="90000"/>
              </a:lnSpc>
              <a:spcBef>
                <a:spcPts val="1001"/>
              </a:spcBef>
              <a:buClr>
                <a:srgbClr val="000000"/>
              </a:buClr>
            </a:pPr>
            <a:r>
              <a:rPr lang="tr-TR" sz="1800" b="1" dirty="0">
                <a:solidFill>
                  <a:srgbClr val="C00000"/>
                </a:solidFill>
                <a:latin typeface="Calibri" panose="020F0502020204030204" pitchFamily="34" charset="0"/>
                <a:ea typeface="Calibri" panose="020F0502020204030204" pitchFamily="34" charset="0"/>
                <a:cs typeface="Calibri" panose="020F0502020204030204" pitchFamily="34" charset="0"/>
              </a:rPr>
              <a:t>   Erasmus nedir? </a:t>
            </a:r>
          </a:p>
          <a:p>
            <a:pPr marL="186480" indent="-186480" algn="just">
              <a:lnSpc>
                <a:spcPct val="90000"/>
              </a:lnSpc>
              <a:spcBef>
                <a:spcPts val="1001"/>
              </a:spcBef>
              <a:buClr>
                <a:srgbClr val="000000"/>
              </a:buClr>
              <a:buFont typeface="Arial"/>
              <a:buChar char="•"/>
            </a:pPr>
            <a:r>
              <a:rPr lang="tr-TR" sz="1800" dirty="0">
                <a:latin typeface="Calibri" panose="020F0502020204030204" pitchFamily="34" charset="0"/>
                <a:ea typeface="Calibri" panose="020F0502020204030204" pitchFamily="34" charset="0"/>
                <a:cs typeface="Calibri" panose="020F0502020204030204" pitchFamily="34" charset="0"/>
              </a:rPr>
              <a:t>Yükseköğretim kurumunda kayıtlı öğrencinin, öğreniminin bir bölümünü, ikili anlaşma ile ortak olunan yurtdışındaki yükseköğretim kurumunda gerçekleştirmesi.</a:t>
            </a:r>
          </a:p>
          <a:p>
            <a:pPr algn="just">
              <a:lnSpc>
                <a:spcPct val="90000"/>
              </a:lnSpc>
              <a:spcBef>
                <a:spcPts val="1001"/>
              </a:spcBef>
              <a:buClr>
                <a:srgbClr val="000000"/>
              </a:buClr>
            </a:pPr>
            <a:r>
              <a:rPr lang="tr-TR" b="1" dirty="0">
                <a:solidFill>
                  <a:srgbClr val="C00000"/>
                </a:solidFill>
                <a:latin typeface="Calibri" panose="020F0502020204030204" pitchFamily="34" charset="0"/>
                <a:ea typeface="Calibri" panose="020F0502020204030204" pitchFamily="34" charset="0"/>
                <a:cs typeface="Calibri" panose="020F0502020204030204" pitchFamily="34" charset="0"/>
              </a:rPr>
              <a:t>   Bu programa katılmak için ne yapmalıyız? </a:t>
            </a:r>
          </a:p>
          <a:p>
            <a:pPr marL="186480" indent="-186480" algn="just">
              <a:lnSpc>
                <a:spcPct val="90000"/>
              </a:lnSpc>
              <a:spcBef>
                <a:spcPts val="1001"/>
              </a:spcBef>
              <a:buClr>
                <a:srgbClr val="000000"/>
              </a:buClr>
              <a:buFont typeface="Arial"/>
              <a:buChar char="•"/>
            </a:pPr>
            <a:r>
              <a:rPr lang="tr-TR" dirty="0">
                <a:latin typeface="Calibri" panose="020F0502020204030204" pitchFamily="34" charset="0"/>
                <a:ea typeface="Calibri" panose="020F0502020204030204" pitchFamily="34" charset="0"/>
                <a:cs typeface="Calibri" panose="020F0502020204030204" pitchFamily="34" charset="0"/>
              </a:rPr>
              <a:t>Programa katılmak için üniversitemizin Erasmus web sayfası olan </a:t>
            </a:r>
            <a:r>
              <a:rPr lang="tr-TR" spc="-1"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4"/>
              </a:rPr>
              <a:t>https://www.bilecik.edu.tr/uluslararasi</a:t>
            </a:r>
            <a:r>
              <a:rPr lang="tr-TR" spc="-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tr-TR" dirty="0">
                <a:latin typeface="Calibri" panose="020F0502020204030204" pitchFamily="34" charset="0"/>
                <a:ea typeface="Calibri" panose="020F0502020204030204" pitchFamily="34" charset="0"/>
                <a:cs typeface="Calibri" panose="020F0502020204030204" pitchFamily="34" charset="0"/>
              </a:rPr>
              <a:t>adresinden yapılacak olan yeni dönem başvuru ilanlarını takip ediniz. Ayrıca fakültede de bildirim yapılır, belirtilen aşamalara uymanız gerekmektedir.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 name="PlaceHolder 1"/>
          <p:cNvSpPr>
            <a:spLocks noGrp="1"/>
          </p:cNvSpPr>
          <p:nvPr>
            <p:ph type="title" idx="4294967295"/>
          </p:nvPr>
        </p:nvSpPr>
        <p:spPr>
          <a:xfrm>
            <a:off x="7418597" y="1845641"/>
            <a:ext cx="4250889" cy="3248873"/>
          </a:xfrm>
          <a:prstGeom prst="rect">
            <a:avLst/>
          </a:prstGeom>
          <a:ln/>
        </p:spPr>
        <p:style>
          <a:lnRef idx="2">
            <a:schemeClr val="accent2"/>
          </a:lnRef>
          <a:fillRef idx="1">
            <a:schemeClr val="lt1"/>
          </a:fillRef>
          <a:effectRef idx="0">
            <a:schemeClr val="accent2"/>
          </a:effectRef>
          <a:fontRef idx="minor">
            <a:schemeClr val="dk1"/>
          </a:fontRef>
        </p:style>
        <p:txBody>
          <a:bodyPr lIns="90000" tIns="45000" rIns="90000" bIns="45000" anchor="b">
            <a:normAutofit/>
          </a:bodyPr>
          <a:lstStyle/>
          <a:p>
            <a:pPr indent="0" algn="ctr">
              <a:lnSpc>
                <a:spcPct val="150000"/>
              </a:lnSpc>
              <a:buNone/>
              <a:tabLst>
                <a:tab pos="0" algn="l"/>
              </a:tabLst>
            </a:pPr>
            <a:r>
              <a:rPr lang="tr-TR" sz="27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Erasmus Öğrenim Hareketliliği ve Erasmus Staj Hareketliliği</a:t>
            </a:r>
            <a:br>
              <a:rPr lang="tr-TR" sz="27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tr-TR" sz="2700" b="1"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226" name="Resim 8" descr="giyim, kişi, şahıs, adam, insan, grup içeren bir resim&#10;&#10;Açıklama otomatik olarak oluşturuldu"/>
          <p:cNvPicPr/>
          <p:nvPr/>
        </p:nvPicPr>
        <p:blipFill>
          <a:blip r:embed="rId2"/>
          <a:srcRect l="8798" r="6483"/>
          <a:stretch/>
        </p:blipFill>
        <p:spPr>
          <a:xfrm>
            <a:off x="0" y="1440"/>
            <a:ext cx="7031520" cy="43772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7" name="Rectangle 25"/>
          <p:cNvSpPr/>
          <p:nvPr/>
        </p:nvSpPr>
        <p:spPr>
          <a:xfrm rot="10800000">
            <a:off x="12070080" y="1440"/>
            <a:ext cx="122040" cy="3288600"/>
          </a:xfrm>
          <a:prstGeom prst="rect">
            <a:avLst/>
          </a:prstGeom>
          <a:gradFill rotWithShape="0">
            <a:gsLst>
              <a:gs pos="20000">
                <a:srgbClr val="A5A5A5">
                  <a:alpha val="0"/>
                </a:srgbClr>
              </a:gs>
              <a:gs pos="100000">
                <a:srgbClr val="C9C9C9"/>
              </a:gs>
            </a:gsLst>
            <a:lin ang="12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228" name="İçerik Yer Tutucusu 4" descr="dış mekan, doğa, giyim, kişi, şahıs içeren bir resim&#10;&#10;Açıklama otomatik olarak oluşturuldu"/>
          <p:cNvPicPr/>
          <p:nvPr/>
        </p:nvPicPr>
        <p:blipFill>
          <a:blip r:embed="rId3"/>
          <a:srcRect l="5215"/>
          <a:stretch/>
        </p:blipFill>
        <p:spPr>
          <a:xfrm>
            <a:off x="-7560" y="4378680"/>
            <a:ext cx="3523320" cy="2477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9" name="Resim 6" descr="bina, dış mekan, gökyüzü, giyim içeren bir resim&#10;&#10;Açıklama otomatik olarak oluşturuldu"/>
          <p:cNvPicPr/>
          <p:nvPr/>
        </p:nvPicPr>
        <p:blipFill>
          <a:blip r:embed="rId4"/>
          <a:srcRect l="5215"/>
          <a:stretch/>
        </p:blipFill>
        <p:spPr>
          <a:xfrm>
            <a:off x="3523320" y="4380120"/>
            <a:ext cx="3523320" cy="2477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30" name="Group 27"/>
          <p:cNvGrpSpPr/>
          <p:nvPr/>
        </p:nvGrpSpPr>
        <p:grpSpPr>
          <a:xfrm>
            <a:off x="12068640" y="0"/>
            <a:ext cx="122040" cy="6856560"/>
            <a:chOff x="12068640" y="0"/>
            <a:chExt cx="122040" cy="6856560"/>
          </a:xfrm>
        </p:grpSpPr>
        <p:sp>
          <p:nvSpPr>
            <p:cNvPr id="231" name="Rectangle 28"/>
            <p:cNvSpPr/>
            <p:nvPr/>
          </p:nvSpPr>
          <p:spPr>
            <a:xfrm>
              <a:off x="12068640" y="0"/>
              <a:ext cx="122040" cy="6856560"/>
            </a:xfrm>
            <a:prstGeom prst="rect">
              <a:avLst/>
            </a:prstGeom>
            <a:gradFill rotWithShape="0">
              <a:gsLst>
                <a:gs pos="0">
                  <a:srgbClr val="ED7D31"/>
                </a:gs>
                <a:gs pos="100000">
                  <a:srgbClr val="5B9BD5"/>
                </a:gs>
              </a:gsLst>
              <a:lin ang="1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32" name="Rectangle 29"/>
            <p:cNvSpPr/>
            <p:nvPr/>
          </p:nvSpPr>
          <p:spPr>
            <a:xfrm>
              <a:off x="12068640" y="3527640"/>
              <a:ext cx="122040" cy="3328920"/>
            </a:xfrm>
            <a:prstGeom prst="rect">
              <a:avLst/>
            </a:prstGeom>
            <a:gradFill rotWithShape="0">
              <a:gsLst>
                <a:gs pos="27000">
                  <a:srgbClr val="5B9BD5">
                    <a:alpha val="0"/>
                  </a:srgbClr>
                </a:gs>
                <a:gs pos="100000">
                  <a:srgbClr val="9DC3E6"/>
                </a:gs>
              </a:gsLst>
              <a:lin ang="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233" name="Rectangle 16"/>
          <p:cNvSpPr/>
          <p:nvPr/>
        </p:nvSpPr>
        <p:spPr>
          <a:xfrm>
            <a:off x="-2" y="152400"/>
            <a:ext cx="12187440" cy="685656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35" name="İçerik Yer Tutucusu 4"/>
          <p:cNvSpPr/>
          <p:nvPr/>
        </p:nvSpPr>
        <p:spPr>
          <a:xfrm>
            <a:off x="1320" y="152400"/>
            <a:ext cx="12190680" cy="4556880"/>
          </a:xfrm>
          <a:custGeom>
            <a:avLst/>
            <a:gdLst>
              <a:gd name="textAreaLeft" fmla="*/ 0 w 12190680"/>
              <a:gd name="textAreaRight" fmla="*/ 12192120 w 12190680"/>
              <a:gd name="textAreaTop" fmla="*/ 0 h 4556880"/>
              <a:gd name="textAreaBottom" fmla="*/ 4558320 h 4556880"/>
            </a:gdLst>
            <a:ahLst/>
            <a:cxnLst/>
            <a:rect l="textAreaLeft" t="textAreaTop" r="textAreaRight" b="textAreaBottom"/>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tr-TR" sz="1800" b="0" strike="noStrike" spc="-1">
              <a:solidFill>
                <a:srgbClr val="000000"/>
              </a:solidFill>
              <a:latin typeface="Arial"/>
              <a:ea typeface="DejaVu Sans"/>
            </a:endParaRPr>
          </a:p>
        </p:txBody>
      </p:sp>
      <p:sp>
        <p:nvSpPr>
          <p:cNvPr id="236" name="sketch line"/>
          <p:cNvSpPr/>
          <p:nvPr/>
        </p:nvSpPr>
        <p:spPr>
          <a:xfrm rot="5400000">
            <a:off x="3662640" y="5468040"/>
            <a:ext cx="1370160" cy="16920"/>
          </a:xfrm>
          <a:custGeom>
            <a:avLst/>
            <a:gdLst>
              <a:gd name="textAreaLeft" fmla="*/ 0 w 1370160"/>
              <a:gd name="textAreaRight" fmla="*/ 1371600 w 1370160"/>
              <a:gd name="textAreaTop" fmla="*/ 0 h 16920"/>
              <a:gd name="textAreaBottom" fmla="*/ 18360 h 16920"/>
            </a:gdLst>
            <a:ahLst/>
            <a:cxnLst/>
            <a:rect l="textAreaLeft" t="textAreaTop" r="textAreaRight" b="textAreaBottom"/>
            <a:pathLst>
              <a:path w="1371600" h="18288" fill="none">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 name="PlaceHolder 1"/>
          <p:cNvSpPr txBox="1">
            <a:spLocks/>
          </p:cNvSpPr>
          <p:nvPr/>
        </p:nvSpPr>
        <p:spPr>
          <a:xfrm>
            <a:off x="38099" y="3424860"/>
            <a:ext cx="4452258" cy="3088938"/>
          </a:xfrm>
          <a:prstGeom prst="rect">
            <a:avLst/>
          </a:prstGeom>
        </p:spPr>
        <p:style>
          <a:lnRef idx="2">
            <a:schemeClr val="accent1"/>
          </a:lnRef>
          <a:fillRef idx="1">
            <a:schemeClr val="lt1"/>
          </a:fillRef>
          <a:effectRef idx="0">
            <a:schemeClr val="accent1"/>
          </a:effectRef>
          <a:fontRef idx="minor">
            <a:schemeClr val="dk1"/>
          </a:fontRef>
        </p:style>
        <p:txBody>
          <a:bodyPr vert="horz" lIns="90000" tIns="45000" rIns="90000" bIns="45000" rtlCol="0" anchor="ctr">
            <a:norm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lnSpc>
                <a:spcPct val="90000"/>
              </a:lnSpc>
              <a:tabLst>
                <a:tab pos="0" algn="l"/>
              </a:tabLst>
            </a:pPr>
            <a:r>
              <a:rPr lang="tr-TR" sz="3700" b="1" spc="-1" dirty="0">
                <a:solidFill>
                  <a:srgbClr val="000000"/>
                </a:solidFill>
                <a:latin typeface="Calibri" panose="020F0502020204030204" pitchFamily="34" charset="0"/>
                <a:ea typeface="Calibri" panose="020F0502020204030204" pitchFamily="34" charset="0"/>
                <a:cs typeface="Calibri" panose="020F0502020204030204" pitchFamily="34" charset="0"/>
              </a:rPr>
              <a:t>Kütüphane ve Dokümantasyon</a:t>
            </a:r>
          </a:p>
        </p:txBody>
      </p:sp>
      <p:sp>
        <p:nvSpPr>
          <p:cNvPr id="3" name="PlaceHolder 2"/>
          <p:cNvSpPr txBox="1">
            <a:spLocks/>
          </p:cNvSpPr>
          <p:nvPr/>
        </p:nvSpPr>
        <p:spPr>
          <a:xfrm>
            <a:off x="4528457" y="3058886"/>
            <a:ext cx="7511143" cy="3799114"/>
          </a:xfrm>
          <a:prstGeom prst="rect">
            <a:avLst/>
          </a:prstGeom>
        </p:spPr>
        <p:style>
          <a:lnRef idx="2">
            <a:schemeClr val="accent1"/>
          </a:lnRef>
          <a:fillRef idx="1">
            <a:schemeClr val="lt1"/>
          </a:fillRef>
          <a:effectRef idx="0">
            <a:schemeClr val="accent1"/>
          </a:effectRef>
          <a:fontRef idx="minor">
            <a:schemeClr val="dk1"/>
          </a:fontRef>
        </p:style>
        <p:txBody>
          <a:bodyPr vert="horz" lIns="90000" tIns="45000" rIns="90000" bIns="45000" rtlCol="0" anchor="ctr">
            <a:normAutofit fontScale="95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9pPr>
          </a:lstStyle>
          <a:p>
            <a:pPr marL="213840" indent="-213840">
              <a:lnSpc>
                <a:spcPct val="90000"/>
              </a:lnSpc>
              <a:spcBef>
                <a:spcPts val="1001"/>
              </a:spcBef>
              <a:buClr>
                <a:srgbClr val="000000"/>
              </a:buClr>
              <a:buFont typeface="Arial"/>
              <a:buChar char="•"/>
            </a:pPr>
            <a:r>
              <a:rPr lang="tr-TR" sz="2100" b="1" spc="-1" dirty="0">
                <a:solidFill>
                  <a:srgbClr val="000000"/>
                </a:solidFill>
                <a:latin typeface="Calibri" panose="020F0502020204030204" pitchFamily="34" charset="0"/>
                <a:ea typeface="Calibri" panose="020F0502020204030204" pitchFamily="34" charset="0"/>
                <a:cs typeface="Calibri" panose="020F0502020204030204" pitchFamily="34" charset="0"/>
              </a:rPr>
              <a:t>Konumu: </a:t>
            </a:r>
            <a:r>
              <a:rPr lang="tr-TR" sz="2100" spc="-1" dirty="0" err="1">
                <a:solidFill>
                  <a:srgbClr val="000000"/>
                </a:solidFill>
                <a:latin typeface="Calibri" panose="020F0502020204030204" pitchFamily="34" charset="0"/>
                <a:ea typeface="Calibri" panose="020F0502020204030204" pitchFamily="34" charset="0"/>
                <a:cs typeface="Calibri" panose="020F0502020204030204" pitchFamily="34" charset="0"/>
              </a:rPr>
              <a:t>Gülümbe</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yerleşkesinde</a:t>
            </a:r>
          </a:p>
          <a:p>
            <a:pPr marL="213840" indent="-213840">
              <a:lnSpc>
                <a:spcPct val="90000"/>
              </a:lnSpc>
              <a:spcBef>
                <a:spcPts val="1001"/>
              </a:spcBef>
              <a:buClr>
                <a:srgbClr val="000000"/>
              </a:buClr>
              <a:buFont typeface="Arial"/>
              <a:buChar char="•"/>
            </a:pPr>
            <a:r>
              <a:rPr lang="tr-TR" sz="2100" b="1" spc="-1" dirty="0">
                <a:solidFill>
                  <a:srgbClr val="000000"/>
                </a:solidFill>
                <a:latin typeface="Calibri" panose="020F0502020204030204" pitchFamily="34" charset="0"/>
                <a:ea typeface="Calibri" panose="020F0502020204030204" pitchFamily="34" charset="0"/>
                <a:cs typeface="Calibri" panose="020F0502020204030204" pitchFamily="34" charset="0"/>
              </a:rPr>
              <a:t>Çalışma Saatleri: </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Kütüphane ve Bilgi Merkezi’nin 7/24 Salonu haftanın her günü 24 saat açıktır. </a:t>
            </a:r>
          </a:p>
          <a:p>
            <a:pPr marL="213840" indent="-213840">
              <a:lnSpc>
                <a:spcPct val="90000"/>
              </a:lnSpc>
              <a:spcBef>
                <a:spcPts val="1001"/>
              </a:spcBef>
              <a:buClr>
                <a:srgbClr val="000000"/>
              </a:buClr>
              <a:buFont typeface="Arial"/>
              <a:buChar char="•"/>
            </a:pP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Öğrencilerimiz üniversitenin verdiği kurum ve kimlik kartı ile kaynak ve hizmetlerden yararlanır.</a:t>
            </a:r>
          </a:p>
          <a:p>
            <a:pPr marL="213840" indent="-213840">
              <a:lnSpc>
                <a:spcPct val="90000"/>
              </a:lnSpc>
              <a:spcBef>
                <a:spcPts val="1001"/>
              </a:spcBef>
              <a:buClr>
                <a:srgbClr val="000000"/>
              </a:buClr>
              <a:buFont typeface="Arial"/>
              <a:buChar char="•"/>
            </a:pPr>
            <a:r>
              <a:rPr lang="tr-TR" sz="2100" b="1" spc="-1" dirty="0">
                <a:solidFill>
                  <a:srgbClr val="000000"/>
                </a:solidFill>
                <a:latin typeface="Calibri" panose="020F0502020204030204" pitchFamily="34" charset="0"/>
                <a:ea typeface="Calibri" panose="020F0502020204030204" pitchFamily="34" charset="0"/>
                <a:cs typeface="Calibri" panose="020F0502020204030204" pitchFamily="34" charset="0"/>
              </a:rPr>
              <a:t>Ödünç: </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Ödünç işlemi kullanıcı tarafından </a:t>
            </a:r>
            <a:r>
              <a:rPr lang="tr-TR" sz="2100" spc="-1" dirty="0" err="1">
                <a:solidFill>
                  <a:srgbClr val="000000"/>
                </a:solidFill>
                <a:latin typeface="Calibri" panose="020F0502020204030204" pitchFamily="34" charset="0"/>
                <a:ea typeface="Calibri" panose="020F0502020204030204" pitchFamily="34" charset="0"/>
                <a:cs typeface="Calibri" panose="020F0502020204030204" pitchFamily="34" charset="0"/>
              </a:rPr>
              <a:t>kitapmatiklerden</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yapılabildiği gibi, </a:t>
            </a:r>
            <a:r>
              <a:rPr lang="tr-TR" sz="2100" spc="-1" dirty="0" err="1">
                <a:solidFill>
                  <a:srgbClr val="000000"/>
                </a:solidFill>
                <a:latin typeface="Calibri" panose="020F0502020204030204" pitchFamily="34" charset="0"/>
                <a:ea typeface="Calibri" panose="020F0502020204030204" pitchFamily="34" charset="0"/>
                <a:cs typeface="Calibri" panose="020F0502020204030204" pitchFamily="34" charset="0"/>
              </a:rPr>
              <a:t>kitapmatik</a:t>
            </a:r>
            <a:r>
              <a:rPr lang="tr-TR" sz="2100" spc="-1" dirty="0">
                <a:solidFill>
                  <a:srgbClr val="000000"/>
                </a:solidFill>
                <a:latin typeface="Calibri" panose="020F0502020204030204" pitchFamily="34" charset="0"/>
                <a:ea typeface="Calibri" panose="020F0502020204030204" pitchFamily="34" charset="0"/>
                <a:cs typeface="Calibri" panose="020F0502020204030204" pitchFamily="34" charset="0"/>
              </a:rPr>
              <a:t> üzerinden ödünç/iade işlemi yapamayan kullanıcıların işlemi görevli personel tarafından yapılır.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2" name="PlaceHolder 1"/>
          <p:cNvSpPr>
            <a:spLocks noGrp="1"/>
          </p:cNvSpPr>
          <p:nvPr>
            <p:ph type="title" idx="4294967295"/>
          </p:nvPr>
        </p:nvSpPr>
        <p:spPr>
          <a:xfrm>
            <a:off x="1654628" y="339742"/>
            <a:ext cx="6574971" cy="1366838"/>
          </a:xfrm>
          <a:prstGeom prst="rect">
            <a:avLst/>
          </a:prstGeom>
          <a:noFill/>
          <a:ln w="0">
            <a:noFill/>
          </a:ln>
        </p:spPr>
        <p:txBody>
          <a:bodyPr lIns="90000" tIns="45000" rIns="90000" bIns="45000" anchor="ctr">
            <a:normAutofit/>
          </a:bodyPr>
          <a:lstStyle/>
          <a:p>
            <a:pPr indent="0">
              <a:lnSpc>
                <a:spcPct val="90000"/>
              </a:lnSpc>
              <a:buNone/>
              <a:tabLst>
                <a:tab pos="0" algn="l"/>
              </a:tabLst>
            </a:pPr>
            <a:r>
              <a:rPr lang="tr-TR" sz="4400" b="1" strike="noStrike" spc="-1" noProof="0" dirty="0">
                <a:solidFill>
                  <a:srgbClr val="000000"/>
                </a:solidFill>
                <a:latin typeface="Calibri Light"/>
              </a:rPr>
              <a:t>Turizm &amp; Gezi Kulübü</a:t>
            </a:r>
            <a:endParaRPr lang="tr-TR" sz="4400" b="1" strike="noStrike" spc="-1" noProof="0" dirty="0">
              <a:solidFill>
                <a:srgbClr val="000000"/>
              </a:solidFill>
              <a:latin typeface="Arial"/>
            </a:endParaRPr>
          </a:p>
        </p:txBody>
      </p:sp>
      <p:sp>
        <p:nvSpPr>
          <p:cNvPr id="253" name="sketch line"/>
          <p:cNvSpPr/>
          <p:nvPr/>
        </p:nvSpPr>
        <p:spPr>
          <a:xfrm>
            <a:off x="4449960" y="1850760"/>
            <a:ext cx="3290400" cy="16920"/>
          </a:xfrm>
          <a:custGeom>
            <a:avLst/>
            <a:gdLst>
              <a:gd name="textAreaLeft" fmla="*/ 0 w 3290400"/>
              <a:gd name="textAreaRight" fmla="*/ 3291840 w 3290400"/>
              <a:gd name="textAreaTop" fmla="*/ 0 h 16920"/>
              <a:gd name="textAreaBottom" fmla="*/ 18360 h 16920"/>
            </a:gdLst>
            <a:ahLst/>
            <a:cxnLst/>
            <a:rect l="textAreaLeft" t="textAreaTop" r="textAreaRight" b="textAreaBottom"/>
            <a:pathLst>
              <a:path w="3291840" h="18288" fill="none">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254" name="Resim 6" descr="metin, ekran görüntüsü, yazı tipi, sayı, numara içeren bir resim&#10;&#10;Açıklama otomatik olarak oluşturuldu"/>
          <p:cNvPicPr/>
          <p:nvPr/>
        </p:nvPicPr>
        <p:blipFill>
          <a:blip r:embed="rId2"/>
          <a:stretch/>
        </p:blipFill>
        <p:spPr>
          <a:xfrm>
            <a:off x="469440" y="1902600"/>
            <a:ext cx="5003640" cy="4953960"/>
          </a:xfrm>
          <a:prstGeom prst="rect">
            <a:avLst/>
          </a:prstGeom>
          <a:ln w="0">
            <a:noFill/>
          </a:ln>
        </p:spPr>
      </p:pic>
      <p:pic>
        <p:nvPicPr>
          <p:cNvPr id="255" name="Resim 254"/>
          <p:cNvPicPr/>
          <p:nvPr/>
        </p:nvPicPr>
        <p:blipFill>
          <a:blip r:embed="rId3"/>
          <a:stretch/>
        </p:blipFill>
        <p:spPr>
          <a:xfrm>
            <a:off x="6862920" y="892628"/>
            <a:ext cx="4744080" cy="3614760"/>
          </a:xfrm>
          <a:prstGeom prst="rect">
            <a:avLst/>
          </a:prstGeom>
          <a:ln w="0">
            <a:noFill/>
          </a:ln>
        </p:spPr>
      </p:pic>
      <p:pic>
        <p:nvPicPr>
          <p:cNvPr id="256" name="Resim 255"/>
          <p:cNvPicPr/>
          <p:nvPr/>
        </p:nvPicPr>
        <p:blipFill>
          <a:blip r:embed="rId4"/>
          <a:stretch/>
        </p:blipFill>
        <p:spPr>
          <a:xfrm>
            <a:off x="6718922" y="2574900"/>
            <a:ext cx="4559760" cy="360936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 name="PlaceHolder 1"/>
          <p:cNvSpPr>
            <a:spLocks noGrp="1"/>
          </p:cNvSpPr>
          <p:nvPr>
            <p:ph type="title" idx="4294967295"/>
          </p:nvPr>
        </p:nvSpPr>
        <p:spPr>
          <a:xfrm>
            <a:off x="5900057" y="1813792"/>
            <a:ext cx="5478463" cy="1614488"/>
          </a:xfrm>
          <a:prstGeom prst="rect">
            <a:avLst/>
          </a:prstGeom>
          <a:noFill/>
          <a:ln w="0">
            <a:noFill/>
          </a:ln>
        </p:spPr>
        <p:txBody>
          <a:bodyPr lIns="90000" tIns="45000" rIns="90000" bIns="45000" anchor="b">
            <a:normAutofit/>
          </a:bodyPr>
          <a:lstStyle/>
          <a:p>
            <a:pPr indent="0" algn="ctr">
              <a:lnSpc>
                <a:spcPct val="90000"/>
              </a:lnSpc>
              <a:buNone/>
              <a:tabLst>
                <a:tab pos="0" algn="l"/>
              </a:tabLst>
            </a:pPr>
            <a:r>
              <a:rPr lang="tr-TR" sz="3200" b="1" strike="noStrike" spc="-1" dirty="0">
                <a:solidFill>
                  <a:srgbClr val="C00000"/>
                </a:solidFill>
                <a:latin typeface="Calibri" panose="020F0502020204030204" pitchFamily="34" charset="0"/>
                <a:ea typeface="Calibri" panose="020F0502020204030204" pitchFamily="34" charset="0"/>
                <a:cs typeface="Calibri" panose="020F0502020204030204" pitchFamily="34" charset="0"/>
              </a:rPr>
              <a:t>Mezuniyet Sonrası Çalışma Olanakları</a:t>
            </a:r>
          </a:p>
        </p:txBody>
      </p:sp>
      <p:sp>
        <p:nvSpPr>
          <p:cNvPr id="258" name="PlaceHolder 2"/>
          <p:cNvSpPr>
            <a:spLocks noGrp="1"/>
          </p:cNvSpPr>
          <p:nvPr>
            <p:ph idx="4294967295"/>
          </p:nvPr>
        </p:nvSpPr>
        <p:spPr>
          <a:xfrm>
            <a:off x="5823857" y="3527640"/>
            <a:ext cx="6109835" cy="2914436"/>
          </a:xfrm>
          <a:prstGeom prst="rect">
            <a:avLst/>
          </a:prstGeom>
          <a:noFill/>
          <a:ln w="0">
            <a:noFill/>
          </a:ln>
        </p:spPr>
        <p:txBody>
          <a:bodyPr lIns="90000" tIns="45000" rIns="90000" bIns="45000" anchor="t">
            <a:normAutofit/>
          </a:bodyPr>
          <a:lstStyle/>
          <a:p>
            <a:pPr marL="228600" indent="0" algn="just">
              <a:lnSpc>
                <a:spcPct val="90000"/>
              </a:lnSpc>
              <a:spcBef>
                <a:spcPts val="1001"/>
              </a:spcBef>
              <a:buNone/>
              <a:tabLst>
                <a:tab pos="0" algn="l"/>
              </a:tabLst>
            </a:pPr>
            <a:endParaRPr lang="tr-TR" sz="2400" b="0" strike="noStrike" spc="-1" dirty="0">
              <a:solidFill>
                <a:srgbClr val="000000"/>
              </a:solidFill>
              <a:latin typeface="Arial"/>
            </a:endParaRP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rgbClr val="000000"/>
                </a:solidFill>
                <a:latin typeface="Times New Roman"/>
              </a:rPr>
              <a:t>Konaklama İşletmeleri</a:t>
            </a:r>
            <a:endParaRPr lang="tr-TR" sz="2400" b="0" strike="noStrike" spc="-1" dirty="0">
              <a:solidFill>
                <a:srgbClr val="000000"/>
              </a:solidFill>
              <a:latin typeface="Arial"/>
            </a:endParaRP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rgbClr val="000000"/>
                </a:solidFill>
                <a:latin typeface="Times New Roman"/>
              </a:rPr>
              <a:t>Yiyecek-İçecek İşletmeleri</a:t>
            </a:r>
            <a:endParaRPr lang="tr-TR" sz="2400" b="0" strike="noStrike" spc="-1" dirty="0">
              <a:solidFill>
                <a:srgbClr val="000000"/>
              </a:solidFill>
              <a:latin typeface="Arial"/>
            </a:endParaRP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rgbClr val="000000"/>
                </a:solidFill>
                <a:latin typeface="Times New Roman"/>
              </a:rPr>
              <a:t>Seyahat ve Ulaştırma İşletmeleri</a:t>
            </a:r>
          </a:p>
          <a:p>
            <a:pPr marL="228600" indent="-228600" algn="just">
              <a:lnSpc>
                <a:spcPct val="90000"/>
              </a:lnSpc>
              <a:spcBef>
                <a:spcPts val="1001"/>
              </a:spcBef>
              <a:buClr>
                <a:srgbClr val="000000"/>
              </a:buClr>
              <a:buFont typeface="Arial"/>
              <a:buChar char="•"/>
              <a:tabLst>
                <a:tab pos="0" algn="l"/>
              </a:tabLst>
            </a:pPr>
            <a:r>
              <a:rPr lang="tr-TR" sz="2400" b="0" strike="noStrike" spc="-1" dirty="0">
                <a:solidFill>
                  <a:srgbClr val="000000"/>
                </a:solidFill>
                <a:latin typeface="Times New Roman"/>
              </a:rPr>
              <a:t>Akademik Kariyer </a:t>
            </a:r>
            <a:endParaRPr lang="tr-TR" sz="2400" b="0" strike="noStrike" spc="-1" dirty="0">
              <a:solidFill>
                <a:srgbClr val="000000"/>
              </a:solidFill>
              <a:latin typeface="Arial"/>
            </a:endParaRPr>
          </a:p>
          <a:p>
            <a:pPr indent="0">
              <a:lnSpc>
                <a:spcPct val="90000"/>
              </a:lnSpc>
              <a:spcBef>
                <a:spcPts val="1001"/>
              </a:spcBef>
              <a:buNone/>
              <a:tabLst>
                <a:tab pos="0" algn="l"/>
              </a:tabLst>
            </a:pPr>
            <a:endParaRPr lang="tr-TR" sz="1400" b="0" strike="noStrike" spc="-1" dirty="0">
              <a:solidFill>
                <a:srgbClr val="000000"/>
              </a:solidFill>
              <a:latin typeface="Arial"/>
            </a:endParaRPr>
          </a:p>
        </p:txBody>
      </p:sp>
      <p:pic>
        <p:nvPicPr>
          <p:cNvPr id="259" name="Picture 4" descr="Haritada raptiyeler"/>
          <p:cNvPicPr/>
          <p:nvPr/>
        </p:nvPicPr>
        <p:blipFill>
          <a:blip r:embed="rId2"/>
          <a:srcRect l="26475" r="25626"/>
          <a:stretch/>
        </p:blipFill>
        <p:spPr>
          <a:xfrm>
            <a:off x="290177" y="0"/>
            <a:ext cx="4919760" cy="6856560"/>
          </a:xfrm>
          <a:prstGeom prst="rect">
            <a:avLst/>
          </a:prstGeom>
          <a:ln w="0">
            <a:noFill/>
          </a:ln>
        </p:spPr>
      </p:pic>
      <p:grpSp>
        <p:nvGrpSpPr>
          <p:cNvPr id="260" name="Group 24"/>
          <p:cNvGrpSpPr/>
          <p:nvPr/>
        </p:nvGrpSpPr>
        <p:grpSpPr>
          <a:xfrm>
            <a:off x="12068640" y="0"/>
            <a:ext cx="122040" cy="6856560"/>
            <a:chOff x="12068640" y="0"/>
            <a:chExt cx="122040" cy="6856560"/>
          </a:xfrm>
        </p:grpSpPr>
        <p:sp>
          <p:nvSpPr>
            <p:cNvPr id="261" name="Rectangle 25"/>
            <p:cNvSpPr/>
            <p:nvPr/>
          </p:nvSpPr>
          <p:spPr>
            <a:xfrm>
              <a:off x="12068640" y="0"/>
              <a:ext cx="122040" cy="6856560"/>
            </a:xfrm>
            <a:prstGeom prst="rect">
              <a:avLst/>
            </a:prstGeom>
            <a:gradFill rotWithShape="0">
              <a:gsLst>
                <a:gs pos="0">
                  <a:srgbClr val="ED7D31"/>
                </a:gs>
                <a:gs pos="100000">
                  <a:srgbClr val="5B9BD5"/>
                </a:gs>
              </a:gsLst>
              <a:lin ang="1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sp>
          <p:nvSpPr>
            <p:cNvPr id="262" name="Rectangle 26"/>
            <p:cNvSpPr/>
            <p:nvPr/>
          </p:nvSpPr>
          <p:spPr>
            <a:xfrm>
              <a:off x="12068640" y="3527640"/>
              <a:ext cx="122040" cy="3328920"/>
            </a:xfrm>
            <a:prstGeom prst="rect">
              <a:avLst/>
            </a:prstGeom>
            <a:gradFill rotWithShape="0">
              <a:gsLst>
                <a:gs pos="19000">
                  <a:srgbClr val="9DC3E6">
                    <a:alpha val="0"/>
                  </a:srgbClr>
                </a:gs>
                <a:gs pos="100000">
                  <a:srgbClr val="9DC3E6"/>
                </a:gs>
              </a:gsLst>
              <a:lin ang="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en-US" sz="1800" b="0" strike="noStrike" spc="-1">
                <a:solidFill>
                  <a:schemeClr val="lt1"/>
                </a:solidFill>
                <a:latin typeface="Calibri"/>
                <a:ea typeface="DejaVu Sans"/>
              </a:endParaRPr>
            </a:p>
          </p:txBody>
        </p:sp>
      </p:grpSp>
      <p:pic>
        <p:nvPicPr>
          <p:cNvPr id="263" name="Resim 262"/>
          <p:cNvPicPr/>
          <p:nvPr/>
        </p:nvPicPr>
        <p:blipFill>
          <a:blip r:embed="rId3"/>
          <a:stretch/>
        </p:blipFill>
        <p:spPr>
          <a:xfrm>
            <a:off x="7600140" y="197588"/>
            <a:ext cx="2748960" cy="1828800"/>
          </a:xfrm>
          <a:prstGeom prst="rect">
            <a:avLst/>
          </a:prstGeom>
          <a:ln w="0">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p:cNvSpPr>
          <p:nvPr>
            <p:ph type="title" idx="4294967295"/>
          </p:nvPr>
        </p:nvSpPr>
        <p:spPr>
          <a:xfrm>
            <a:off x="1784690" y="245383"/>
            <a:ext cx="10514013" cy="1323975"/>
          </a:xfrm>
          <a:prstGeom prst="rect">
            <a:avLst/>
          </a:prstGeom>
          <a:noFill/>
          <a:ln w="0">
            <a:noFill/>
          </a:ln>
        </p:spPr>
        <p:txBody>
          <a:bodyPr lIns="90000" tIns="45000" rIns="90000" bIns="45000" anchor="ctr">
            <a:noAutofit/>
          </a:bodyPr>
          <a:lstStyle/>
          <a:p>
            <a:pPr indent="0" algn="ctr">
              <a:lnSpc>
                <a:spcPct val="90000"/>
              </a:lnSpc>
              <a:buNone/>
              <a:tabLst>
                <a:tab pos="0" algn="l"/>
              </a:tabLst>
            </a:pPr>
            <a:r>
              <a:rPr lang="tr-TR" sz="4400" b="1" strike="noStrike" spc="-1" dirty="0">
                <a:solidFill>
                  <a:srgbClr val="000000"/>
                </a:solidFill>
                <a:latin typeface="Times New Roman"/>
              </a:rPr>
              <a:t>Burslar ve Yardımlar</a:t>
            </a:r>
            <a:endParaRPr lang="tr-TR" sz="4400" b="1" strike="noStrike" spc="-1" dirty="0">
              <a:solidFill>
                <a:srgbClr val="000000"/>
              </a:solidFill>
              <a:latin typeface="Arial"/>
            </a:endParaRPr>
          </a:p>
        </p:txBody>
      </p:sp>
      <p:graphicFrame>
        <p:nvGraphicFramePr>
          <p:cNvPr id="2" name="Diagram1"/>
          <p:cNvGraphicFramePr/>
          <p:nvPr>
            <p:extLst>
              <p:ext uri="{D42A27DB-BD31-4B8C-83A1-F6EECF244321}">
                <p14:modId xmlns:p14="http://schemas.microsoft.com/office/powerpoint/2010/main" val="1005697239"/>
              </p:ext>
            </p:extLst>
          </p:nvPr>
        </p:nvGraphicFramePr>
        <p:xfrm>
          <a:off x="3200966" y="1569358"/>
          <a:ext cx="7206344" cy="17725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a:extLst>
              <a:ext uri="{FF2B5EF4-FFF2-40B4-BE49-F238E27FC236}">
                <a16:creationId xmlns:a16="http://schemas.microsoft.com/office/drawing/2014/main" id="{0AA172A0-03D6-BD5B-C3B4-1A105A52AE6A}"/>
              </a:ext>
            </a:extLst>
          </p:cNvPr>
          <p:cNvSpPr txBox="1"/>
          <p:nvPr/>
        </p:nvSpPr>
        <p:spPr>
          <a:xfrm>
            <a:off x="1784690" y="3774855"/>
            <a:ext cx="9612653" cy="2677656"/>
          </a:xfrm>
          <a:prstGeom prst="rect">
            <a:avLst/>
          </a:prstGeom>
          <a:noFill/>
        </p:spPr>
        <p:txBody>
          <a:bodyPr wrap="square">
            <a:spAutoFit/>
          </a:bodyPr>
          <a:lstStyle/>
          <a:p>
            <a:pPr marL="452628" indent="-342900" algn="just">
              <a:spcAft>
                <a:spcPts val="0"/>
              </a:spcAft>
              <a:buClr>
                <a:schemeClr val="tx1"/>
              </a:buClr>
              <a:buFont typeface="Arial" panose="020B0604020202020204" pitchFamily="34" charset="0"/>
              <a:buChar char="•"/>
              <a:defRPr/>
            </a:pPr>
            <a:r>
              <a:rPr lang="tr-TR" sz="2400" dirty="0">
                <a:latin typeface="Calibri" panose="020F0502020204030204" pitchFamily="34" charset="0"/>
                <a:ea typeface="Calibri" panose="020F0502020204030204" pitchFamily="34" charset="0"/>
                <a:cs typeface="Calibri" panose="020F0502020204030204" pitchFamily="34" charset="0"/>
              </a:rPr>
              <a:t>İhtiyaç sahibi öğrencilerimiz </a:t>
            </a:r>
            <a:r>
              <a:rPr lang="tr-TR" sz="2400" b="1" dirty="0">
                <a:solidFill>
                  <a:srgbClr val="C00000"/>
                </a:solidFill>
                <a:latin typeface="Calibri" panose="020F0502020204030204" pitchFamily="34" charset="0"/>
                <a:ea typeface="Calibri" panose="020F0502020204030204" pitchFamily="34" charset="0"/>
                <a:cs typeface="Calibri" panose="020F0502020204030204" pitchFamily="34" charset="0"/>
              </a:rPr>
              <a:t>Kısmi Zamanlı Çalışma Bursu </a:t>
            </a:r>
            <a:r>
              <a:rPr lang="tr-TR" sz="2400" dirty="0">
                <a:latin typeface="Calibri" panose="020F0502020204030204" pitchFamily="34" charset="0"/>
                <a:ea typeface="Calibri" panose="020F0502020204030204" pitchFamily="34" charset="0"/>
                <a:cs typeface="Calibri" panose="020F0502020204030204" pitchFamily="34" charset="0"/>
              </a:rPr>
              <a:t>ile ders saatleri dışında kalan zamanlarda Üniversitemiz bünyesinde çalışabilirler.</a:t>
            </a:r>
          </a:p>
          <a:p>
            <a:pPr marL="452628" indent="-342900" algn="just">
              <a:spcAft>
                <a:spcPts val="0"/>
              </a:spcAft>
              <a:buClr>
                <a:schemeClr val="tx1"/>
              </a:buClr>
              <a:buFont typeface="Arial" panose="020B0604020202020204" pitchFamily="34" charset="0"/>
              <a:buChar char="•"/>
              <a:defRPr/>
            </a:pPr>
            <a:endParaRPr lang="tr-TR" sz="2400" dirty="0">
              <a:latin typeface="Calibri" panose="020F0502020204030204" pitchFamily="34" charset="0"/>
              <a:ea typeface="Calibri" panose="020F0502020204030204" pitchFamily="34" charset="0"/>
              <a:cs typeface="Calibri" panose="020F0502020204030204" pitchFamily="34" charset="0"/>
            </a:endParaRPr>
          </a:p>
          <a:p>
            <a:pPr marL="452628" indent="-342900" algn="just">
              <a:spcAft>
                <a:spcPts val="0"/>
              </a:spcAft>
              <a:buClr>
                <a:schemeClr val="tx1"/>
              </a:buClr>
              <a:buFont typeface="Arial" panose="020B0604020202020204" pitchFamily="34" charset="0"/>
              <a:buChar char="•"/>
              <a:defRPr/>
            </a:pPr>
            <a:endParaRPr lang="tr-TR" sz="2400" dirty="0">
              <a:latin typeface="Calibri" panose="020F0502020204030204" pitchFamily="34" charset="0"/>
              <a:ea typeface="Calibri" panose="020F0502020204030204" pitchFamily="34" charset="0"/>
              <a:cs typeface="Calibri" panose="020F0502020204030204" pitchFamily="34" charset="0"/>
            </a:endParaRPr>
          </a:p>
          <a:p>
            <a:pPr marL="452628" indent="-342900" algn="just">
              <a:spcAft>
                <a:spcPts val="0"/>
              </a:spcAft>
              <a:buClr>
                <a:schemeClr val="tx1"/>
              </a:buClr>
              <a:buFont typeface="Arial" panose="020B0604020202020204" pitchFamily="34" charset="0"/>
              <a:buChar char="•"/>
              <a:defRPr/>
            </a:pPr>
            <a:r>
              <a:rPr lang="tr-TR" sz="2400" dirty="0">
                <a:latin typeface="Calibri" panose="020F0502020204030204" pitchFamily="34" charset="0"/>
                <a:ea typeface="Calibri" panose="020F0502020204030204" pitchFamily="34" charset="0"/>
                <a:cs typeface="Calibri" panose="020F0502020204030204" pitchFamily="34" charset="0"/>
              </a:rPr>
              <a:t>İhtiyaç sahibi öğrencilerimizin 1 eğitim öğretim yılı boyunca, üniversitemiz yemekhanelerinden </a:t>
            </a:r>
            <a:r>
              <a:rPr lang="tr-TR" sz="2400" b="1" dirty="0">
                <a:solidFill>
                  <a:srgbClr val="C00000"/>
                </a:solidFill>
                <a:latin typeface="Calibri" panose="020F0502020204030204" pitchFamily="34" charset="0"/>
                <a:ea typeface="Calibri" panose="020F0502020204030204" pitchFamily="34" charset="0"/>
                <a:cs typeface="Calibri" panose="020F0502020204030204" pitchFamily="34" charset="0"/>
              </a:rPr>
              <a:t>yemek bursu </a:t>
            </a:r>
            <a:r>
              <a:rPr lang="tr-TR" sz="2400" dirty="0">
                <a:latin typeface="Calibri" panose="020F0502020204030204" pitchFamily="34" charset="0"/>
                <a:ea typeface="Calibri" panose="020F0502020204030204" pitchFamily="34" charset="0"/>
                <a:cs typeface="Calibri" panose="020F0502020204030204" pitchFamily="34" charset="0"/>
              </a:rPr>
              <a:t>ile ücretsiz olarak faydalanabilirler.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B070E288-7614-6EC3-3EF8-EA78350F3C25}"/>
              </a:ext>
            </a:extLst>
          </p:cNvPr>
          <p:cNvSpPr>
            <a:spLocks noGrp="1"/>
          </p:cNvSpPr>
          <p:nvPr>
            <p:ph type="title"/>
          </p:nvPr>
        </p:nvSpPr>
        <p:spPr>
          <a:xfrm>
            <a:off x="5170714" y="468086"/>
            <a:ext cx="6333898" cy="674914"/>
          </a:xfrm>
        </p:spPr>
        <p:txBody>
          <a:bodyPr>
            <a:noAutofit/>
          </a:bodyPr>
          <a:lstStyle/>
          <a:p>
            <a:pPr algn="ctr"/>
            <a:r>
              <a:rPr lang="tr-TR" sz="4500" b="1" dirty="0">
                <a:latin typeface="Calibri" panose="020F0502020204030204" pitchFamily="34" charset="0"/>
                <a:ea typeface="Calibri" panose="020F0502020204030204" pitchFamily="34" charset="0"/>
                <a:cs typeface="Calibri" panose="020F0502020204030204" pitchFamily="34" charset="0"/>
              </a:rPr>
              <a:t>Kariyer Danışmanlığı</a:t>
            </a:r>
          </a:p>
        </p:txBody>
      </p:sp>
      <p:pic>
        <p:nvPicPr>
          <p:cNvPr id="7" name="İçerik Yer Tutucusu 6" descr="metin, bilgisayar, ekran görüntüsü, yazılım içeren bir resim&#10;&#10;Yapay zeka tarafından oluşturulmuş içerik yanlış olabilir.">
            <a:extLst>
              <a:ext uri="{FF2B5EF4-FFF2-40B4-BE49-F238E27FC236}">
                <a16:creationId xmlns:a16="http://schemas.microsoft.com/office/drawing/2014/main" id="{F504EC34-9ECD-4ACC-447C-609D0FD30C8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295945"/>
            <a:ext cx="6958409" cy="3361477"/>
          </a:xfrm>
        </p:spPr>
      </p:pic>
      <p:pic>
        <p:nvPicPr>
          <p:cNvPr id="9" name="İçerik Yer Tutucusu 8" descr="metin, ekran görüntüsü, sayı, numara içeren bir resim&#10;&#10;Yapay zeka tarafından oluşturulmuş içerik yanlış olabilir.">
            <a:extLst>
              <a:ext uri="{FF2B5EF4-FFF2-40B4-BE49-F238E27FC236}">
                <a16:creationId xmlns:a16="http://schemas.microsoft.com/office/drawing/2014/main" id="{58135618-14A7-6EAD-38D7-8F0BD3CA0C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50503" y="3601347"/>
            <a:ext cx="5741497" cy="3256653"/>
          </a:xfrm>
        </p:spPr>
      </p:pic>
      <p:sp>
        <p:nvSpPr>
          <p:cNvPr id="11" name="Metin kutusu 10">
            <a:extLst>
              <a:ext uri="{FF2B5EF4-FFF2-40B4-BE49-F238E27FC236}">
                <a16:creationId xmlns:a16="http://schemas.microsoft.com/office/drawing/2014/main" id="{40BD9B61-21F2-C661-BCA5-B544742E4AD8}"/>
              </a:ext>
            </a:extLst>
          </p:cNvPr>
          <p:cNvSpPr txBox="1"/>
          <p:nvPr/>
        </p:nvSpPr>
        <p:spPr>
          <a:xfrm>
            <a:off x="1049012" y="6205248"/>
            <a:ext cx="6595700" cy="369332"/>
          </a:xfrm>
          <a:prstGeom prst="rect">
            <a:avLst/>
          </a:prstGeom>
          <a:noFill/>
        </p:spPr>
        <p:txBody>
          <a:bodyPr wrap="square">
            <a:spAutoFit/>
          </a:bodyPr>
          <a:lstStyle/>
          <a:p>
            <a:r>
              <a:rPr lang="tr-TR" i="1" dirty="0">
                <a:solidFill>
                  <a:srgbClr val="0070C0"/>
                </a:solidFill>
              </a:rPr>
              <a:t>https://www.yetenekkapisi.org/</a:t>
            </a:r>
          </a:p>
        </p:txBody>
      </p:sp>
      <p:sp>
        <p:nvSpPr>
          <p:cNvPr id="13" name="Metin kutusu 12">
            <a:extLst>
              <a:ext uri="{FF2B5EF4-FFF2-40B4-BE49-F238E27FC236}">
                <a16:creationId xmlns:a16="http://schemas.microsoft.com/office/drawing/2014/main" id="{0E5ED205-1377-0AE6-54C7-EA8748646598}"/>
              </a:ext>
            </a:extLst>
          </p:cNvPr>
          <p:cNvSpPr txBox="1"/>
          <p:nvPr/>
        </p:nvSpPr>
        <p:spPr>
          <a:xfrm>
            <a:off x="7297936" y="1357555"/>
            <a:ext cx="4724399" cy="1061829"/>
          </a:xfrm>
          <a:prstGeom prst="rect">
            <a:avLst/>
          </a:prstGeom>
          <a:noFill/>
        </p:spPr>
        <p:txBody>
          <a:bodyPr wrap="square">
            <a:spAutoFit/>
          </a:bodyPr>
          <a:lstStyle/>
          <a:p>
            <a:pPr marL="342900" indent="-342900" algn="just">
              <a:buFont typeface="Arial" panose="020B0604020202020204" pitchFamily="34" charset="0"/>
              <a:buChar char="•"/>
            </a:pPr>
            <a:r>
              <a:rPr lang="tr-TR" sz="2100" b="0" i="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Öğrenci ve mezunların nitelikli istihdamına katkı sağlamak amacıyla geliştirilmiş online platformdur.</a:t>
            </a:r>
            <a:endParaRPr lang="tr-TR" sz="2100" dirty="0">
              <a:latin typeface="Calibri" panose="020F0502020204030204" pitchFamily="34" charset="0"/>
              <a:ea typeface="Calibri" panose="020F0502020204030204" pitchFamily="34" charset="0"/>
              <a:cs typeface="Calibri" panose="020F0502020204030204" pitchFamily="34" charset="0"/>
            </a:endParaRPr>
          </a:p>
        </p:txBody>
      </p:sp>
      <p:pic>
        <p:nvPicPr>
          <p:cNvPr id="4" name="Resim 3">
            <a:extLst>
              <a:ext uri="{FF2B5EF4-FFF2-40B4-BE49-F238E27FC236}">
                <a16:creationId xmlns:a16="http://schemas.microsoft.com/office/drawing/2014/main" id="{0EEF71AC-0CC0-1628-B5F4-BF8A5480FDB6}"/>
              </a:ext>
            </a:extLst>
          </p:cNvPr>
          <p:cNvPicPr>
            <a:picLocks noChangeAspect="1"/>
          </p:cNvPicPr>
          <p:nvPr/>
        </p:nvPicPr>
        <p:blipFill>
          <a:blip r:embed="rId4"/>
          <a:srcRect t="19801" r="5638" b="9694"/>
          <a:stretch>
            <a:fillRect/>
          </a:stretch>
        </p:blipFill>
        <p:spPr>
          <a:xfrm>
            <a:off x="0" y="0"/>
            <a:ext cx="4953000" cy="1942890"/>
          </a:xfrm>
          <a:prstGeom prst="rect">
            <a:avLst/>
          </a:prstGeom>
        </p:spPr>
      </p:pic>
    </p:spTree>
    <p:extLst>
      <p:ext uri="{BB962C8B-B14F-4D97-AF65-F5344CB8AC3E}">
        <p14:creationId xmlns:p14="http://schemas.microsoft.com/office/powerpoint/2010/main" val="3788592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8" name="PlaceHolder 2"/>
          <p:cNvSpPr>
            <a:spLocks noGrp="1"/>
          </p:cNvSpPr>
          <p:nvPr>
            <p:ph idx="4294967295"/>
          </p:nvPr>
        </p:nvSpPr>
        <p:spPr>
          <a:xfrm>
            <a:off x="1685650" y="161295"/>
            <a:ext cx="3809913" cy="1784074"/>
          </a:xfrm>
          <a:prstGeom prst="rect">
            <a:avLst/>
          </a:prstGeom>
          <a:ln/>
        </p:spPr>
        <p:style>
          <a:lnRef idx="2">
            <a:schemeClr val="accent1"/>
          </a:lnRef>
          <a:fillRef idx="1">
            <a:schemeClr val="lt1"/>
          </a:fillRef>
          <a:effectRef idx="0">
            <a:schemeClr val="accent1"/>
          </a:effectRef>
          <a:fontRef idx="minor">
            <a:schemeClr val="dk1"/>
          </a:fontRef>
        </p:style>
        <p:txBody>
          <a:bodyPr lIns="90000" tIns="45000" rIns="90000" bIns="45000" anchor="t">
            <a:normAutofit lnSpcReduction="10000"/>
          </a:bodyPr>
          <a:lstStyle/>
          <a:p>
            <a:pPr marL="0" indent="0" algn="ctr">
              <a:lnSpc>
                <a:spcPct val="90000"/>
              </a:lnSpc>
              <a:spcBef>
                <a:spcPts val="1001"/>
              </a:spcBef>
              <a:buClr>
                <a:srgbClr val="000000"/>
              </a:buClr>
              <a:buNone/>
            </a:pPr>
            <a:r>
              <a:rPr lang="tr-TR" sz="4500" b="1" strike="noStrike" spc="-1" dirty="0">
                <a:solidFill>
                  <a:srgbClr val="C00000"/>
                </a:solidFill>
                <a:latin typeface="MV Boli" panose="02000500030200090000" pitchFamily="2" charset="0"/>
                <a:cs typeface="MV Boli" panose="02000500030200090000" pitchFamily="2" charset="0"/>
              </a:rPr>
              <a:t>Bizi takip etmeyi unutmayın! </a:t>
            </a:r>
            <a:endParaRPr lang="tr-TR" sz="4500" b="0" strike="noStrike" spc="-1" dirty="0">
              <a:solidFill>
                <a:srgbClr val="C00000"/>
              </a:solidFill>
              <a:latin typeface="MV Boli" panose="02000500030200090000" pitchFamily="2" charset="0"/>
              <a:cs typeface="MV Boli" panose="02000500030200090000" pitchFamily="2" charset="0"/>
            </a:endParaRPr>
          </a:p>
          <a:p>
            <a:pPr indent="0">
              <a:lnSpc>
                <a:spcPct val="90000"/>
              </a:lnSpc>
              <a:spcBef>
                <a:spcPts val="1001"/>
              </a:spcBef>
              <a:buNone/>
              <a:tabLst>
                <a:tab pos="0" algn="l"/>
              </a:tabLst>
            </a:pPr>
            <a:endParaRPr lang="tr-TR" sz="4500" b="0" strike="noStrike" spc="-1" dirty="0">
              <a:solidFill>
                <a:srgbClr val="000000"/>
              </a:solidFill>
              <a:latin typeface="MV Boli" panose="02000500030200090000" pitchFamily="2" charset="0"/>
              <a:cs typeface="MV Boli" panose="02000500030200090000" pitchFamily="2" charset="0"/>
            </a:endParaRPr>
          </a:p>
          <a:p>
            <a:pPr indent="0">
              <a:lnSpc>
                <a:spcPct val="90000"/>
              </a:lnSpc>
              <a:spcBef>
                <a:spcPts val="1001"/>
              </a:spcBef>
              <a:buNone/>
              <a:tabLst>
                <a:tab pos="0" algn="l"/>
              </a:tabLst>
            </a:pPr>
            <a:endParaRPr lang="tr-TR" sz="4500" b="0" strike="noStrike" spc="-1" dirty="0">
              <a:solidFill>
                <a:srgbClr val="000000"/>
              </a:solidFill>
              <a:latin typeface="MV Boli" panose="02000500030200090000" pitchFamily="2" charset="0"/>
              <a:cs typeface="MV Boli" panose="02000500030200090000" pitchFamily="2" charset="0"/>
            </a:endParaRPr>
          </a:p>
          <a:p>
            <a:pPr indent="0">
              <a:lnSpc>
                <a:spcPct val="90000"/>
              </a:lnSpc>
              <a:spcBef>
                <a:spcPts val="1001"/>
              </a:spcBef>
              <a:buNone/>
              <a:tabLst>
                <a:tab pos="0" algn="l"/>
              </a:tabLst>
            </a:pPr>
            <a:endParaRPr lang="tr-TR" sz="2200" b="0" strike="noStrike" spc="-1" dirty="0">
              <a:solidFill>
                <a:srgbClr val="000000"/>
              </a:solidFill>
              <a:latin typeface="MV Boli" panose="02000500030200090000" pitchFamily="2" charset="0"/>
              <a:cs typeface="MV Boli" panose="02000500030200090000" pitchFamily="2" charset="0"/>
            </a:endParaRPr>
          </a:p>
        </p:txBody>
      </p:sp>
      <p:sp>
        <p:nvSpPr>
          <p:cNvPr id="267" name="sketch line"/>
          <p:cNvSpPr/>
          <p:nvPr/>
        </p:nvSpPr>
        <p:spPr>
          <a:xfrm>
            <a:off x="643320" y="2573640"/>
            <a:ext cx="3253680" cy="16920"/>
          </a:xfrm>
          <a:custGeom>
            <a:avLst/>
            <a:gdLst>
              <a:gd name="textAreaLeft" fmla="*/ 0 w 3253680"/>
              <a:gd name="textAreaRight" fmla="*/ 3255120 w 3253680"/>
              <a:gd name="textAreaTop" fmla="*/ 0 h 16920"/>
              <a:gd name="textAreaBottom" fmla="*/ 18360 h 16920"/>
            </a:gdLst>
            <a:ahLst/>
            <a:cxnLst/>
            <a:rect l="textAreaLeft" t="textAreaTop" r="textAreaRight" b="textAreaBottom"/>
            <a:pathLst>
              <a:path w="3255095" h="18288" fill="none">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rgbClr val="ED7D31"/>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lstStyle/>
          <a:p>
            <a:pPr algn="ctr">
              <a:lnSpc>
                <a:spcPct val="100000"/>
              </a:lnSpc>
            </a:pPr>
            <a:endParaRPr lang="en-US" sz="1800" b="0" strike="noStrike" spc="-1">
              <a:solidFill>
                <a:schemeClr val="lt1"/>
              </a:solidFill>
              <a:latin typeface="Calibri"/>
              <a:ea typeface="DejaVu Sans"/>
            </a:endParaRPr>
          </a:p>
        </p:txBody>
      </p:sp>
      <p:pic>
        <p:nvPicPr>
          <p:cNvPr id="269" name="Resim 268"/>
          <p:cNvPicPr/>
          <p:nvPr/>
        </p:nvPicPr>
        <p:blipFill>
          <a:blip r:embed="rId2"/>
          <a:stretch/>
        </p:blipFill>
        <p:spPr>
          <a:xfrm>
            <a:off x="1685650" y="2155372"/>
            <a:ext cx="3729184" cy="308550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2" name="AutoShape 2">
            <a:extLst>
              <a:ext uri="{FF2B5EF4-FFF2-40B4-BE49-F238E27FC236}">
                <a16:creationId xmlns:a16="http://schemas.microsoft.com/office/drawing/2014/main" id="{ED0F4C04-9839-3658-BF6D-27197781D5E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PlaceHolder 2">
            <a:extLst>
              <a:ext uri="{FF2B5EF4-FFF2-40B4-BE49-F238E27FC236}">
                <a16:creationId xmlns:a16="http://schemas.microsoft.com/office/drawing/2014/main" id="{6B073DDE-C46C-EA4C-0A22-ABDFAB5126D4}"/>
              </a:ext>
            </a:extLst>
          </p:cNvPr>
          <p:cNvSpPr txBox="1">
            <a:spLocks/>
          </p:cNvSpPr>
          <p:nvPr/>
        </p:nvSpPr>
        <p:spPr>
          <a:xfrm>
            <a:off x="7553050" y="161295"/>
            <a:ext cx="3809913" cy="1784074"/>
          </a:xfrm>
          <a:prstGeom prst="rect">
            <a:avLst/>
          </a:prstGeom>
        </p:spPr>
        <p:style>
          <a:lnRef idx="2">
            <a:schemeClr val="accent1"/>
          </a:lnRef>
          <a:fillRef idx="1">
            <a:schemeClr val="lt1"/>
          </a:fillRef>
          <a:effectRef idx="0">
            <a:schemeClr val="accent1"/>
          </a:effectRef>
          <a:fontRef idx="minor">
            <a:schemeClr val="dk1"/>
          </a:fontRef>
        </p:style>
        <p:txBody>
          <a:bodyPr vert="horz" lIns="90000" tIns="45000" rIns="90000" bIns="45000" rtlCol="0" anchor="t">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9pPr>
          </a:lstStyle>
          <a:p>
            <a:pPr marL="0" indent="0" algn="ctr">
              <a:lnSpc>
                <a:spcPct val="90000"/>
              </a:lnSpc>
              <a:spcBef>
                <a:spcPts val="1001"/>
              </a:spcBef>
              <a:buClr>
                <a:srgbClr val="000000"/>
              </a:buClr>
              <a:buFont typeface="Wingdings 3" charset="2"/>
              <a:buNone/>
            </a:pPr>
            <a:r>
              <a:rPr lang="tr-TR" sz="4500" b="1" spc="-1" dirty="0">
                <a:solidFill>
                  <a:srgbClr val="C00000"/>
                </a:solidFill>
                <a:latin typeface="MV Boli" panose="02000500030200090000" pitchFamily="2" charset="0"/>
                <a:cs typeface="MV Boli" panose="02000500030200090000" pitchFamily="2" charset="0"/>
              </a:rPr>
              <a:t>Ankete katılmayı unutmayın! </a:t>
            </a:r>
            <a:endParaRPr lang="tr-TR" sz="4500" spc="-1" dirty="0">
              <a:solidFill>
                <a:srgbClr val="C00000"/>
              </a:solidFill>
              <a:latin typeface="MV Boli" panose="02000500030200090000" pitchFamily="2" charset="0"/>
              <a:cs typeface="MV Boli" panose="02000500030200090000" pitchFamily="2" charset="0"/>
            </a:endParaRPr>
          </a:p>
          <a:p>
            <a:pPr indent="0">
              <a:lnSpc>
                <a:spcPct val="90000"/>
              </a:lnSpc>
              <a:spcBef>
                <a:spcPts val="1001"/>
              </a:spcBef>
              <a:buFont typeface="Wingdings 3" charset="2"/>
              <a:buNone/>
              <a:tabLst>
                <a:tab pos="0" algn="l"/>
              </a:tabLst>
            </a:pPr>
            <a:endParaRPr lang="tr-TR" sz="4500" spc="-1" dirty="0">
              <a:solidFill>
                <a:srgbClr val="000000"/>
              </a:solidFill>
              <a:latin typeface="MV Boli" panose="02000500030200090000" pitchFamily="2" charset="0"/>
              <a:cs typeface="MV Boli" panose="02000500030200090000" pitchFamily="2" charset="0"/>
            </a:endParaRPr>
          </a:p>
          <a:p>
            <a:pPr indent="0">
              <a:lnSpc>
                <a:spcPct val="90000"/>
              </a:lnSpc>
              <a:spcBef>
                <a:spcPts val="1001"/>
              </a:spcBef>
              <a:buFont typeface="Wingdings 3" charset="2"/>
              <a:buNone/>
              <a:tabLst>
                <a:tab pos="0" algn="l"/>
              </a:tabLst>
            </a:pPr>
            <a:endParaRPr lang="tr-TR" sz="4500" spc="-1" dirty="0">
              <a:solidFill>
                <a:srgbClr val="000000"/>
              </a:solidFill>
              <a:latin typeface="MV Boli" panose="02000500030200090000" pitchFamily="2" charset="0"/>
              <a:cs typeface="MV Boli" panose="02000500030200090000" pitchFamily="2" charset="0"/>
            </a:endParaRPr>
          </a:p>
          <a:p>
            <a:pPr indent="0">
              <a:lnSpc>
                <a:spcPct val="90000"/>
              </a:lnSpc>
              <a:spcBef>
                <a:spcPts val="1001"/>
              </a:spcBef>
              <a:buFont typeface="Wingdings 3" charset="2"/>
              <a:buNone/>
              <a:tabLst>
                <a:tab pos="0" algn="l"/>
              </a:tabLst>
            </a:pPr>
            <a:endParaRPr lang="tr-TR" sz="2200" spc="-1" dirty="0">
              <a:solidFill>
                <a:srgbClr val="000000"/>
              </a:solidFill>
              <a:latin typeface="MV Boli" panose="02000500030200090000" pitchFamily="2" charset="0"/>
              <a:cs typeface="MV Boli" panose="02000500030200090000" pitchFamily="2" charset="0"/>
            </a:endParaRPr>
          </a:p>
        </p:txBody>
      </p:sp>
      <p:pic>
        <p:nvPicPr>
          <p:cNvPr id="6" name="Resim 5">
            <a:extLst>
              <a:ext uri="{FF2B5EF4-FFF2-40B4-BE49-F238E27FC236}">
                <a16:creationId xmlns:a16="http://schemas.microsoft.com/office/drawing/2014/main" id="{EB3FF52B-D7F0-F89C-A8DD-DE1AEC5F8CE7}"/>
              </a:ext>
            </a:extLst>
          </p:cNvPr>
          <p:cNvPicPr>
            <a:picLocks noChangeAspect="1"/>
          </p:cNvPicPr>
          <p:nvPr/>
        </p:nvPicPr>
        <p:blipFill>
          <a:blip r:embed="rId3"/>
          <a:stretch>
            <a:fillRect/>
          </a:stretch>
        </p:blipFill>
        <p:spPr>
          <a:xfrm>
            <a:off x="7352473" y="2035629"/>
            <a:ext cx="4211066" cy="4103914"/>
          </a:xfrm>
          <a:prstGeom prst="rect">
            <a:avLst/>
          </a:prstGeom>
        </p:spPr>
      </p:pic>
      <p:sp>
        <p:nvSpPr>
          <p:cNvPr id="3" name="PlaceHolder 2">
            <a:extLst>
              <a:ext uri="{FF2B5EF4-FFF2-40B4-BE49-F238E27FC236}">
                <a16:creationId xmlns:a16="http://schemas.microsoft.com/office/drawing/2014/main" id="{71F4E217-257C-E7EC-CE9C-732A8780CB20}"/>
              </a:ext>
            </a:extLst>
          </p:cNvPr>
          <p:cNvSpPr txBox="1">
            <a:spLocks/>
          </p:cNvSpPr>
          <p:nvPr/>
        </p:nvSpPr>
        <p:spPr>
          <a:xfrm>
            <a:off x="1475927" y="5607325"/>
            <a:ext cx="4957530" cy="970502"/>
          </a:xfrm>
          <a:prstGeom prst="rect">
            <a:avLst/>
          </a:prstGeom>
        </p:spPr>
        <p:style>
          <a:lnRef idx="2">
            <a:schemeClr val="accent1"/>
          </a:lnRef>
          <a:fillRef idx="1">
            <a:schemeClr val="lt1"/>
          </a:fillRef>
          <a:effectRef idx="0">
            <a:schemeClr val="accent1"/>
          </a:effectRef>
          <a:fontRef idx="minor">
            <a:schemeClr val="dk1"/>
          </a:fontRef>
        </p:style>
        <p:txBody>
          <a:bodyPr vert="horz" lIns="90000" tIns="45000" rIns="90000" bIns="45000" rtlCol="0" anchor="t">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9pPr>
          </a:lstStyle>
          <a:p>
            <a:pPr marL="0" indent="0" algn="ctr">
              <a:lnSpc>
                <a:spcPct val="90000"/>
              </a:lnSpc>
              <a:spcBef>
                <a:spcPts val="1001"/>
              </a:spcBef>
              <a:buClr>
                <a:srgbClr val="000000"/>
              </a:buClr>
              <a:buFont typeface="Wingdings 3" charset="2"/>
              <a:buNone/>
            </a:pPr>
            <a:r>
              <a:rPr lang="tr-TR" sz="4500" b="1" spc="-1" dirty="0">
                <a:solidFill>
                  <a:srgbClr val="C00000"/>
                </a:solidFill>
                <a:latin typeface="MV Boli" panose="02000500030200090000" pitchFamily="2" charset="0"/>
                <a:cs typeface="MV Boli" panose="02000500030200090000" pitchFamily="2" charset="0"/>
              </a:rPr>
              <a:t>Geri Bildirimler</a:t>
            </a:r>
          </a:p>
          <a:p>
            <a:pPr marL="0" indent="0" algn="ctr">
              <a:lnSpc>
                <a:spcPct val="90000"/>
              </a:lnSpc>
              <a:spcBef>
                <a:spcPts val="1001"/>
              </a:spcBef>
              <a:buClr>
                <a:srgbClr val="000000"/>
              </a:buClr>
              <a:buFont typeface="Wingdings 3" charset="2"/>
              <a:buNone/>
            </a:pPr>
            <a:r>
              <a:rPr lang="tr-TR" dirty="0"/>
              <a:t>turizm.isletmeciligi@bilecik.edu.tr</a:t>
            </a:r>
          </a:p>
          <a:p>
            <a:endParaRPr lang="tr-TR" sz="2200" spc="-1" dirty="0">
              <a:solidFill>
                <a:srgbClr val="000000"/>
              </a:solidFill>
              <a:latin typeface="MV Boli" panose="02000500030200090000" pitchFamily="2" charset="0"/>
              <a:cs typeface="MV Boli" panose="02000500030200090000" pitchFamily="2" charset="0"/>
            </a:endParaRPr>
          </a:p>
        </p:txBody>
      </p:sp>
    </p:spTree>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861</TotalTime>
  <Words>1061</Words>
  <Application>Microsoft Office PowerPoint</Application>
  <PresentationFormat>Geniş ekran</PresentationFormat>
  <Paragraphs>152</Paragraphs>
  <Slides>30</Slides>
  <Notes>3</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30</vt:i4>
      </vt:variant>
    </vt:vector>
  </HeadingPairs>
  <TitlesOfParts>
    <vt:vector size="39" baseType="lpstr">
      <vt:lpstr>Arial</vt:lpstr>
      <vt:lpstr>Caladea</vt:lpstr>
      <vt:lpstr>Calibri</vt:lpstr>
      <vt:lpstr>Calibri Light</vt:lpstr>
      <vt:lpstr>Gill Sans MT</vt:lpstr>
      <vt:lpstr>MV Boli</vt:lpstr>
      <vt:lpstr>Times New Roman</vt:lpstr>
      <vt:lpstr>Wingdings 3</vt:lpstr>
      <vt:lpstr>Duman</vt:lpstr>
      <vt:lpstr>Turizm İşletmeciliği Oryantasyon ve Tanışma Programı 2026</vt:lpstr>
      <vt:lpstr>Üniversite ve Bölüm Tanıtımı</vt:lpstr>
      <vt:lpstr>Uygulamalı Bilimler Fakültesi</vt:lpstr>
      <vt:lpstr> Turizm İşletmeciliği Akademik Kadrosu</vt:lpstr>
      <vt:lpstr>Bölüm &amp; Eğitim ve Öğretim</vt:lpstr>
      <vt:lpstr>Eğitim Bilgi Sistemi</vt:lpstr>
      <vt:lpstr>     Ders Planı</vt:lpstr>
      <vt:lpstr>PowerPoint Sunusu</vt:lpstr>
      <vt:lpstr>PowerPoint Sunusu</vt:lpstr>
      <vt:lpstr>Üniversitemizin Öğrenci Sayfası</vt:lpstr>
      <vt:lpstr>Öğrenci Bilgi Sistemi (OBS)</vt:lpstr>
      <vt:lpstr>Ders Seçimi</vt:lpstr>
      <vt:lpstr>Ders Seçim Ekranı</vt:lpstr>
      <vt:lpstr>Ders Seçim Ekranı</vt:lpstr>
      <vt:lpstr>Ders Programları Her dönem başında bölüm tarafından ilan edilir. </vt:lpstr>
      <vt:lpstr>Ders Programı</vt:lpstr>
      <vt:lpstr>Derslerin Devam Zorunluluğu</vt:lpstr>
      <vt:lpstr>PowerPoint Sunusu</vt:lpstr>
      <vt:lpstr>Sınavlara Katılım</vt:lpstr>
      <vt:lpstr>Not Sistemi</vt:lpstr>
      <vt:lpstr>PowerPoint Sunusu</vt:lpstr>
      <vt:lpstr>PowerPoint Sunusu</vt:lpstr>
      <vt:lpstr>Erasmus Öğrenim Hareketliliği ve Erasmus Staj Hareketliliği</vt:lpstr>
      <vt:lpstr>Erasmus Öğrenim Hareketliliği ve Erasmus Staj Hareketliliği </vt:lpstr>
      <vt:lpstr>PowerPoint Sunusu</vt:lpstr>
      <vt:lpstr>Turizm &amp; Gezi Kulübü</vt:lpstr>
      <vt:lpstr>Mezuniyet Sonrası Çalışma Olanakları</vt:lpstr>
      <vt:lpstr>Burslar ve Yardımlar</vt:lpstr>
      <vt:lpstr>Kariyer Danışmanlığı</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İşletmeciliği Oryantasyon ve Tanışma Programı</dc:title>
  <dc:subject/>
  <dc:creator>Emirhan Hüseyin Çınar</dc:creator>
  <dc:description/>
  <cp:lastModifiedBy>Yazar</cp:lastModifiedBy>
  <cp:revision>45</cp:revision>
  <dcterms:created xsi:type="dcterms:W3CDTF">2023-09-20T10:05:50Z</dcterms:created>
  <dcterms:modified xsi:type="dcterms:W3CDTF">2026-09-29T10:58:51Z</dcterms:modified>
  <dc:language>tr-TR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Geniş ekran</vt:lpwstr>
  </property>
  <property fmtid="{D5CDD505-2E9C-101B-9397-08002B2CF9AE}" pid="4" name="Slides">
    <vt:i4>34</vt:i4>
  </property>
</Properties>
</file>