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6" r:id="rId4"/>
    <p:sldId id="265" r:id="rId5"/>
    <p:sldId id="264" r:id="rId6"/>
    <p:sldId id="261" r:id="rId7"/>
    <p:sldId id="259" r:id="rId8"/>
    <p:sldId id="263" r:id="rId9"/>
    <p:sldId id="257" r:id="rId10"/>
    <p:sldId id="258" r:id="rId11"/>
    <p:sldId id="280" r:id="rId12"/>
    <p:sldId id="262" r:id="rId13"/>
    <p:sldId id="270" r:id="rId14"/>
    <p:sldId id="267" r:id="rId15"/>
    <p:sldId id="269" r:id="rId16"/>
    <p:sldId id="268" r:id="rId17"/>
    <p:sldId id="271" r:id="rId18"/>
    <p:sldId id="274" r:id="rId19"/>
    <p:sldId id="272" r:id="rId20"/>
    <p:sldId id="273" r:id="rId21"/>
    <p:sldId id="275" r:id="rId22"/>
    <p:sldId id="281" r:id="rId23"/>
    <p:sldId id="276" r:id="rId24"/>
    <p:sldId id="282" r:id="rId25"/>
    <p:sldId id="277" r:id="rId26"/>
    <p:sldId id="297" r:id="rId27"/>
    <p:sldId id="298" r:id="rId28"/>
    <p:sldId id="278" r:id="rId29"/>
    <p:sldId id="279" r:id="rId30"/>
    <p:sldId id="283" r:id="rId31"/>
    <p:sldId id="284" r:id="rId32"/>
    <p:sldId id="286" r:id="rId33"/>
    <p:sldId id="285" r:id="rId34"/>
    <p:sldId id="287" r:id="rId35"/>
    <p:sldId id="288" r:id="rId36"/>
    <p:sldId id="289" r:id="rId37"/>
    <p:sldId id="291" r:id="rId38"/>
    <p:sldId id="290" r:id="rId39"/>
    <p:sldId id="293" r:id="rId40"/>
    <p:sldId id="294" r:id="rId41"/>
    <p:sldId id="295" r:id="rId42"/>
    <p:sldId id="292" r:id="rId43"/>
    <p:sldId id="299" r:id="rId44"/>
    <p:sldId id="300" r:id="rId45"/>
    <p:sldId id="301" r:id="rId46"/>
    <p:sldId id="302" r:id="rId4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300"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Sayfa1!$B$1</c:f>
              <c:strCache>
                <c:ptCount val="1"/>
                <c:pt idx="0">
                  <c:v>Satışlar</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F910-44E9-AC82-422AF649315E}"/>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F910-44E9-AC82-422AF649315E}"/>
              </c:ext>
            </c:extLst>
          </c:dPt>
          <c:cat>
            <c:strRef>
              <c:f>Sayfa1!$A$2:$A$3</c:f>
              <c:strCache>
                <c:ptCount val="2"/>
                <c:pt idx="0">
                  <c:v>1. Çeyrek</c:v>
                </c:pt>
                <c:pt idx="1">
                  <c:v>2. Çeyrek</c:v>
                </c:pt>
              </c:strCache>
            </c:strRef>
          </c:cat>
          <c:val>
            <c:numRef>
              <c:f>Sayfa1!$B$2:$B$3</c:f>
              <c:numCache>
                <c:formatCode>General</c:formatCode>
                <c:ptCount val="2"/>
                <c:pt idx="0">
                  <c:v>75</c:v>
                </c:pt>
                <c:pt idx="1">
                  <c:v>25</c:v>
                </c:pt>
              </c:numCache>
            </c:numRef>
          </c:val>
          <c:extLst xmlns:c16r2="http://schemas.microsoft.com/office/drawing/2015/06/chart">
            <c:ext xmlns:c16="http://schemas.microsoft.com/office/drawing/2014/chart" uri="{C3380CC4-5D6E-409C-BE32-E72D297353CC}">
              <c16:uniqueId val="{00000000-7895-4F8E-9A6E-3F2C44B186F5}"/>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Sayfa1!$B$1</c:f>
              <c:strCache>
                <c:ptCount val="1"/>
                <c:pt idx="0">
                  <c:v>Satışlar</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6179-4D37-B915-F194EC1DAE0D}"/>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6179-4D37-B915-F194EC1DAE0D}"/>
              </c:ext>
            </c:extLst>
          </c:dPt>
          <c:cat>
            <c:strRef>
              <c:f>Sayfa1!$A$2:$A$3</c:f>
              <c:strCache>
                <c:ptCount val="2"/>
                <c:pt idx="0">
                  <c:v>1. Çeyrek</c:v>
                </c:pt>
                <c:pt idx="1">
                  <c:v>2. Çeyrek</c:v>
                </c:pt>
              </c:strCache>
            </c:strRef>
          </c:cat>
          <c:val>
            <c:numRef>
              <c:f>Sayfa1!$B$2:$B$3</c:f>
              <c:numCache>
                <c:formatCode>General</c:formatCode>
                <c:ptCount val="2"/>
                <c:pt idx="0">
                  <c:v>60</c:v>
                </c:pt>
                <c:pt idx="1">
                  <c:v>40</c:v>
                </c:pt>
              </c:numCache>
            </c:numRef>
          </c:val>
          <c:extLst xmlns:c16r2="http://schemas.microsoft.com/office/drawing/2015/06/chart">
            <c:ext xmlns:c16="http://schemas.microsoft.com/office/drawing/2014/chart" uri="{C3380CC4-5D6E-409C-BE32-E72D297353CC}">
              <c16:uniqueId val="{00000000-A8FA-4466-B065-9B08C951699F}"/>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tr-T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966DB781-26CA-44F2-8200-2CB255946705}" type="datetimeFigureOut">
              <a:rPr lang="tr-TR" smtClean="0"/>
              <a:t>21.07.2020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65A0F92-C7CA-4AB8-83E0-9C7185B88045}" type="slidenum">
              <a:rPr lang="tr-TR" smtClean="0"/>
              <a:t>‹#›</a:t>
            </a:fld>
            <a:endParaRPr lang="tr-TR"/>
          </a:p>
        </p:txBody>
      </p:sp>
    </p:spTree>
    <p:extLst>
      <p:ext uri="{BB962C8B-B14F-4D97-AF65-F5344CB8AC3E}">
        <p14:creationId xmlns:p14="http://schemas.microsoft.com/office/powerpoint/2010/main" val="1345460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66DB781-26CA-44F2-8200-2CB255946705}" type="datetimeFigureOut">
              <a:rPr lang="tr-TR" smtClean="0"/>
              <a:t>21.07.2020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65A0F92-C7CA-4AB8-83E0-9C7185B88045}" type="slidenum">
              <a:rPr lang="tr-TR" smtClean="0"/>
              <a:t>‹#›</a:t>
            </a:fld>
            <a:endParaRPr lang="tr-TR"/>
          </a:p>
        </p:txBody>
      </p:sp>
    </p:spTree>
    <p:extLst>
      <p:ext uri="{BB962C8B-B14F-4D97-AF65-F5344CB8AC3E}">
        <p14:creationId xmlns:p14="http://schemas.microsoft.com/office/powerpoint/2010/main" val="46742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66DB781-26CA-44F2-8200-2CB255946705}" type="datetimeFigureOut">
              <a:rPr lang="tr-TR" smtClean="0"/>
              <a:t>21.07.2020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65A0F92-C7CA-4AB8-83E0-9C7185B88045}" type="slidenum">
              <a:rPr lang="tr-TR" smtClean="0"/>
              <a:t>‹#›</a:t>
            </a:fld>
            <a:endParaRPr lang="tr-TR"/>
          </a:p>
        </p:txBody>
      </p:sp>
    </p:spTree>
    <p:extLst>
      <p:ext uri="{BB962C8B-B14F-4D97-AF65-F5344CB8AC3E}">
        <p14:creationId xmlns:p14="http://schemas.microsoft.com/office/powerpoint/2010/main" val="420128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66DB781-26CA-44F2-8200-2CB255946705}" type="datetimeFigureOut">
              <a:rPr lang="tr-TR" smtClean="0"/>
              <a:t>21.07.2020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65A0F92-C7CA-4AB8-83E0-9C7185B88045}" type="slidenum">
              <a:rPr lang="tr-TR" smtClean="0"/>
              <a:t>‹#›</a:t>
            </a:fld>
            <a:endParaRPr lang="tr-TR"/>
          </a:p>
        </p:txBody>
      </p:sp>
    </p:spTree>
    <p:extLst>
      <p:ext uri="{BB962C8B-B14F-4D97-AF65-F5344CB8AC3E}">
        <p14:creationId xmlns:p14="http://schemas.microsoft.com/office/powerpoint/2010/main" val="382226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966DB781-26CA-44F2-8200-2CB255946705}" type="datetimeFigureOut">
              <a:rPr lang="tr-TR" smtClean="0"/>
              <a:t>21.07.2020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65A0F92-C7CA-4AB8-83E0-9C7185B88045}" type="slidenum">
              <a:rPr lang="tr-TR" smtClean="0"/>
              <a:t>‹#›</a:t>
            </a:fld>
            <a:endParaRPr lang="tr-TR"/>
          </a:p>
        </p:txBody>
      </p:sp>
    </p:spTree>
    <p:extLst>
      <p:ext uri="{BB962C8B-B14F-4D97-AF65-F5344CB8AC3E}">
        <p14:creationId xmlns:p14="http://schemas.microsoft.com/office/powerpoint/2010/main" val="481306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66DB781-26CA-44F2-8200-2CB255946705}" type="datetimeFigureOut">
              <a:rPr lang="tr-TR" smtClean="0"/>
              <a:t>21.07.2020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65A0F92-C7CA-4AB8-83E0-9C7185B88045}" type="slidenum">
              <a:rPr lang="tr-TR" smtClean="0"/>
              <a:t>‹#›</a:t>
            </a:fld>
            <a:endParaRPr lang="tr-TR"/>
          </a:p>
        </p:txBody>
      </p:sp>
    </p:spTree>
    <p:extLst>
      <p:ext uri="{BB962C8B-B14F-4D97-AF65-F5344CB8AC3E}">
        <p14:creationId xmlns:p14="http://schemas.microsoft.com/office/powerpoint/2010/main" val="107758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66DB781-26CA-44F2-8200-2CB255946705}" type="datetimeFigureOut">
              <a:rPr lang="tr-TR" smtClean="0"/>
              <a:t>21.07.2020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65A0F92-C7CA-4AB8-83E0-9C7185B88045}" type="slidenum">
              <a:rPr lang="tr-TR" smtClean="0"/>
              <a:t>‹#›</a:t>
            </a:fld>
            <a:endParaRPr lang="tr-TR"/>
          </a:p>
        </p:txBody>
      </p:sp>
    </p:spTree>
    <p:extLst>
      <p:ext uri="{BB962C8B-B14F-4D97-AF65-F5344CB8AC3E}">
        <p14:creationId xmlns:p14="http://schemas.microsoft.com/office/powerpoint/2010/main" val="1117262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66DB781-26CA-44F2-8200-2CB255946705}" type="datetimeFigureOut">
              <a:rPr lang="tr-TR" smtClean="0"/>
              <a:t>21.07.2020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65A0F92-C7CA-4AB8-83E0-9C7185B88045}" type="slidenum">
              <a:rPr lang="tr-TR" smtClean="0"/>
              <a:t>‹#›</a:t>
            </a:fld>
            <a:endParaRPr lang="tr-TR"/>
          </a:p>
        </p:txBody>
      </p:sp>
    </p:spTree>
    <p:extLst>
      <p:ext uri="{BB962C8B-B14F-4D97-AF65-F5344CB8AC3E}">
        <p14:creationId xmlns:p14="http://schemas.microsoft.com/office/powerpoint/2010/main" val="245141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66DB781-26CA-44F2-8200-2CB255946705}" type="datetimeFigureOut">
              <a:rPr lang="tr-TR" smtClean="0"/>
              <a:t>21.07.2020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65A0F92-C7CA-4AB8-83E0-9C7185B88045}" type="slidenum">
              <a:rPr lang="tr-TR" smtClean="0"/>
              <a:t>‹#›</a:t>
            </a:fld>
            <a:endParaRPr lang="tr-TR"/>
          </a:p>
        </p:txBody>
      </p:sp>
    </p:spTree>
    <p:extLst>
      <p:ext uri="{BB962C8B-B14F-4D97-AF65-F5344CB8AC3E}">
        <p14:creationId xmlns:p14="http://schemas.microsoft.com/office/powerpoint/2010/main" val="3390171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66DB781-26CA-44F2-8200-2CB255946705}" type="datetimeFigureOut">
              <a:rPr lang="tr-TR" smtClean="0"/>
              <a:t>21.07.2020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65A0F92-C7CA-4AB8-83E0-9C7185B88045}" type="slidenum">
              <a:rPr lang="tr-TR" smtClean="0"/>
              <a:t>‹#›</a:t>
            </a:fld>
            <a:endParaRPr lang="tr-TR"/>
          </a:p>
        </p:txBody>
      </p:sp>
    </p:spTree>
    <p:extLst>
      <p:ext uri="{BB962C8B-B14F-4D97-AF65-F5344CB8AC3E}">
        <p14:creationId xmlns:p14="http://schemas.microsoft.com/office/powerpoint/2010/main" val="467369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66DB781-26CA-44F2-8200-2CB255946705}" type="datetimeFigureOut">
              <a:rPr lang="tr-TR" smtClean="0"/>
              <a:t>21.07.2020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65A0F92-C7CA-4AB8-83E0-9C7185B88045}" type="slidenum">
              <a:rPr lang="tr-TR" smtClean="0"/>
              <a:t>‹#›</a:t>
            </a:fld>
            <a:endParaRPr lang="tr-TR"/>
          </a:p>
        </p:txBody>
      </p:sp>
    </p:spTree>
    <p:extLst>
      <p:ext uri="{BB962C8B-B14F-4D97-AF65-F5344CB8AC3E}">
        <p14:creationId xmlns:p14="http://schemas.microsoft.com/office/powerpoint/2010/main" val="3896026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DB781-26CA-44F2-8200-2CB255946705}" type="datetimeFigureOut">
              <a:rPr lang="tr-TR" smtClean="0"/>
              <a:t>21.07.2020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A0F92-C7CA-4AB8-83E0-9C7185B88045}" type="slidenum">
              <a:rPr lang="tr-TR" smtClean="0"/>
              <a:t>‹#›</a:t>
            </a:fld>
            <a:endParaRPr lang="tr-TR"/>
          </a:p>
        </p:txBody>
      </p:sp>
    </p:spTree>
    <p:extLst>
      <p:ext uri="{BB962C8B-B14F-4D97-AF65-F5344CB8AC3E}">
        <p14:creationId xmlns:p14="http://schemas.microsoft.com/office/powerpoint/2010/main" val="3553115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tubitak.gov.tr/sites/default/files/289/tubitak_cp2020_son.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tubitak.gov.tr/tr/destekler/sanayi/ulusal-destek-programlari/1505/icerik-basvuru-formlari"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p:cNvPicPr>
            <a:picLocks noChangeAspect="1"/>
          </p:cNvPicPr>
          <p:nvPr/>
        </p:nvPicPr>
        <p:blipFill>
          <a:blip r:embed="rId2"/>
          <a:stretch>
            <a:fillRect/>
          </a:stretch>
        </p:blipFill>
        <p:spPr>
          <a:xfrm>
            <a:off x="3109549" y="1323961"/>
            <a:ext cx="2948244" cy="2211183"/>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5281" y="62103"/>
            <a:ext cx="2658232" cy="691869"/>
          </a:xfrm>
          <a:prstGeom prst="rect">
            <a:avLst/>
          </a:prstGeom>
        </p:spPr>
      </p:pic>
      <p:grpSp>
        <p:nvGrpSpPr>
          <p:cNvPr id="12" name="Grup 11"/>
          <p:cNvGrpSpPr/>
          <p:nvPr/>
        </p:nvGrpSpPr>
        <p:grpSpPr>
          <a:xfrm>
            <a:off x="60960" y="50797"/>
            <a:ext cx="8612170" cy="721365"/>
            <a:chOff x="0" y="-3"/>
            <a:chExt cx="8612170" cy="721365"/>
          </a:xfrm>
          <a:solidFill>
            <a:srgbClr val="00B0F0"/>
          </a:solidFill>
        </p:grpSpPr>
        <p:sp>
          <p:nvSpPr>
            <p:cNvPr id="4" name="Dikdörtgen 3"/>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Köşeli Çift Ayraç 4"/>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13" name="TextBox 7"/>
          <p:cNvSpPr txBox="1"/>
          <p:nvPr/>
        </p:nvSpPr>
        <p:spPr>
          <a:xfrm>
            <a:off x="3109549" y="1706132"/>
            <a:ext cx="7634368" cy="1631216"/>
          </a:xfrm>
          <a:prstGeom prst="rect">
            <a:avLst/>
          </a:prstGeom>
          <a:noFill/>
        </p:spPr>
        <p:txBody>
          <a:bodyPr wrap="square" rtlCol="0">
            <a:spAutoFit/>
          </a:bodyPr>
          <a:lstStyle/>
          <a:p>
            <a:pPr algn="r"/>
            <a:r>
              <a:rPr lang="tr-TR" sz="10000" spc="-150" dirty="0" smtClean="0">
                <a:solidFill>
                  <a:srgbClr val="00B0F0"/>
                </a:solidFill>
                <a:latin typeface="Impact" pitchFamily="34" charset="0"/>
              </a:rPr>
              <a:t> </a:t>
            </a:r>
            <a:r>
              <a:rPr lang="tr-TR" sz="10000" spc="-150" dirty="0" smtClean="0">
                <a:solidFill>
                  <a:srgbClr val="00B0F0"/>
                </a:solidFill>
                <a:effectLst>
                  <a:outerShdw blurRad="38100" dist="38100" dir="2700000" algn="tl">
                    <a:srgbClr val="000000">
                      <a:alpha val="43137"/>
                    </a:srgbClr>
                  </a:outerShdw>
                </a:effectLst>
                <a:latin typeface="Impact" pitchFamily="34" charset="0"/>
              </a:rPr>
              <a:t>TÜBİTAK</a:t>
            </a:r>
            <a:endParaRPr lang="en-US" sz="10000" spc="-150" dirty="0">
              <a:solidFill>
                <a:srgbClr val="00B0F0"/>
              </a:solidFill>
              <a:effectLst>
                <a:outerShdw blurRad="38100" dist="38100" dir="2700000" algn="tl">
                  <a:srgbClr val="000000">
                    <a:alpha val="43137"/>
                  </a:srgbClr>
                </a:outerShdw>
              </a:effectLst>
              <a:latin typeface="Impact" pitchFamily="34" charset="0"/>
            </a:endParaRPr>
          </a:p>
        </p:txBody>
      </p:sp>
      <p:sp>
        <p:nvSpPr>
          <p:cNvPr id="14" name="TextBox 9"/>
          <p:cNvSpPr txBox="1"/>
          <p:nvPr/>
        </p:nvSpPr>
        <p:spPr>
          <a:xfrm>
            <a:off x="3644181" y="3535144"/>
            <a:ext cx="7135579" cy="900246"/>
          </a:xfrm>
          <a:prstGeom prst="rect">
            <a:avLst/>
          </a:prstGeom>
          <a:noFill/>
        </p:spPr>
        <p:txBody>
          <a:bodyPr wrap="square" rtlCol="0">
            <a:spAutoFit/>
          </a:bodyPr>
          <a:lstStyle/>
          <a:p>
            <a:pPr algn="r">
              <a:lnSpc>
                <a:spcPts val="2100"/>
              </a:lnSpc>
            </a:pPr>
            <a:r>
              <a:rPr lang="tr-TR" sz="4000" dirty="0" smtClean="0">
                <a:solidFill>
                  <a:schemeClr val="tx1">
                    <a:lumMod val="75000"/>
                    <a:lumOff val="25000"/>
                  </a:schemeClr>
                </a:solidFill>
                <a:latin typeface="Impact" pitchFamily="34" charset="0"/>
              </a:rPr>
              <a:t>TEYDEB Bilgilendirme ve </a:t>
            </a:r>
          </a:p>
          <a:p>
            <a:pPr algn="r">
              <a:lnSpc>
                <a:spcPts val="2100"/>
              </a:lnSpc>
            </a:pPr>
            <a:endParaRPr lang="tr-TR" sz="4000" dirty="0">
              <a:solidFill>
                <a:schemeClr val="tx1">
                  <a:lumMod val="75000"/>
                  <a:lumOff val="25000"/>
                </a:schemeClr>
              </a:solidFill>
              <a:latin typeface="Impact" pitchFamily="34" charset="0"/>
            </a:endParaRPr>
          </a:p>
          <a:p>
            <a:pPr algn="r">
              <a:lnSpc>
                <a:spcPts val="2100"/>
              </a:lnSpc>
            </a:pPr>
            <a:r>
              <a:rPr lang="tr-TR" sz="4000" dirty="0" smtClean="0">
                <a:solidFill>
                  <a:schemeClr val="tx1">
                    <a:lumMod val="75000"/>
                    <a:lumOff val="25000"/>
                  </a:schemeClr>
                </a:solidFill>
                <a:latin typeface="Impact" pitchFamily="34" charset="0"/>
              </a:rPr>
              <a:t>Eğitim Günü</a:t>
            </a:r>
            <a:endParaRPr lang="en-US" sz="4000" dirty="0">
              <a:solidFill>
                <a:schemeClr val="tx1">
                  <a:lumMod val="75000"/>
                  <a:lumOff val="25000"/>
                </a:schemeClr>
              </a:solidFill>
              <a:latin typeface="Impact" pitchFamily="34" charset="0"/>
            </a:endParaRPr>
          </a:p>
        </p:txBody>
      </p:sp>
      <p:sp>
        <p:nvSpPr>
          <p:cNvPr id="15" name="Rectangle 4"/>
          <p:cNvSpPr/>
          <p:nvPr/>
        </p:nvSpPr>
        <p:spPr>
          <a:xfrm>
            <a:off x="2499360" y="5801777"/>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TextBox 8"/>
          <p:cNvSpPr txBox="1"/>
          <p:nvPr/>
        </p:nvSpPr>
        <p:spPr>
          <a:xfrm>
            <a:off x="3816832" y="4446128"/>
            <a:ext cx="7037376" cy="1323439"/>
          </a:xfrm>
          <a:prstGeom prst="rect">
            <a:avLst/>
          </a:prstGeom>
          <a:noFill/>
        </p:spPr>
        <p:txBody>
          <a:bodyPr wrap="square" rtlCol="0">
            <a:spAutoFit/>
          </a:bodyPr>
          <a:lstStyle/>
          <a:p>
            <a:pPr algn="r"/>
            <a:r>
              <a:rPr lang="tr-TR" sz="2000" b="0" dirty="0" smtClean="0">
                <a:latin typeface="+mn-lt"/>
              </a:rPr>
              <a:t>Dr. Öğretim Üyesi Ayşegül AKPINAR, </a:t>
            </a:r>
          </a:p>
          <a:p>
            <a:pPr algn="r"/>
            <a:r>
              <a:rPr lang="tr-TR" sz="2000" b="0" dirty="0" smtClean="0">
                <a:latin typeface="+mn-lt"/>
              </a:rPr>
              <a:t>Bilecik Şeyh Edebali Üniversitesi Teknoloji Transfer Ofisi</a:t>
            </a:r>
          </a:p>
          <a:p>
            <a:pPr algn="r"/>
            <a:r>
              <a:rPr lang="tr-TR" sz="2000" dirty="0" smtClean="0"/>
              <a:t>Koordinatör Yardımcısı</a:t>
            </a:r>
            <a:endParaRPr lang="tr-TR" sz="2000" b="0" dirty="0" smtClean="0"/>
          </a:p>
          <a:p>
            <a:pPr algn="r"/>
            <a:r>
              <a:rPr lang="tr-TR" sz="2000" b="0" dirty="0" smtClean="0">
                <a:latin typeface="+mn-lt"/>
              </a:rPr>
              <a:t>aysegul.akpinar@bilecik.edu.tr</a:t>
            </a:r>
            <a:endParaRPr lang="en-US" sz="2000" b="0" dirty="0" smtClean="0">
              <a:latin typeface="+mn-lt"/>
            </a:endParaRPr>
          </a:p>
        </p:txBody>
      </p:sp>
      <p:sp>
        <p:nvSpPr>
          <p:cNvPr id="17" name="Yuvarlatılmış Dikdörtgen 16"/>
          <p:cNvSpPr/>
          <p:nvPr/>
        </p:nvSpPr>
        <p:spPr>
          <a:xfrm>
            <a:off x="1056640" y="932773"/>
            <a:ext cx="10188595" cy="5087469"/>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Footer Placeholder 11"/>
          <p:cNvSpPr>
            <a:spLocks noGrp="1"/>
          </p:cNvSpPr>
          <p:nvPr>
            <p:ph type="ftr" sz="quarter" idx="11"/>
          </p:nvPr>
        </p:nvSpPr>
        <p:spPr>
          <a:xfrm>
            <a:off x="5760882" y="6175257"/>
            <a:ext cx="5484353" cy="597259"/>
          </a:xfrm>
        </p:spPr>
        <p:txBody>
          <a:bodyPr/>
          <a:lstStyle/>
          <a:p>
            <a:pPr algn="r"/>
            <a:r>
              <a:rPr lang="tr-TR" sz="1800" dirty="0" smtClean="0">
                <a:solidFill>
                  <a:schemeClr val="tx1"/>
                </a:solidFill>
              </a:rPr>
              <a:t>BŞEÜ-TTO, 21.07.2020</a:t>
            </a:r>
            <a:endParaRPr lang="tr-TR" sz="1800" dirty="0">
              <a:solidFill>
                <a:schemeClr val="tx1"/>
              </a:solidFill>
            </a:endParaRPr>
          </a:p>
        </p:txBody>
      </p:sp>
      <p:pic>
        <p:nvPicPr>
          <p:cNvPr id="19" name="Resim 18"/>
          <p:cNvPicPr>
            <a:picLocks noChangeAspect="1"/>
          </p:cNvPicPr>
          <p:nvPr/>
        </p:nvPicPr>
        <p:blipFill>
          <a:blip r:embed="rId4"/>
          <a:stretch>
            <a:fillRect/>
          </a:stretch>
        </p:blipFill>
        <p:spPr>
          <a:xfrm>
            <a:off x="1527557" y="1316260"/>
            <a:ext cx="1754123" cy="2267957"/>
          </a:xfrm>
          <a:prstGeom prst="rect">
            <a:avLst/>
          </a:prstGeom>
        </p:spPr>
      </p:pic>
    </p:spTree>
    <p:extLst>
      <p:ext uri="{BB962C8B-B14F-4D97-AF65-F5344CB8AC3E}">
        <p14:creationId xmlns:p14="http://schemas.microsoft.com/office/powerpoint/2010/main" val="3085990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Title 1"/>
          <p:cNvSpPr txBox="1">
            <a:spLocks/>
          </p:cNvSpPr>
          <p:nvPr/>
        </p:nvSpPr>
        <p:spPr>
          <a:xfrm>
            <a:off x="1958320" y="834491"/>
            <a:ext cx="7762990" cy="570356"/>
          </a:xfrm>
          <a:prstGeom prst="rect">
            <a:avLst/>
          </a:prstGeom>
          <a:solidFill>
            <a:schemeClr val="bg2">
              <a:lumMod val="9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smtClean="0">
                <a:latin typeface="+mn-lt"/>
              </a:rPr>
              <a:t>TÜBİTAK TEYDEB Ar-Ge ve Yenilik Destek Programları</a:t>
            </a:r>
            <a:endParaRPr lang="tr-TR" sz="2400" b="1" dirty="0">
              <a:latin typeface="+mn-lt"/>
            </a:endParaRPr>
          </a:p>
        </p:txBody>
      </p:sp>
      <p:sp>
        <p:nvSpPr>
          <p:cNvPr id="10" name="Dikdörtgen 9"/>
          <p:cNvSpPr/>
          <p:nvPr/>
        </p:nvSpPr>
        <p:spPr>
          <a:xfrm>
            <a:off x="213360" y="1427934"/>
            <a:ext cx="8505945" cy="5262979"/>
          </a:xfrm>
          <a:prstGeom prst="rect">
            <a:avLst/>
          </a:prstGeom>
          <a:solidFill>
            <a:schemeClr val="bg2"/>
          </a:solidFill>
        </p:spPr>
        <p:txBody>
          <a:bodyPr wrap="square">
            <a:spAutoFit/>
          </a:bodyPr>
          <a:lstStyle/>
          <a:p>
            <a:pPr lvl="1">
              <a:lnSpc>
                <a:spcPct val="150000"/>
              </a:lnSpc>
            </a:pPr>
            <a:r>
              <a:rPr lang="tr-TR" altLang="en-US" sz="1600" b="1" dirty="0" smtClean="0">
                <a:solidFill>
                  <a:srgbClr val="C00000"/>
                </a:solidFill>
                <a:latin typeface="+mn-lt"/>
                <a:ea typeface="MS PGothic" panose="020B0600070205080204" pitchFamily="34" charset="-128"/>
              </a:rPr>
              <a:t>Ulusal Destekler</a:t>
            </a:r>
          </a:p>
          <a:p>
            <a:pPr lvl="1">
              <a:lnSpc>
                <a:spcPct val="150000"/>
              </a:lnSpc>
            </a:pPr>
            <a:r>
              <a:rPr lang="tr-TR" altLang="en-US" sz="1600" dirty="0" smtClean="0">
                <a:solidFill>
                  <a:srgbClr val="C00000"/>
                </a:solidFill>
                <a:latin typeface="+mn-lt"/>
                <a:ea typeface="MS PGothic" panose="020B0600070205080204" pitchFamily="34" charset="-128"/>
              </a:rPr>
              <a:t>1501 </a:t>
            </a:r>
            <a:r>
              <a:rPr lang="tr-TR" altLang="en-US" sz="1600" dirty="0" smtClean="0">
                <a:latin typeface="+mn-lt"/>
                <a:ea typeface="MS PGothic" panose="020B0600070205080204" pitchFamily="34" charset="-128"/>
              </a:rPr>
              <a:t>- </a:t>
            </a:r>
            <a:r>
              <a:rPr lang="tr-TR" altLang="en-US" sz="1600" dirty="0" smtClean="0">
                <a:solidFill>
                  <a:srgbClr val="C00000"/>
                </a:solidFill>
                <a:latin typeface="+mn-lt"/>
                <a:ea typeface="MS PGothic" panose="020B0600070205080204" pitchFamily="34" charset="-128"/>
              </a:rPr>
              <a:t>TÜBİTAK Sanayi Ar-Ge Projeleri Destekleme Programı</a:t>
            </a:r>
          </a:p>
          <a:p>
            <a:pPr lvl="1">
              <a:lnSpc>
                <a:spcPct val="150000"/>
              </a:lnSpc>
            </a:pPr>
            <a:r>
              <a:rPr lang="tr-TR" altLang="en-US" sz="1600" dirty="0" smtClean="0">
                <a:latin typeface="+mn-lt"/>
                <a:ea typeface="MS PGothic" panose="020B0600070205080204" pitchFamily="34" charset="-128"/>
              </a:rPr>
              <a:t>1503 - Proje Pazarları Destekleme Programı</a:t>
            </a:r>
          </a:p>
          <a:p>
            <a:pPr lvl="1">
              <a:lnSpc>
                <a:spcPct val="150000"/>
              </a:lnSpc>
            </a:pPr>
            <a:r>
              <a:rPr lang="tr-TR" altLang="en-US" sz="1600" dirty="0" smtClean="0">
                <a:solidFill>
                  <a:srgbClr val="C00000"/>
                </a:solidFill>
                <a:latin typeface="+mn-lt"/>
                <a:ea typeface="MS PGothic" panose="020B0600070205080204" pitchFamily="34" charset="-128"/>
              </a:rPr>
              <a:t>1505 - Üniversite-Sanayi İşbirliği Destek Programı</a:t>
            </a:r>
          </a:p>
          <a:p>
            <a:pPr lvl="1">
              <a:lnSpc>
                <a:spcPct val="150000"/>
              </a:lnSpc>
            </a:pPr>
            <a:r>
              <a:rPr lang="tr-TR" altLang="en-US" sz="1600" dirty="0" smtClean="0">
                <a:solidFill>
                  <a:srgbClr val="C00000"/>
                </a:solidFill>
                <a:latin typeface="+mn-lt"/>
                <a:ea typeface="MS PGothic" panose="020B0600070205080204" pitchFamily="34" charset="-128"/>
              </a:rPr>
              <a:t>1507</a:t>
            </a:r>
            <a:r>
              <a:rPr lang="tr-TR" altLang="en-US" sz="1600" dirty="0" smtClean="0">
                <a:latin typeface="+mn-lt"/>
                <a:ea typeface="MS PGothic" panose="020B0600070205080204" pitchFamily="34" charset="-128"/>
              </a:rPr>
              <a:t> - </a:t>
            </a:r>
            <a:r>
              <a:rPr lang="tr-TR" altLang="en-US" sz="1600" dirty="0" smtClean="0">
                <a:solidFill>
                  <a:srgbClr val="C00000"/>
                </a:solidFill>
                <a:latin typeface="+mn-lt"/>
                <a:ea typeface="MS PGothic" panose="020B0600070205080204" pitchFamily="34" charset="-128"/>
              </a:rPr>
              <a:t>TÜBİTAK KOBİ Ar-Ge Başlangıç Destek Programı</a:t>
            </a:r>
          </a:p>
          <a:p>
            <a:pPr lvl="1">
              <a:lnSpc>
                <a:spcPct val="150000"/>
              </a:lnSpc>
            </a:pPr>
            <a:r>
              <a:rPr lang="tr-TR" altLang="en-US" sz="1600" dirty="0" smtClean="0">
                <a:latin typeface="+mn-lt"/>
                <a:ea typeface="MS PGothic" panose="020B0600070205080204" pitchFamily="34" charset="-128"/>
              </a:rPr>
              <a:t>1511 - TÜBİTAK Öncelikli Alanlar Araştırma Teknoloji Geliştirme ve Yenilik P. D. P.</a:t>
            </a:r>
          </a:p>
          <a:p>
            <a:pPr lvl="1">
              <a:lnSpc>
                <a:spcPct val="150000"/>
              </a:lnSpc>
            </a:pPr>
            <a:r>
              <a:rPr lang="tr-TR" altLang="en-US" sz="1600" dirty="0" smtClean="0">
                <a:latin typeface="+mn-lt"/>
                <a:ea typeface="MS PGothic" panose="020B0600070205080204" pitchFamily="34" charset="-128"/>
              </a:rPr>
              <a:t>1512 - Girişimcilik Aşamalı Destek Programı</a:t>
            </a:r>
          </a:p>
          <a:p>
            <a:pPr lvl="1">
              <a:lnSpc>
                <a:spcPct val="150000"/>
              </a:lnSpc>
            </a:pPr>
            <a:r>
              <a:rPr lang="tr-TR" altLang="en-US" sz="1600" dirty="0" smtClean="0">
                <a:latin typeface="+mn-lt"/>
                <a:ea typeface="MS PGothic" panose="020B0600070205080204" pitchFamily="34" charset="-128"/>
              </a:rPr>
              <a:t>1513 - Teknoloji Transfer Ofisleri Destekleme Programı</a:t>
            </a:r>
          </a:p>
          <a:p>
            <a:pPr lvl="1">
              <a:lnSpc>
                <a:spcPct val="150000"/>
              </a:lnSpc>
            </a:pPr>
            <a:r>
              <a:rPr lang="tr-TR" altLang="en-US" sz="1600" dirty="0" smtClean="0">
                <a:latin typeface="+mn-lt"/>
                <a:ea typeface="MS PGothic" panose="020B0600070205080204" pitchFamily="34" charset="-128"/>
              </a:rPr>
              <a:t>1514 - Girişim Sermayesi Destekleme Programı (GİSDEP)</a:t>
            </a:r>
          </a:p>
          <a:p>
            <a:pPr lvl="1" eaLnBrk="1" hangingPunct="1">
              <a:lnSpc>
                <a:spcPct val="150000"/>
              </a:lnSpc>
            </a:pPr>
            <a:r>
              <a:rPr lang="tr-TR" altLang="en-US" sz="1600" dirty="0" smtClean="0">
                <a:latin typeface="+mn-lt"/>
                <a:ea typeface="MS PGothic" panose="020B0600070205080204" pitchFamily="34" charset="-128"/>
              </a:rPr>
              <a:t>1515 - Öncü Ar-Ge Laboratuvarları Destekleme Programı</a:t>
            </a:r>
          </a:p>
          <a:p>
            <a:pPr lvl="1">
              <a:lnSpc>
                <a:spcPct val="150000"/>
              </a:lnSpc>
            </a:pPr>
            <a:r>
              <a:rPr lang="tr-TR" altLang="en-US" sz="1600" dirty="0" smtClean="0">
                <a:latin typeface="+mn-lt"/>
                <a:ea typeface="MS PGothic" panose="020B0600070205080204" pitchFamily="34" charset="-128"/>
              </a:rPr>
              <a:t>1601 - Yenilik Girişimcilik Alanlarında Kapasite Artırılmasına Yönelik D.P.</a:t>
            </a:r>
          </a:p>
          <a:p>
            <a:pPr lvl="1" eaLnBrk="1" hangingPunct="1">
              <a:lnSpc>
                <a:spcPct val="150000"/>
              </a:lnSpc>
            </a:pPr>
            <a:r>
              <a:rPr lang="tr-TR" altLang="en-US" sz="1600" dirty="0" smtClean="0">
                <a:latin typeface="+mn-lt"/>
                <a:ea typeface="MS PGothic" panose="020B0600070205080204" pitchFamily="34" charset="-128"/>
              </a:rPr>
              <a:t>1602 - </a:t>
            </a:r>
            <a:r>
              <a:rPr lang="tr-TR" altLang="en-US" sz="1600" dirty="0">
                <a:latin typeface="+mn-lt"/>
                <a:ea typeface="MS PGothic" panose="020B0600070205080204" pitchFamily="34" charset="-128"/>
              </a:rPr>
              <a:t>Patent Destekleme Programı</a:t>
            </a:r>
          </a:p>
          <a:p>
            <a:pPr lvl="1" eaLnBrk="1" hangingPunct="1">
              <a:lnSpc>
                <a:spcPct val="150000"/>
              </a:lnSpc>
            </a:pPr>
            <a:r>
              <a:rPr lang="tr-TR" altLang="en-US" sz="1600" dirty="0" smtClean="0">
                <a:solidFill>
                  <a:srgbClr val="C00000"/>
                </a:solidFill>
                <a:latin typeface="+mn-lt"/>
                <a:ea typeface="MS PGothic" panose="020B0600070205080204" pitchFamily="34" charset="-128"/>
              </a:rPr>
              <a:t>Siparişe Dayalı Ar-Ge Projeleri için KOBİ Destekleme Çağrısı</a:t>
            </a:r>
          </a:p>
          <a:p>
            <a:pPr lvl="1" eaLnBrk="1" hangingPunct="1">
              <a:lnSpc>
                <a:spcPct val="150000"/>
              </a:lnSpc>
            </a:pPr>
            <a:r>
              <a:rPr lang="tr-TR" altLang="en-US" sz="1600" dirty="0" smtClean="0">
                <a:ea typeface="MS PGothic" panose="020B0600070205080204" pitchFamily="34" charset="-128"/>
              </a:rPr>
              <a:t>Patent Tabanlı Teknoloji Transferi Destekleme Çağrısı</a:t>
            </a:r>
          </a:p>
        </p:txBody>
      </p:sp>
      <p:sp>
        <p:nvSpPr>
          <p:cNvPr id="11" name="Unvan 1"/>
          <p:cNvSpPr>
            <a:spLocks noGrp="1"/>
          </p:cNvSpPr>
          <p:nvPr>
            <p:ph type="title"/>
          </p:nvPr>
        </p:nvSpPr>
        <p:spPr>
          <a:xfrm>
            <a:off x="213360" y="40636"/>
            <a:ext cx="10530557" cy="776288"/>
          </a:xfrm>
        </p:spPr>
        <p:txBody>
          <a:bodyPr>
            <a:noAutofit/>
          </a:bodyPr>
          <a:lstStyle/>
          <a:p>
            <a:r>
              <a:rPr lang="tr-TR" sz="2800" b="1" dirty="0" smtClean="0"/>
              <a:t>TÜBİTAK-TEYDEB Bilgilendirme ve Eğitim Günü</a:t>
            </a:r>
            <a:endParaRPr lang="tr-TR" sz="2800" b="1" dirty="0"/>
          </a:p>
        </p:txBody>
      </p:sp>
      <p:sp>
        <p:nvSpPr>
          <p:cNvPr id="12" name="Dikdörtgen 11"/>
          <p:cNvSpPr/>
          <p:nvPr/>
        </p:nvSpPr>
        <p:spPr>
          <a:xfrm>
            <a:off x="7680959" y="1436012"/>
            <a:ext cx="4305655" cy="5262979"/>
          </a:xfrm>
          <a:prstGeom prst="rect">
            <a:avLst/>
          </a:prstGeom>
          <a:solidFill>
            <a:schemeClr val="bg2"/>
          </a:solidFill>
        </p:spPr>
        <p:txBody>
          <a:bodyPr wrap="square">
            <a:spAutoFit/>
          </a:bodyPr>
          <a:lstStyle/>
          <a:p>
            <a:pPr lvl="1" eaLnBrk="1" hangingPunct="1">
              <a:lnSpc>
                <a:spcPct val="150000"/>
              </a:lnSpc>
            </a:pPr>
            <a:r>
              <a:rPr lang="tr-TR" altLang="en-US" sz="1600" b="1" dirty="0" smtClean="0">
                <a:solidFill>
                  <a:srgbClr val="C00000"/>
                </a:solidFill>
                <a:latin typeface="+mn-lt"/>
                <a:ea typeface="MS PGothic" panose="020B0600070205080204" pitchFamily="34" charset="-128"/>
              </a:rPr>
              <a:t>Uluslararası Destekler</a:t>
            </a:r>
            <a:endParaRPr lang="tr-TR" altLang="en-US" sz="1600" b="1" dirty="0">
              <a:solidFill>
                <a:srgbClr val="C00000"/>
              </a:solidFill>
              <a:latin typeface="+mn-lt"/>
              <a:ea typeface="MS PGothic" panose="020B0600070205080204" pitchFamily="34" charset="-128"/>
            </a:endParaRPr>
          </a:p>
          <a:p>
            <a:pPr lvl="1" eaLnBrk="1" hangingPunct="1">
              <a:lnSpc>
                <a:spcPct val="150000"/>
              </a:lnSpc>
            </a:pPr>
            <a:r>
              <a:rPr lang="tr-TR" altLang="en-US" sz="1600" dirty="0" smtClean="0">
                <a:solidFill>
                  <a:srgbClr val="C00000"/>
                </a:solidFill>
                <a:latin typeface="+mn-lt"/>
                <a:ea typeface="MS PGothic" panose="020B0600070205080204" pitchFamily="34" charset="-128"/>
              </a:rPr>
              <a:t>Ufuk2020</a:t>
            </a:r>
          </a:p>
          <a:p>
            <a:pPr lvl="1" eaLnBrk="1" hangingPunct="1">
              <a:lnSpc>
                <a:spcPct val="150000"/>
              </a:lnSpc>
            </a:pPr>
            <a:r>
              <a:rPr lang="tr-TR" altLang="en-US" sz="1600" dirty="0" smtClean="0">
                <a:solidFill>
                  <a:srgbClr val="C00000"/>
                </a:solidFill>
                <a:latin typeface="+mn-lt"/>
                <a:ea typeface="MS PGothic" panose="020B0600070205080204" pitchFamily="34" charset="-128"/>
              </a:rPr>
              <a:t>1509 – Uluslararası Sanayi Ar-Ge Projeleri Destekleme Programı</a:t>
            </a:r>
          </a:p>
          <a:p>
            <a:pPr lvl="1" eaLnBrk="1" hangingPunct="1">
              <a:lnSpc>
                <a:spcPct val="150000"/>
              </a:lnSpc>
            </a:pPr>
            <a:endParaRPr lang="tr-TR" altLang="en-US" sz="1600" dirty="0">
              <a:solidFill>
                <a:srgbClr val="C00000"/>
              </a:solidFill>
              <a:ea typeface="MS PGothic" panose="020B0600070205080204" pitchFamily="34" charset="-128"/>
            </a:endParaRPr>
          </a:p>
          <a:p>
            <a:pPr lvl="1" eaLnBrk="1" hangingPunct="1">
              <a:lnSpc>
                <a:spcPct val="150000"/>
              </a:lnSpc>
            </a:pPr>
            <a:endParaRPr lang="tr-TR" altLang="en-US" sz="1600" dirty="0" smtClean="0">
              <a:solidFill>
                <a:srgbClr val="C00000"/>
              </a:solidFill>
              <a:latin typeface="+mn-lt"/>
              <a:ea typeface="MS PGothic" panose="020B0600070205080204" pitchFamily="34" charset="-128"/>
            </a:endParaRPr>
          </a:p>
          <a:p>
            <a:pPr lvl="1" eaLnBrk="1" hangingPunct="1">
              <a:lnSpc>
                <a:spcPct val="150000"/>
              </a:lnSpc>
            </a:pPr>
            <a:endParaRPr lang="tr-TR" altLang="en-US" sz="1600" dirty="0">
              <a:solidFill>
                <a:srgbClr val="C00000"/>
              </a:solidFill>
              <a:ea typeface="MS PGothic" panose="020B0600070205080204" pitchFamily="34" charset="-128"/>
            </a:endParaRPr>
          </a:p>
          <a:p>
            <a:pPr lvl="1" eaLnBrk="1" hangingPunct="1">
              <a:lnSpc>
                <a:spcPct val="150000"/>
              </a:lnSpc>
            </a:pPr>
            <a:endParaRPr lang="tr-TR" altLang="en-US" sz="1600" dirty="0" smtClean="0">
              <a:solidFill>
                <a:srgbClr val="C00000"/>
              </a:solidFill>
              <a:latin typeface="+mn-lt"/>
              <a:ea typeface="MS PGothic" panose="020B0600070205080204" pitchFamily="34" charset="-128"/>
            </a:endParaRPr>
          </a:p>
          <a:p>
            <a:pPr lvl="1" eaLnBrk="1" hangingPunct="1">
              <a:lnSpc>
                <a:spcPct val="150000"/>
              </a:lnSpc>
            </a:pPr>
            <a:endParaRPr lang="tr-TR" altLang="en-US" sz="1600" dirty="0">
              <a:solidFill>
                <a:srgbClr val="C00000"/>
              </a:solidFill>
              <a:ea typeface="MS PGothic" panose="020B0600070205080204" pitchFamily="34" charset="-128"/>
            </a:endParaRPr>
          </a:p>
          <a:p>
            <a:pPr lvl="1" eaLnBrk="1" hangingPunct="1">
              <a:lnSpc>
                <a:spcPct val="150000"/>
              </a:lnSpc>
            </a:pPr>
            <a:endParaRPr lang="tr-TR" altLang="en-US" sz="1600" dirty="0" smtClean="0">
              <a:solidFill>
                <a:srgbClr val="C00000"/>
              </a:solidFill>
              <a:latin typeface="+mn-lt"/>
              <a:ea typeface="MS PGothic" panose="020B0600070205080204" pitchFamily="34" charset="-128"/>
            </a:endParaRPr>
          </a:p>
          <a:p>
            <a:pPr lvl="1" eaLnBrk="1" hangingPunct="1">
              <a:lnSpc>
                <a:spcPct val="150000"/>
              </a:lnSpc>
            </a:pPr>
            <a:endParaRPr lang="tr-TR" altLang="en-US" sz="1600" dirty="0">
              <a:solidFill>
                <a:srgbClr val="C00000"/>
              </a:solidFill>
              <a:ea typeface="MS PGothic" panose="020B0600070205080204" pitchFamily="34" charset="-128"/>
            </a:endParaRPr>
          </a:p>
          <a:p>
            <a:pPr lvl="1" eaLnBrk="1" hangingPunct="1">
              <a:lnSpc>
                <a:spcPct val="150000"/>
              </a:lnSpc>
            </a:pPr>
            <a:endParaRPr lang="tr-TR" altLang="en-US" sz="1600" dirty="0" smtClean="0">
              <a:solidFill>
                <a:srgbClr val="C00000"/>
              </a:solidFill>
              <a:latin typeface="+mn-lt"/>
              <a:ea typeface="MS PGothic" panose="020B0600070205080204" pitchFamily="34" charset="-128"/>
            </a:endParaRPr>
          </a:p>
          <a:p>
            <a:pPr lvl="1" eaLnBrk="1" hangingPunct="1">
              <a:lnSpc>
                <a:spcPct val="150000"/>
              </a:lnSpc>
            </a:pPr>
            <a:endParaRPr lang="tr-TR" altLang="en-US" sz="1600" dirty="0">
              <a:solidFill>
                <a:srgbClr val="C00000"/>
              </a:solidFill>
              <a:ea typeface="MS PGothic" panose="020B0600070205080204" pitchFamily="34" charset="-128"/>
            </a:endParaRPr>
          </a:p>
          <a:p>
            <a:pPr lvl="1" eaLnBrk="1" hangingPunct="1">
              <a:lnSpc>
                <a:spcPct val="150000"/>
              </a:lnSpc>
            </a:pPr>
            <a:endParaRPr lang="tr-TR" altLang="en-US" sz="1600" dirty="0" smtClean="0">
              <a:solidFill>
                <a:srgbClr val="C00000"/>
              </a:solidFill>
              <a:latin typeface="+mn-lt"/>
              <a:ea typeface="MS PGothic" panose="020B0600070205080204" pitchFamily="34" charset="-128"/>
            </a:endParaRPr>
          </a:p>
        </p:txBody>
      </p:sp>
    </p:spTree>
    <p:extLst>
      <p:ext uri="{BB962C8B-B14F-4D97-AF65-F5344CB8AC3E}">
        <p14:creationId xmlns:p14="http://schemas.microsoft.com/office/powerpoint/2010/main" val="273618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9270" y="2139248"/>
            <a:ext cx="8396758" cy="3365277"/>
          </a:xfrm>
          <a:solidFill>
            <a:schemeClr val="accent3">
              <a:lumMod val="20000"/>
              <a:lumOff val="80000"/>
            </a:schemeClr>
          </a:solidFill>
        </p:spPr>
        <p:txBody>
          <a:bodyPr>
            <a:noAutofit/>
          </a:bodyPr>
          <a:lstStyle/>
          <a:p>
            <a:pPr lvl="1">
              <a:lnSpc>
                <a:spcPct val="150000"/>
              </a:lnSpc>
            </a:pPr>
            <a:r>
              <a:rPr lang="tr-TR" altLang="en-US" sz="4400" dirty="0">
                <a:solidFill>
                  <a:srgbClr val="C00000"/>
                </a:solidFill>
                <a:ea typeface="MS PGothic" panose="020B0600070205080204" pitchFamily="34" charset="-128"/>
              </a:rPr>
              <a:t>1501 </a:t>
            </a:r>
            <a:r>
              <a:rPr lang="tr-TR" altLang="en-US" sz="4400" dirty="0">
                <a:ea typeface="MS PGothic" panose="020B0600070205080204" pitchFamily="34" charset="-128"/>
              </a:rPr>
              <a:t>- </a:t>
            </a:r>
            <a:r>
              <a:rPr lang="tr-TR" altLang="en-US" sz="4400" dirty="0">
                <a:solidFill>
                  <a:srgbClr val="C00000"/>
                </a:solidFill>
                <a:ea typeface="MS PGothic" panose="020B0600070205080204" pitchFamily="34" charset="-128"/>
              </a:rPr>
              <a:t>TÜBİTAK Sanayi Ar-Ge Projeleri Destekleme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pic>
        <p:nvPicPr>
          <p:cNvPr id="11" name="Resim 10"/>
          <p:cNvPicPr>
            <a:picLocks noChangeAspect="1"/>
          </p:cNvPicPr>
          <p:nvPr/>
        </p:nvPicPr>
        <p:blipFill rotWithShape="1">
          <a:blip r:embed="rId3">
            <a:extLst>
              <a:ext uri="{28A0092B-C50C-407E-A947-70E740481C1C}">
                <a14:useLocalDpi xmlns:a14="http://schemas.microsoft.com/office/drawing/2010/main" val="0"/>
              </a:ext>
            </a:extLst>
          </a:blip>
          <a:srcRect l="81887"/>
          <a:stretch/>
        </p:blipFill>
        <p:spPr>
          <a:xfrm>
            <a:off x="9125494" y="1477941"/>
            <a:ext cx="2519680" cy="4332672"/>
          </a:xfrm>
          <a:prstGeom prst="rect">
            <a:avLst/>
          </a:prstGeom>
        </p:spPr>
      </p:pic>
    </p:spTree>
    <p:extLst>
      <p:ext uri="{BB962C8B-B14F-4D97-AF65-F5344CB8AC3E}">
        <p14:creationId xmlns:p14="http://schemas.microsoft.com/office/powerpoint/2010/main" val="788560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Yuvarlatılmış Dikdörtgen 9"/>
          <p:cNvSpPr/>
          <p:nvPr/>
        </p:nvSpPr>
        <p:spPr>
          <a:xfrm>
            <a:off x="534970" y="2682240"/>
            <a:ext cx="8138160" cy="3159760"/>
          </a:xfrm>
          <a:prstGeom prst="roundRect">
            <a:avLst/>
          </a:prstGeom>
          <a:solidFill>
            <a:schemeClr val="accent3">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518160" y="1027109"/>
            <a:ext cx="10866120" cy="776288"/>
          </a:xfrm>
          <a:solidFill>
            <a:schemeClr val="accent3">
              <a:lumMod val="20000"/>
              <a:lumOff val="80000"/>
            </a:schemeClr>
          </a:solidFill>
        </p:spPr>
        <p:txBody>
          <a:bodyPr>
            <a:normAutofit/>
          </a:bodyPr>
          <a:lstStyle/>
          <a:p>
            <a:pPr lvl="1">
              <a:lnSpc>
                <a:spcPct val="150000"/>
              </a:lnSpc>
            </a:pPr>
            <a:r>
              <a:rPr lang="tr-TR" altLang="en-US" sz="2000" dirty="0">
                <a:solidFill>
                  <a:srgbClr val="C00000"/>
                </a:solidFill>
                <a:ea typeface="MS PGothic" panose="020B0600070205080204" pitchFamily="34" charset="-128"/>
              </a:rPr>
              <a:t>1501 </a:t>
            </a:r>
            <a:r>
              <a:rPr lang="tr-TR" altLang="en-US" sz="2000" dirty="0">
                <a:ea typeface="MS PGothic" panose="020B0600070205080204" pitchFamily="34" charset="-128"/>
              </a:rPr>
              <a:t>- </a:t>
            </a:r>
            <a:r>
              <a:rPr lang="tr-TR" altLang="en-US" sz="2000" dirty="0">
                <a:solidFill>
                  <a:srgbClr val="C00000"/>
                </a:solidFill>
                <a:ea typeface="MS PGothic" panose="020B0600070205080204" pitchFamily="34" charset="-128"/>
              </a:rPr>
              <a:t>TÜBİTAK Sanayi Ar-Ge Projeleri Destekleme Programı</a:t>
            </a:r>
          </a:p>
        </p:txBody>
      </p:sp>
      <p:sp>
        <p:nvSpPr>
          <p:cNvPr id="3" name="İçerik Yer Tutucusu 2"/>
          <p:cNvSpPr>
            <a:spLocks noGrp="1"/>
          </p:cNvSpPr>
          <p:nvPr>
            <p:ph idx="1"/>
          </p:nvPr>
        </p:nvSpPr>
        <p:spPr>
          <a:xfrm>
            <a:off x="786430" y="2872105"/>
            <a:ext cx="7675880" cy="3457575"/>
          </a:xfrm>
        </p:spPr>
        <p:txBody>
          <a:bodyPr>
            <a:normAutofit/>
          </a:bodyPr>
          <a:lstStyle/>
          <a:p>
            <a:pPr marL="0" indent="0" algn="just">
              <a:lnSpc>
                <a:spcPct val="150000"/>
              </a:lnSpc>
              <a:buNone/>
            </a:pPr>
            <a:r>
              <a:rPr lang="tr-TR" sz="2000" dirty="0" smtClean="0"/>
              <a:t>Bu destekleme </a:t>
            </a:r>
            <a:r>
              <a:rPr lang="tr-TR" sz="2000" dirty="0"/>
              <a:t>p</a:t>
            </a:r>
            <a:r>
              <a:rPr lang="tr-TR" sz="2000" dirty="0" smtClean="0"/>
              <a:t>rogramı </a:t>
            </a:r>
            <a:r>
              <a:rPr lang="tr-TR" sz="2000" dirty="0"/>
              <a:t>kapsamında, yenilik tanımı çerçevesinde; yeni bir ürün üretilmesi, mevcut bir ürünün geliştirilmesi, iyileştirilmesi, ürün kalitesi veya standardının yükseltilmesi veya maliyet düşürücü nitelikte yeni tekniklerin, yeni üretim teknolojilerinin geliştirilmesi konularında yürütülen Ar-Ge nitelikli projeler desteklenmektedir.</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pic>
        <p:nvPicPr>
          <p:cNvPr id="11" name="Resim 10"/>
          <p:cNvPicPr>
            <a:picLocks noChangeAspect="1"/>
          </p:cNvPicPr>
          <p:nvPr/>
        </p:nvPicPr>
        <p:blipFill rotWithShape="1">
          <a:blip r:embed="rId3">
            <a:extLst>
              <a:ext uri="{28A0092B-C50C-407E-A947-70E740481C1C}">
                <a14:useLocalDpi xmlns:a14="http://schemas.microsoft.com/office/drawing/2010/main" val="0"/>
              </a:ext>
            </a:extLst>
          </a:blip>
          <a:srcRect l="81887"/>
          <a:stretch/>
        </p:blipFill>
        <p:spPr>
          <a:xfrm>
            <a:off x="9174480" y="2139248"/>
            <a:ext cx="2519680" cy="4332672"/>
          </a:xfrm>
          <a:prstGeom prst="rect">
            <a:avLst/>
          </a:prstGeom>
        </p:spPr>
      </p:pic>
    </p:spTree>
    <p:extLst>
      <p:ext uri="{BB962C8B-B14F-4D97-AF65-F5344CB8AC3E}">
        <p14:creationId xmlns:p14="http://schemas.microsoft.com/office/powerpoint/2010/main" val="34464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Yuvarlatılmış Dikdörtgen 9"/>
          <p:cNvSpPr/>
          <p:nvPr/>
        </p:nvSpPr>
        <p:spPr>
          <a:xfrm>
            <a:off x="518160" y="2627260"/>
            <a:ext cx="11247120" cy="1741540"/>
          </a:xfrm>
          <a:prstGeom prst="roundRect">
            <a:avLst/>
          </a:prstGeom>
          <a:solidFill>
            <a:schemeClr val="accent2">
              <a:lumMod val="75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tr-TR" dirty="0"/>
          </a:p>
        </p:txBody>
      </p:sp>
      <p:sp>
        <p:nvSpPr>
          <p:cNvPr id="2" name="Unvan 1"/>
          <p:cNvSpPr>
            <a:spLocks noGrp="1"/>
          </p:cNvSpPr>
          <p:nvPr>
            <p:ph type="title"/>
          </p:nvPr>
        </p:nvSpPr>
        <p:spPr>
          <a:xfrm>
            <a:off x="518160" y="1027109"/>
            <a:ext cx="11247120" cy="776288"/>
          </a:xfrm>
          <a:solidFill>
            <a:schemeClr val="accent3">
              <a:lumMod val="20000"/>
              <a:lumOff val="80000"/>
            </a:schemeClr>
          </a:solidFill>
        </p:spPr>
        <p:txBody>
          <a:bodyPr>
            <a:normAutofit/>
          </a:bodyPr>
          <a:lstStyle/>
          <a:p>
            <a:pPr lvl="1">
              <a:lnSpc>
                <a:spcPct val="150000"/>
              </a:lnSpc>
            </a:pPr>
            <a:r>
              <a:rPr lang="tr-TR" altLang="en-US" sz="2000" dirty="0">
                <a:solidFill>
                  <a:srgbClr val="C00000"/>
                </a:solidFill>
                <a:ea typeface="MS PGothic" panose="020B0600070205080204" pitchFamily="34" charset="-128"/>
              </a:rPr>
              <a:t>1501 </a:t>
            </a:r>
            <a:r>
              <a:rPr lang="tr-TR" altLang="en-US" sz="2000" dirty="0">
                <a:ea typeface="MS PGothic" panose="020B0600070205080204" pitchFamily="34" charset="-128"/>
              </a:rPr>
              <a:t>- </a:t>
            </a:r>
            <a:r>
              <a:rPr lang="tr-TR" altLang="en-US" sz="2000" dirty="0">
                <a:solidFill>
                  <a:srgbClr val="C00000"/>
                </a:solidFill>
                <a:ea typeface="MS PGothic" panose="020B0600070205080204" pitchFamily="34" charset="-128"/>
              </a:rPr>
              <a:t>TÜBİTAK Sanayi Ar-Ge Projeleri Destekleme Programı</a:t>
            </a:r>
          </a:p>
        </p:txBody>
      </p:sp>
      <p:sp>
        <p:nvSpPr>
          <p:cNvPr id="3" name="İçerik Yer Tutucusu 2"/>
          <p:cNvSpPr>
            <a:spLocks noGrp="1"/>
          </p:cNvSpPr>
          <p:nvPr>
            <p:ph idx="1"/>
          </p:nvPr>
        </p:nvSpPr>
        <p:spPr>
          <a:xfrm>
            <a:off x="568960" y="4535619"/>
            <a:ext cx="6502400" cy="1893114"/>
          </a:xfrm>
        </p:spPr>
        <p:txBody>
          <a:bodyPr>
            <a:normAutofit fontScale="77500" lnSpcReduction="20000"/>
          </a:bodyPr>
          <a:lstStyle/>
          <a:p>
            <a:pPr marL="0" indent="0" algn="just" fontAlgn="base">
              <a:lnSpc>
                <a:spcPct val="150000"/>
              </a:lnSpc>
              <a:buNone/>
            </a:pPr>
            <a:r>
              <a:rPr lang="tr-TR" dirty="0" smtClean="0"/>
              <a:t>Program </a:t>
            </a:r>
            <a:r>
              <a:rPr lang="tr-TR" dirty="0"/>
              <a:t>ile Küçük ve Orta Büyüklükteki İşletmeler (KOBİ) ölçeğindeki kuruluşların proje esaslı </a:t>
            </a:r>
            <a:r>
              <a:rPr lang="tr-TR" dirty="0" smtClean="0"/>
              <a:t>araştırma-teknoloji </a:t>
            </a:r>
            <a:r>
              <a:rPr lang="tr-TR" dirty="0"/>
              <a:t>geliştirme ve yenilikçilik faaliyetlerinin desteklenmesi amaçlanmaktadır.</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
        <p:nvSpPr>
          <p:cNvPr id="12" name="Dikdörtgen 11"/>
          <p:cNvSpPr/>
          <p:nvPr/>
        </p:nvSpPr>
        <p:spPr>
          <a:xfrm>
            <a:off x="518160" y="2075994"/>
            <a:ext cx="4880919" cy="461665"/>
          </a:xfrm>
          <a:prstGeom prst="rect">
            <a:avLst/>
          </a:prstGeom>
          <a:noFill/>
        </p:spPr>
        <p:txBody>
          <a:bodyPr wrap="square">
            <a:spAutoFit/>
          </a:bodyPr>
          <a:lstStyle/>
          <a:p>
            <a:r>
              <a:rPr lang="tr-TR" sz="2400" b="1" dirty="0" smtClean="0">
                <a:solidFill>
                  <a:schemeClr val="accent2"/>
                </a:solidFill>
                <a:latin typeface="Arial" panose="020B0604020202020204" pitchFamily="34" charset="0"/>
                <a:cs typeface="Arial" panose="020B0604020202020204" pitchFamily="34" charset="0"/>
              </a:rPr>
              <a:t>Kimler Başvurabilir?</a:t>
            </a:r>
            <a:endParaRPr lang="tr-TR" sz="2400" b="1" dirty="0">
              <a:solidFill>
                <a:schemeClr val="accent2"/>
              </a:solidFill>
              <a:latin typeface="Arial" panose="020B0604020202020204" pitchFamily="34" charset="0"/>
              <a:cs typeface="Arial" panose="020B0604020202020204" pitchFamily="34" charset="0"/>
            </a:endParaRPr>
          </a:p>
        </p:txBody>
      </p:sp>
      <p:pic>
        <p:nvPicPr>
          <p:cNvPr id="13" name="Resim 12"/>
          <p:cNvPicPr>
            <a:picLocks noChangeAspect="1"/>
          </p:cNvPicPr>
          <p:nvPr/>
        </p:nvPicPr>
        <p:blipFill>
          <a:blip r:embed="rId3"/>
          <a:stretch>
            <a:fillRect/>
          </a:stretch>
        </p:blipFill>
        <p:spPr>
          <a:xfrm>
            <a:off x="7582875" y="4458401"/>
            <a:ext cx="4182405" cy="2352603"/>
          </a:xfrm>
          <a:prstGeom prst="rect">
            <a:avLst/>
          </a:prstGeom>
        </p:spPr>
      </p:pic>
      <p:sp>
        <p:nvSpPr>
          <p:cNvPr id="14" name="Dikdörtgen 13"/>
          <p:cNvSpPr/>
          <p:nvPr/>
        </p:nvSpPr>
        <p:spPr>
          <a:xfrm>
            <a:off x="708660" y="2850096"/>
            <a:ext cx="10866120" cy="1295868"/>
          </a:xfrm>
          <a:prstGeom prst="rect">
            <a:avLst/>
          </a:prstGeom>
        </p:spPr>
        <p:txBody>
          <a:bodyPr wrap="square">
            <a:spAutoFit/>
          </a:bodyPr>
          <a:lstStyle/>
          <a:p>
            <a:pPr algn="just" fontAlgn="base">
              <a:lnSpc>
                <a:spcPct val="150000"/>
              </a:lnSpc>
            </a:pPr>
            <a:r>
              <a:rPr lang="tr-TR" b="1" dirty="0">
                <a:solidFill>
                  <a:schemeClr val="bg1"/>
                </a:solidFill>
              </a:rPr>
              <a:t>1501 Sanayi Ar-Ge Destek Programı Uygulama Esasları 14 Mart 2019 tarihinde yapılan TÜBİTAK Yönetim Kurulu toplantısında değiştirilerek, programa sadece KOBİ ölçeğindeki kuruluşların başvuru yapabilmesi şartı getirilmiştir.</a:t>
            </a:r>
          </a:p>
        </p:txBody>
      </p:sp>
    </p:spTree>
    <p:extLst>
      <p:ext uri="{BB962C8B-B14F-4D97-AF65-F5344CB8AC3E}">
        <p14:creationId xmlns:p14="http://schemas.microsoft.com/office/powerpoint/2010/main" val="2896765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Yuvarlatılmış Dikdörtgen 11"/>
          <p:cNvSpPr/>
          <p:nvPr/>
        </p:nvSpPr>
        <p:spPr>
          <a:xfrm>
            <a:off x="812800" y="2296160"/>
            <a:ext cx="7782560" cy="336296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665197" y="1078839"/>
            <a:ext cx="10515600" cy="776288"/>
          </a:xfrm>
          <a:solidFill>
            <a:schemeClr val="accent3">
              <a:lumMod val="20000"/>
              <a:lumOff val="80000"/>
            </a:schemeClr>
          </a:solidFill>
        </p:spPr>
        <p:txBody>
          <a:bodyPr>
            <a:normAutofit/>
          </a:bodyPr>
          <a:lstStyle/>
          <a:p>
            <a:pPr lvl="1">
              <a:lnSpc>
                <a:spcPct val="150000"/>
              </a:lnSpc>
            </a:pPr>
            <a:r>
              <a:rPr lang="tr-TR" altLang="en-US" sz="2000" dirty="0">
                <a:solidFill>
                  <a:srgbClr val="C00000"/>
                </a:solidFill>
                <a:ea typeface="MS PGothic" panose="020B0600070205080204" pitchFamily="34" charset="-128"/>
              </a:rPr>
              <a:t>1501 </a:t>
            </a:r>
            <a:r>
              <a:rPr lang="tr-TR" altLang="en-US" sz="2000" dirty="0">
                <a:ea typeface="MS PGothic" panose="020B0600070205080204" pitchFamily="34" charset="-128"/>
              </a:rPr>
              <a:t>- </a:t>
            </a:r>
            <a:r>
              <a:rPr lang="tr-TR" altLang="en-US" sz="2000" dirty="0">
                <a:solidFill>
                  <a:srgbClr val="C00000"/>
                </a:solidFill>
                <a:ea typeface="MS PGothic" panose="020B0600070205080204" pitchFamily="34" charset="-128"/>
              </a:rPr>
              <a:t>TÜBİTAK Sanayi Ar-Ge Projeleri Destekleme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
        <p:nvSpPr>
          <p:cNvPr id="10" name="Dikdörtgen 9"/>
          <p:cNvSpPr/>
          <p:nvPr/>
        </p:nvSpPr>
        <p:spPr>
          <a:xfrm>
            <a:off x="1209466" y="2577933"/>
            <a:ext cx="4880919" cy="461665"/>
          </a:xfrm>
          <a:prstGeom prst="rect">
            <a:avLst/>
          </a:prstGeom>
          <a:noFill/>
        </p:spPr>
        <p:txBody>
          <a:bodyPr wrap="square">
            <a:spAutoFit/>
          </a:bodyPr>
          <a:lstStyle/>
          <a:p>
            <a:r>
              <a:rPr lang="tr-TR" sz="2400" b="1" dirty="0" smtClean="0">
                <a:solidFill>
                  <a:schemeClr val="accent2"/>
                </a:solidFill>
                <a:latin typeface="Arial" panose="020B0604020202020204" pitchFamily="34" charset="0"/>
                <a:cs typeface="Arial" panose="020B0604020202020204" pitchFamily="34" charset="0"/>
              </a:rPr>
              <a:t>Destek Süresi ve Bütçesi?</a:t>
            </a:r>
            <a:endParaRPr lang="tr-TR" sz="2400" b="1" dirty="0">
              <a:solidFill>
                <a:schemeClr val="accent2"/>
              </a:solidFill>
              <a:latin typeface="Arial" panose="020B0604020202020204" pitchFamily="34" charset="0"/>
              <a:cs typeface="Arial" panose="020B0604020202020204" pitchFamily="34" charset="0"/>
            </a:endParaRPr>
          </a:p>
        </p:txBody>
      </p:sp>
      <p:sp>
        <p:nvSpPr>
          <p:cNvPr id="11" name="Dikdörtgen 10"/>
          <p:cNvSpPr/>
          <p:nvPr/>
        </p:nvSpPr>
        <p:spPr>
          <a:xfrm>
            <a:off x="1197429" y="3314613"/>
            <a:ext cx="8695890" cy="1785104"/>
          </a:xfrm>
          <a:prstGeom prst="rect">
            <a:avLst/>
          </a:prstGeom>
        </p:spPr>
        <p:txBody>
          <a:bodyPr wrap="square">
            <a:spAutoFit/>
          </a:bodyPr>
          <a:lstStyle/>
          <a:p>
            <a:pPr algn="just"/>
            <a:r>
              <a:rPr lang="tr-TR" sz="2000" b="1" dirty="0" smtClean="0">
                <a:latin typeface="Arial" panose="020B0604020202020204" pitchFamily="34" charset="0"/>
                <a:cs typeface="Arial" panose="020B0604020202020204" pitchFamily="34" charset="0"/>
              </a:rPr>
              <a:t>Destekleme süresi en fazla 36 aydır.</a:t>
            </a:r>
          </a:p>
          <a:p>
            <a:pPr algn="just"/>
            <a:endParaRPr lang="tr-TR" sz="2000" b="1" dirty="0" smtClean="0">
              <a:latin typeface="Arial" panose="020B0604020202020204" pitchFamily="34" charset="0"/>
              <a:cs typeface="Arial" panose="020B0604020202020204" pitchFamily="34" charset="0"/>
            </a:endParaRPr>
          </a:p>
          <a:p>
            <a:pPr algn="just"/>
            <a:r>
              <a:rPr lang="tr-TR" sz="2000" b="1" u="sng" dirty="0" smtClean="0">
                <a:latin typeface="Arial" panose="020B0604020202020204" pitchFamily="34" charset="0"/>
                <a:cs typeface="Arial" panose="020B0604020202020204" pitchFamily="34" charset="0"/>
              </a:rPr>
              <a:t>Bütçe sınırı yok! </a:t>
            </a:r>
          </a:p>
          <a:p>
            <a:pPr algn="just"/>
            <a:endParaRPr lang="tr-TR" sz="2000" b="1" u="sng" dirty="0" smtClean="0">
              <a:latin typeface="Arial" panose="020B0604020202020204" pitchFamily="34" charset="0"/>
              <a:cs typeface="Arial" panose="020B0604020202020204" pitchFamily="34" charset="0"/>
            </a:endParaRPr>
          </a:p>
          <a:p>
            <a:pPr marL="216000" indent="-342900" algn="just">
              <a:lnSpc>
                <a:spcPct val="150000"/>
              </a:lnSpc>
              <a:buFont typeface="Arial" panose="020B0604020202020204" pitchFamily="34" charset="0"/>
              <a:buChar char="•"/>
            </a:pPr>
            <a:r>
              <a:rPr lang="tr-TR" sz="2000" dirty="0" smtClean="0">
                <a:latin typeface="Arial" panose="020B0604020202020204" pitchFamily="34" charset="0"/>
                <a:cs typeface="Arial" panose="020B0604020202020204" pitchFamily="34" charset="0"/>
              </a:rPr>
              <a:t>Proje </a:t>
            </a:r>
            <a:r>
              <a:rPr lang="tr-TR" sz="2000" dirty="0">
                <a:latin typeface="Arial" panose="020B0604020202020204" pitchFamily="34" charset="0"/>
                <a:cs typeface="Arial" panose="020B0604020202020204" pitchFamily="34" charset="0"/>
              </a:rPr>
              <a:t>bütçesinin %25’i (2 milyon TL’ye kadar) ön ödeme </a:t>
            </a:r>
            <a:r>
              <a:rPr lang="tr-TR" sz="2000" dirty="0" smtClean="0">
                <a:latin typeface="Arial" panose="020B0604020202020204" pitchFamily="34" charset="0"/>
                <a:cs typeface="Arial" panose="020B0604020202020204" pitchFamily="34" charset="0"/>
              </a:rPr>
              <a:t>!</a:t>
            </a:r>
          </a:p>
        </p:txBody>
      </p:sp>
      <p:grpSp>
        <p:nvGrpSpPr>
          <p:cNvPr id="13" name="Group 6"/>
          <p:cNvGrpSpPr/>
          <p:nvPr/>
        </p:nvGrpSpPr>
        <p:grpSpPr>
          <a:xfrm>
            <a:off x="8971401" y="2808765"/>
            <a:ext cx="2461536" cy="2372166"/>
            <a:chOff x="5722192" y="4797152"/>
            <a:chExt cx="2340891" cy="1743988"/>
          </a:xfrm>
        </p:grpSpPr>
        <p:grpSp>
          <p:nvGrpSpPr>
            <p:cNvPr id="14" name="Group 7"/>
            <p:cNvGrpSpPr/>
            <p:nvPr/>
          </p:nvGrpSpPr>
          <p:grpSpPr>
            <a:xfrm>
              <a:off x="5722192" y="5475609"/>
              <a:ext cx="2340891" cy="1065531"/>
              <a:chOff x="9873146" y="2613418"/>
              <a:chExt cx="1829223" cy="832629"/>
            </a:xfrm>
          </p:grpSpPr>
          <p:pic>
            <p:nvPicPr>
              <p:cNvPr id="17"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35">
                <a:off x="9873146" y="2658051"/>
                <a:ext cx="1829223" cy="743363"/>
              </a:xfrm>
              <a:prstGeom prst="rect">
                <a:avLst/>
              </a:prstGeom>
            </p:spPr>
          </p:pic>
          <p:pic>
            <p:nvPicPr>
              <p:cNvPr id="18"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99361">
                <a:off x="9874437" y="2613418"/>
                <a:ext cx="1826640" cy="832629"/>
              </a:xfrm>
              <a:prstGeom prst="rect">
                <a:avLst/>
              </a:prstGeom>
              <a:noFill/>
              <a:ln>
                <a:noFill/>
              </a:ln>
            </p:spPr>
          </p:pic>
        </p:grpSp>
        <p:pic>
          <p:nvPicPr>
            <p:cNvPr id="15" name="Picture 4" descr="D:\01\Sunum\Teydep\dierimajlarkarisik\okul.png"/>
            <p:cNvPicPr>
              <a:picLocks noChangeAspect="1" noChangeArrowheads="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417463" y="5187318"/>
              <a:ext cx="1371698" cy="13461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728774" y="4797152"/>
              <a:ext cx="1339620" cy="1510074"/>
            </a:xfrm>
            <a:prstGeom prst="rect">
              <a:avLst/>
            </a:prstGeom>
          </p:spPr>
        </p:pic>
      </p:grpSp>
      <p:grpSp>
        <p:nvGrpSpPr>
          <p:cNvPr id="19" name="Group 12"/>
          <p:cNvGrpSpPr/>
          <p:nvPr/>
        </p:nvGrpSpPr>
        <p:grpSpPr>
          <a:xfrm>
            <a:off x="6830029" y="2841668"/>
            <a:ext cx="1260652" cy="1583022"/>
            <a:chOff x="6054449" y="4839579"/>
            <a:chExt cx="1275205" cy="1331021"/>
          </a:xfrm>
        </p:grpSpPr>
        <p:pic>
          <p:nvPicPr>
            <p:cNvPr id="20"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4449" y="4839579"/>
              <a:ext cx="650374" cy="1011436"/>
            </a:xfrm>
            <a:prstGeom prst="rect">
              <a:avLst/>
            </a:prstGeom>
            <a:effectLst>
              <a:outerShdw blurRad="190500" dist="63500" dir="600000" sx="102000" sy="102000" algn="l" rotWithShape="0">
                <a:prstClr val="black">
                  <a:alpha val="40000"/>
                </a:prstClr>
              </a:outerShdw>
            </a:effectLst>
          </p:spPr>
        </p:pic>
        <p:pic>
          <p:nvPicPr>
            <p:cNvPr id="21"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79280" y="4944355"/>
              <a:ext cx="650374" cy="1011436"/>
            </a:xfrm>
            <a:prstGeom prst="rect">
              <a:avLst/>
            </a:prstGeom>
            <a:effectLst>
              <a:outerShdw blurRad="190500" dist="63500" dir="600000" sx="102000" sy="102000" algn="l" rotWithShape="0">
                <a:prstClr val="black">
                  <a:alpha val="40000"/>
                </a:prstClr>
              </a:outerShdw>
            </a:effectLst>
          </p:spPr>
        </p:pic>
        <p:pic>
          <p:nvPicPr>
            <p:cNvPr id="22"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6176" y="5159164"/>
              <a:ext cx="650374" cy="1011436"/>
            </a:xfrm>
            <a:prstGeom prst="rect">
              <a:avLst/>
            </a:prstGeom>
            <a:effectLst>
              <a:outerShdw blurRad="190500" dist="63500" dir="600000" sx="102000" sy="102000" algn="l" rotWithShape="0">
                <a:prstClr val="black">
                  <a:alpha val="40000"/>
                </a:prstClr>
              </a:outerShdw>
            </a:effectLst>
          </p:spPr>
        </p:pic>
      </p:grpSp>
      <p:sp>
        <p:nvSpPr>
          <p:cNvPr id="23" name="Dikdörtgen 22"/>
          <p:cNvSpPr/>
          <p:nvPr/>
        </p:nvSpPr>
        <p:spPr>
          <a:xfrm>
            <a:off x="589280" y="5863733"/>
            <a:ext cx="10591518" cy="830997"/>
          </a:xfrm>
          <a:prstGeom prst="rect">
            <a:avLst/>
          </a:prstGeom>
        </p:spPr>
        <p:txBody>
          <a:bodyPr wrap="square">
            <a:spAutoFit/>
          </a:bodyPr>
          <a:lstStyle/>
          <a:p>
            <a:pPr algn="just"/>
            <a:r>
              <a:rPr lang="tr-TR" sz="1600" dirty="0" smtClean="0">
                <a:solidFill>
                  <a:srgbClr val="333333"/>
                </a:solidFill>
                <a:latin typeface="Verdana" panose="020B0604030504040204" pitchFamily="34" charset="0"/>
              </a:rPr>
              <a:t>Not: Proje </a:t>
            </a:r>
            <a:r>
              <a:rPr lang="tr-TR" sz="1600" dirty="0">
                <a:solidFill>
                  <a:srgbClr val="333333"/>
                </a:solidFill>
                <a:latin typeface="Verdana" panose="020B0604030504040204" pitchFamily="34" charset="0"/>
              </a:rPr>
              <a:t>bütçesi 100.000.000 TL (Yüz milyon Türk Lirası) ve üzeri olan projelerde, proje kapsamında yapılacak transfer ödemelerinin her biri için 2.000.000.-TL (İki milyon Türk Lirası) üst sınır uygulanmamaktadır.</a:t>
            </a:r>
            <a:endParaRPr lang="tr-TR" sz="1600" dirty="0"/>
          </a:p>
        </p:txBody>
      </p:sp>
    </p:spTree>
    <p:extLst>
      <p:ext uri="{BB962C8B-B14F-4D97-AF65-F5344CB8AC3E}">
        <p14:creationId xmlns:p14="http://schemas.microsoft.com/office/powerpoint/2010/main" val="1871897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8317" y="970049"/>
            <a:ext cx="10515600" cy="776288"/>
          </a:xfrm>
          <a:solidFill>
            <a:schemeClr val="accent3">
              <a:lumMod val="20000"/>
              <a:lumOff val="80000"/>
            </a:schemeClr>
          </a:solidFill>
        </p:spPr>
        <p:txBody>
          <a:bodyPr>
            <a:normAutofit/>
          </a:bodyPr>
          <a:lstStyle/>
          <a:p>
            <a:pPr lvl="1">
              <a:lnSpc>
                <a:spcPct val="150000"/>
              </a:lnSpc>
            </a:pPr>
            <a:r>
              <a:rPr lang="tr-TR" altLang="en-US" sz="2000" dirty="0">
                <a:solidFill>
                  <a:srgbClr val="C00000"/>
                </a:solidFill>
                <a:ea typeface="MS PGothic" panose="020B0600070205080204" pitchFamily="34" charset="-128"/>
              </a:rPr>
              <a:t>1501 </a:t>
            </a:r>
            <a:r>
              <a:rPr lang="tr-TR" altLang="en-US" sz="2000" dirty="0">
                <a:ea typeface="MS PGothic" panose="020B0600070205080204" pitchFamily="34" charset="-128"/>
              </a:rPr>
              <a:t>- </a:t>
            </a:r>
            <a:r>
              <a:rPr lang="tr-TR" altLang="en-US" sz="2000" dirty="0">
                <a:solidFill>
                  <a:srgbClr val="C00000"/>
                </a:solidFill>
                <a:ea typeface="MS PGothic" panose="020B0600070205080204" pitchFamily="34" charset="-128"/>
              </a:rPr>
              <a:t>TÜBİTAK Sanayi Ar-Ge Projeleri Destekleme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
        <p:nvSpPr>
          <p:cNvPr id="10" name="Dikdörtgen 9"/>
          <p:cNvSpPr/>
          <p:nvPr/>
        </p:nvSpPr>
        <p:spPr>
          <a:xfrm>
            <a:off x="1430500" y="2565455"/>
            <a:ext cx="4880919" cy="461665"/>
          </a:xfrm>
          <a:prstGeom prst="rect">
            <a:avLst/>
          </a:prstGeom>
        </p:spPr>
        <p:txBody>
          <a:bodyPr wrap="square">
            <a:spAutoFit/>
          </a:bodyPr>
          <a:lstStyle/>
          <a:p>
            <a:r>
              <a:rPr lang="tr-TR" sz="2400" dirty="0" smtClean="0">
                <a:solidFill>
                  <a:srgbClr val="FF6600"/>
                </a:solidFill>
                <a:latin typeface="Arial" panose="020B0604020202020204" pitchFamily="34" charset="0"/>
                <a:cs typeface="Arial" panose="020B0604020202020204" pitchFamily="34" charset="0"/>
              </a:rPr>
              <a:t>Destek Oranı?</a:t>
            </a:r>
            <a:endParaRPr lang="tr-TR" sz="2400" dirty="0">
              <a:solidFill>
                <a:srgbClr val="FF6600"/>
              </a:solidFill>
              <a:latin typeface="Arial" panose="020B0604020202020204" pitchFamily="34" charset="0"/>
              <a:cs typeface="Arial" panose="020B0604020202020204" pitchFamily="34" charset="0"/>
            </a:endParaRPr>
          </a:p>
        </p:txBody>
      </p:sp>
      <p:pic>
        <p:nvPicPr>
          <p:cNvPr id="11" name="Resim 10"/>
          <p:cNvPicPr>
            <a:picLocks noChangeAspect="1"/>
          </p:cNvPicPr>
          <p:nvPr/>
        </p:nvPicPr>
        <p:blipFill>
          <a:blip r:embed="rId3"/>
          <a:stretch>
            <a:fillRect/>
          </a:stretch>
        </p:blipFill>
        <p:spPr>
          <a:xfrm>
            <a:off x="3962017" y="1899462"/>
            <a:ext cx="6282536" cy="4431160"/>
          </a:xfrm>
          <a:prstGeom prst="rect">
            <a:avLst/>
          </a:prstGeom>
        </p:spPr>
      </p:pic>
    </p:spTree>
    <p:extLst>
      <p:ext uri="{BB962C8B-B14F-4D97-AF65-F5344CB8AC3E}">
        <p14:creationId xmlns:p14="http://schemas.microsoft.com/office/powerpoint/2010/main" val="1262675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0200" y="994414"/>
            <a:ext cx="10515600" cy="776288"/>
          </a:xfrm>
          <a:solidFill>
            <a:schemeClr val="accent3">
              <a:lumMod val="20000"/>
              <a:lumOff val="80000"/>
            </a:schemeClr>
          </a:solidFill>
        </p:spPr>
        <p:txBody>
          <a:bodyPr>
            <a:normAutofit/>
          </a:bodyPr>
          <a:lstStyle/>
          <a:p>
            <a:pPr lvl="1">
              <a:lnSpc>
                <a:spcPct val="150000"/>
              </a:lnSpc>
            </a:pPr>
            <a:r>
              <a:rPr lang="tr-TR" altLang="en-US" sz="2000" dirty="0">
                <a:solidFill>
                  <a:srgbClr val="C00000"/>
                </a:solidFill>
                <a:ea typeface="MS PGothic" panose="020B0600070205080204" pitchFamily="34" charset="-128"/>
              </a:rPr>
              <a:t>1501 </a:t>
            </a:r>
            <a:r>
              <a:rPr lang="tr-TR" altLang="en-US" sz="2000" dirty="0">
                <a:ea typeface="MS PGothic" panose="020B0600070205080204" pitchFamily="34" charset="-128"/>
              </a:rPr>
              <a:t>- </a:t>
            </a:r>
            <a:r>
              <a:rPr lang="tr-TR" altLang="en-US" sz="2000" dirty="0">
                <a:solidFill>
                  <a:srgbClr val="C00000"/>
                </a:solidFill>
                <a:ea typeface="MS PGothic" panose="020B0600070205080204" pitchFamily="34" charset="-128"/>
              </a:rPr>
              <a:t>TÜBİTAK Sanayi Ar-Ge Projeleri Destekleme Programı</a:t>
            </a:r>
          </a:p>
        </p:txBody>
      </p:sp>
      <p:sp>
        <p:nvSpPr>
          <p:cNvPr id="3" name="İçerik Yer Tutucusu 2"/>
          <p:cNvSpPr>
            <a:spLocks noGrp="1"/>
          </p:cNvSpPr>
          <p:nvPr>
            <p:ph idx="1"/>
          </p:nvPr>
        </p:nvSpPr>
        <p:spPr>
          <a:xfrm>
            <a:off x="413288" y="1922566"/>
            <a:ext cx="10432512" cy="4351338"/>
          </a:xfrm>
        </p:spPr>
        <p:txBody>
          <a:bodyPr>
            <a:noAutofit/>
          </a:bodyPr>
          <a:lstStyle/>
          <a:p>
            <a:pPr marL="0" indent="0" algn="just">
              <a:lnSpc>
                <a:spcPct val="170000"/>
              </a:lnSpc>
              <a:buNone/>
            </a:pPr>
            <a:r>
              <a:rPr lang="tr-TR" sz="2400" b="1" dirty="0" smtClean="0"/>
              <a:t>Desteklenen </a:t>
            </a:r>
            <a:r>
              <a:rPr lang="tr-TR" sz="2400" b="1" dirty="0"/>
              <a:t>gider kalemleri; </a:t>
            </a:r>
            <a:endParaRPr lang="tr-TR" sz="2400" b="1" dirty="0" smtClean="0"/>
          </a:p>
          <a:p>
            <a:pPr marL="0" indent="0" algn="just">
              <a:lnSpc>
                <a:spcPct val="170000"/>
              </a:lnSpc>
              <a:buNone/>
            </a:pPr>
            <a:r>
              <a:rPr lang="tr-TR" sz="1800" dirty="0" smtClean="0"/>
              <a:t>a) Personel </a:t>
            </a:r>
            <a:r>
              <a:rPr lang="tr-TR" sz="1800" dirty="0"/>
              <a:t>giderleri, </a:t>
            </a:r>
            <a:endParaRPr lang="tr-TR" sz="1800" dirty="0" smtClean="0"/>
          </a:p>
          <a:p>
            <a:pPr marL="0" indent="0" algn="just">
              <a:lnSpc>
                <a:spcPct val="170000"/>
              </a:lnSpc>
              <a:buNone/>
            </a:pPr>
            <a:r>
              <a:rPr lang="tr-TR" sz="1800" dirty="0" smtClean="0"/>
              <a:t>b</a:t>
            </a:r>
            <a:r>
              <a:rPr lang="tr-TR" sz="1800" dirty="0"/>
              <a:t>) Proje personeline ait proje kapsamındaki </a:t>
            </a:r>
            <a:r>
              <a:rPr lang="tr-TR" sz="1800" dirty="0" smtClean="0"/>
              <a:t>seyahat giderleri </a:t>
            </a:r>
          </a:p>
          <a:p>
            <a:pPr marL="0" indent="0" algn="just">
              <a:lnSpc>
                <a:spcPct val="170000"/>
              </a:lnSpc>
              <a:buNone/>
            </a:pPr>
            <a:r>
              <a:rPr lang="tr-TR" sz="1800" dirty="0" smtClean="0"/>
              <a:t>c</a:t>
            </a:r>
            <a:r>
              <a:rPr lang="tr-TR" sz="1800" dirty="0"/>
              <a:t>) Alet, teçhizat, yazılım ve yayın alım giderleri, </a:t>
            </a:r>
            <a:endParaRPr lang="tr-TR" sz="1800" dirty="0" smtClean="0"/>
          </a:p>
          <a:p>
            <a:pPr marL="0" indent="0" algn="just">
              <a:lnSpc>
                <a:spcPct val="170000"/>
              </a:lnSpc>
              <a:buNone/>
            </a:pPr>
            <a:r>
              <a:rPr lang="tr-TR" sz="1800" dirty="0" smtClean="0"/>
              <a:t>d</a:t>
            </a:r>
            <a:r>
              <a:rPr lang="tr-TR" sz="1800" dirty="0"/>
              <a:t>) Malzeme ve sarf giderleri, </a:t>
            </a:r>
            <a:endParaRPr lang="tr-TR" sz="1800" dirty="0" smtClean="0"/>
          </a:p>
          <a:p>
            <a:pPr marL="0" indent="0" algn="just">
              <a:lnSpc>
                <a:spcPct val="170000"/>
              </a:lnSpc>
              <a:buNone/>
            </a:pPr>
            <a:r>
              <a:rPr lang="tr-TR" sz="1800" dirty="0" smtClean="0"/>
              <a:t>e</a:t>
            </a:r>
            <a:r>
              <a:rPr lang="tr-TR" sz="1800" dirty="0"/>
              <a:t>) Yurt içi ve yurt dışı danışmanlık hizmeti ve diğer hizmet alım giderleri </a:t>
            </a:r>
            <a:endParaRPr lang="tr-TR" sz="1800" dirty="0" smtClean="0"/>
          </a:p>
          <a:p>
            <a:pPr marL="0" indent="0" algn="just">
              <a:lnSpc>
                <a:spcPct val="170000"/>
              </a:lnSpc>
              <a:buNone/>
            </a:pPr>
            <a:r>
              <a:rPr lang="tr-TR" sz="1800" dirty="0" smtClean="0"/>
              <a:t>f) Türkiye’deki </a:t>
            </a:r>
            <a:r>
              <a:rPr lang="tr-TR" sz="1800" dirty="0"/>
              <a:t>üniversiteler, TÜBİTAK’a bağlı Ar-Ge birimleri, özel sektör Ar-Ge kuruluşları ve benzeri Ar-Ge kurum ve kuruluşlarına yaptırılan Ar-Ge hizmet giderleri.</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Tree>
    <p:extLst>
      <p:ext uri="{BB962C8B-B14F-4D97-AF65-F5344CB8AC3E}">
        <p14:creationId xmlns:p14="http://schemas.microsoft.com/office/powerpoint/2010/main" val="4084367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Çift Dalga 10"/>
          <p:cNvSpPr/>
          <p:nvPr/>
        </p:nvSpPr>
        <p:spPr>
          <a:xfrm>
            <a:off x="3603171" y="1899920"/>
            <a:ext cx="5069959" cy="843280"/>
          </a:xfrm>
          <a:prstGeom prst="doubleWav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330200" y="994414"/>
            <a:ext cx="10515600" cy="776288"/>
          </a:xfrm>
          <a:solidFill>
            <a:schemeClr val="accent3">
              <a:lumMod val="20000"/>
              <a:lumOff val="80000"/>
            </a:schemeClr>
          </a:solidFill>
        </p:spPr>
        <p:txBody>
          <a:bodyPr>
            <a:normAutofit/>
          </a:bodyPr>
          <a:lstStyle/>
          <a:p>
            <a:pPr lvl="1">
              <a:lnSpc>
                <a:spcPct val="150000"/>
              </a:lnSpc>
            </a:pPr>
            <a:r>
              <a:rPr lang="tr-TR" altLang="en-US" sz="2000" dirty="0">
                <a:solidFill>
                  <a:srgbClr val="C00000"/>
                </a:solidFill>
                <a:ea typeface="MS PGothic" panose="020B0600070205080204" pitchFamily="34" charset="-128"/>
              </a:rPr>
              <a:t>1501 </a:t>
            </a:r>
            <a:r>
              <a:rPr lang="tr-TR" altLang="en-US" sz="2000" dirty="0">
                <a:ea typeface="MS PGothic" panose="020B0600070205080204" pitchFamily="34" charset="-128"/>
              </a:rPr>
              <a:t>- </a:t>
            </a:r>
            <a:r>
              <a:rPr lang="tr-TR" altLang="en-US" sz="2000" dirty="0">
                <a:solidFill>
                  <a:srgbClr val="C00000"/>
                </a:solidFill>
                <a:ea typeface="MS PGothic" panose="020B0600070205080204" pitchFamily="34" charset="-128"/>
              </a:rPr>
              <a:t>TÜBİTAK Sanayi Ar-Ge Projeleri Destekleme Programı</a:t>
            </a:r>
          </a:p>
        </p:txBody>
      </p:sp>
      <p:sp>
        <p:nvSpPr>
          <p:cNvPr id="3" name="İçerik Yer Tutucusu 2"/>
          <p:cNvSpPr>
            <a:spLocks noGrp="1"/>
          </p:cNvSpPr>
          <p:nvPr>
            <p:ph idx="1"/>
          </p:nvPr>
        </p:nvSpPr>
        <p:spPr>
          <a:xfrm>
            <a:off x="3735608" y="1807214"/>
            <a:ext cx="5052791" cy="783586"/>
          </a:xfrm>
        </p:spPr>
        <p:txBody>
          <a:bodyPr>
            <a:noAutofit/>
          </a:bodyPr>
          <a:lstStyle/>
          <a:p>
            <a:pPr marL="0" indent="0" algn="just">
              <a:lnSpc>
                <a:spcPct val="170000"/>
              </a:lnSpc>
              <a:buNone/>
            </a:pPr>
            <a:r>
              <a:rPr lang="tr-TR" dirty="0" smtClean="0">
                <a:solidFill>
                  <a:schemeClr val="bg1"/>
                </a:solidFill>
              </a:rPr>
              <a:t>Çağrılı bir destek programıdır !!!</a:t>
            </a:r>
            <a:endParaRPr lang="tr-TR" sz="1800" dirty="0">
              <a:solidFill>
                <a:schemeClr val="bg1"/>
              </a:solidFill>
            </a:endParaRP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pic>
        <p:nvPicPr>
          <p:cNvPr id="10" name="Resim 9"/>
          <p:cNvPicPr>
            <a:picLocks noChangeAspect="1"/>
          </p:cNvPicPr>
          <p:nvPr/>
        </p:nvPicPr>
        <p:blipFill rotWithShape="1">
          <a:blip r:embed="rId3"/>
          <a:srcRect l="2603" t="18078" r="6772" b="21272"/>
          <a:stretch/>
        </p:blipFill>
        <p:spPr>
          <a:xfrm>
            <a:off x="320039" y="2743200"/>
            <a:ext cx="10525761" cy="3962400"/>
          </a:xfrm>
          <a:prstGeom prst="rect">
            <a:avLst/>
          </a:prstGeom>
        </p:spPr>
      </p:pic>
    </p:spTree>
    <p:extLst>
      <p:ext uri="{BB962C8B-B14F-4D97-AF65-F5344CB8AC3E}">
        <p14:creationId xmlns:p14="http://schemas.microsoft.com/office/powerpoint/2010/main" val="3583293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0200" y="994414"/>
            <a:ext cx="10515600" cy="776288"/>
          </a:xfrm>
          <a:solidFill>
            <a:schemeClr val="accent3">
              <a:lumMod val="20000"/>
              <a:lumOff val="80000"/>
            </a:schemeClr>
          </a:solidFill>
        </p:spPr>
        <p:txBody>
          <a:bodyPr>
            <a:normAutofit/>
          </a:bodyPr>
          <a:lstStyle/>
          <a:p>
            <a:pPr lvl="1">
              <a:lnSpc>
                <a:spcPct val="150000"/>
              </a:lnSpc>
            </a:pPr>
            <a:r>
              <a:rPr lang="tr-TR" altLang="en-US" sz="2000" dirty="0">
                <a:solidFill>
                  <a:srgbClr val="C00000"/>
                </a:solidFill>
                <a:ea typeface="MS PGothic" panose="020B0600070205080204" pitchFamily="34" charset="-128"/>
              </a:rPr>
              <a:t>1501 </a:t>
            </a:r>
            <a:r>
              <a:rPr lang="tr-TR" altLang="en-US" sz="2000" dirty="0">
                <a:ea typeface="MS PGothic" panose="020B0600070205080204" pitchFamily="34" charset="-128"/>
              </a:rPr>
              <a:t>- </a:t>
            </a:r>
            <a:r>
              <a:rPr lang="tr-TR" altLang="en-US" sz="2000" dirty="0">
                <a:solidFill>
                  <a:srgbClr val="C00000"/>
                </a:solidFill>
                <a:ea typeface="MS PGothic" panose="020B0600070205080204" pitchFamily="34" charset="-128"/>
              </a:rPr>
              <a:t>TÜBİTAK Sanayi Ar-Ge Projeleri Destekleme Programı</a:t>
            </a:r>
          </a:p>
        </p:txBody>
      </p:sp>
      <p:sp>
        <p:nvSpPr>
          <p:cNvPr id="3" name="İçerik Yer Tutucusu 2"/>
          <p:cNvSpPr>
            <a:spLocks noGrp="1"/>
          </p:cNvSpPr>
          <p:nvPr>
            <p:ph idx="1"/>
          </p:nvPr>
        </p:nvSpPr>
        <p:spPr>
          <a:xfrm>
            <a:off x="316768" y="1948192"/>
            <a:ext cx="11672032" cy="4351338"/>
          </a:xfrm>
        </p:spPr>
        <p:txBody>
          <a:bodyPr>
            <a:noAutofit/>
          </a:bodyPr>
          <a:lstStyle/>
          <a:p>
            <a:pPr marL="0" indent="0" algn="ctr">
              <a:lnSpc>
                <a:spcPct val="170000"/>
              </a:lnSpc>
              <a:buNone/>
            </a:pPr>
            <a:r>
              <a:rPr lang="tr-TR" sz="2000" dirty="0"/>
              <a:t>1501-Sanayi Ar-Ge Destek Programı 2020 yılı 1. </a:t>
            </a:r>
            <a:r>
              <a:rPr lang="tr-TR" sz="2000" dirty="0" smtClean="0"/>
              <a:t>Çağrısına başvuracak proje </a:t>
            </a:r>
            <a:r>
              <a:rPr lang="tr-TR" sz="2000" dirty="0"/>
              <a:t>önerilerinin aşağıda belirtilen hedeflerden bir ya da daha fazlasını karşılaması değerlendirme aşamasında dikkate </a:t>
            </a:r>
            <a:r>
              <a:rPr lang="tr-TR" sz="2000" dirty="0" smtClean="0"/>
              <a:t>alınacak unsurlardır;</a:t>
            </a:r>
          </a:p>
          <a:p>
            <a:pPr algn="just">
              <a:lnSpc>
                <a:spcPct val="170000"/>
              </a:lnSpc>
              <a:buClr>
                <a:srgbClr val="C00000"/>
              </a:buClr>
              <a:buFont typeface="Wingdings" panose="05000000000000000000" pitchFamily="2" charset="2"/>
              <a:buChar char="q"/>
            </a:pPr>
            <a:r>
              <a:rPr lang="tr-TR" sz="2000" dirty="0" smtClean="0"/>
              <a:t> Firmanın </a:t>
            </a:r>
            <a:r>
              <a:rPr lang="tr-TR" sz="2000" dirty="0"/>
              <a:t>uluslararası pazara yönelik teknolojik ürün veya süreç geliştirme kapasitesinin </a:t>
            </a:r>
            <a:r>
              <a:rPr lang="tr-TR" sz="2000" dirty="0" smtClean="0"/>
              <a:t>artırılması</a:t>
            </a:r>
          </a:p>
          <a:p>
            <a:pPr algn="just">
              <a:lnSpc>
                <a:spcPct val="170000"/>
              </a:lnSpc>
              <a:buClr>
                <a:srgbClr val="C00000"/>
              </a:buClr>
              <a:buFont typeface="Wingdings" panose="05000000000000000000" pitchFamily="2" charset="2"/>
              <a:buChar char="q"/>
            </a:pPr>
            <a:r>
              <a:rPr lang="tr-TR" sz="2000" dirty="0" smtClean="0"/>
              <a:t> Müşteri </a:t>
            </a:r>
            <a:r>
              <a:rPr lang="tr-TR" sz="2000" dirty="0"/>
              <a:t>gereksinimlerini ya da pazar boşluğunu hedef alan çözüm önerilerinin ticari prototipe dönüştürülmesi </a:t>
            </a:r>
          </a:p>
          <a:p>
            <a:pPr algn="just">
              <a:lnSpc>
                <a:spcPct val="170000"/>
              </a:lnSpc>
              <a:buClr>
                <a:srgbClr val="C00000"/>
              </a:buClr>
              <a:buFont typeface="Wingdings" panose="05000000000000000000" pitchFamily="2" charset="2"/>
              <a:buChar char="q"/>
            </a:pPr>
            <a:r>
              <a:rPr lang="tr-TR" sz="2000" dirty="0" smtClean="0"/>
              <a:t> Aynı </a:t>
            </a:r>
            <a:r>
              <a:rPr lang="tr-TR" sz="2000" dirty="0"/>
              <a:t>veya farklı alanlarda faaliyet gösteren KOBİ’lerin ortak proje çalışmaları gerçekleştirmesi </a:t>
            </a:r>
          </a:p>
          <a:p>
            <a:pPr algn="just">
              <a:lnSpc>
                <a:spcPct val="170000"/>
              </a:lnSpc>
              <a:buClr>
                <a:srgbClr val="C00000"/>
              </a:buClr>
              <a:buFont typeface="Wingdings" panose="05000000000000000000" pitchFamily="2" charset="2"/>
              <a:buChar char="q"/>
            </a:pPr>
            <a:r>
              <a:rPr lang="tr-TR" sz="2000" dirty="0" smtClean="0"/>
              <a:t> Üniversite </a:t>
            </a:r>
            <a:r>
              <a:rPr lang="tr-TR" sz="2000" dirty="0"/>
              <a:t>işbirliği ile proje geliştirilmesi </a:t>
            </a:r>
          </a:p>
          <a:p>
            <a:pPr algn="just">
              <a:lnSpc>
                <a:spcPct val="170000"/>
              </a:lnSpc>
              <a:buClr>
                <a:srgbClr val="C00000"/>
              </a:buClr>
              <a:buFont typeface="Wingdings" panose="05000000000000000000" pitchFamily="2" charset="2"/>
              <a:buChar char="q"/>
            </a:pPr>
            <a:r>
              <a:rPr lang="tr-TR" sz="2000" dirty="0" smtClean="0"/>
              <a:t> Yüksek </a:t>
            </a:r>
            <a:r>
              <a:rPr lang="tr-TR" sz="2000" dirty="0"/>
              <a:t>teknoloji alanlarında ürün ve teknoloji geliştirilmesi </a:t>
            </a:r>
            <a:endParaRPr lang="tr-TR" sz="2000" b="1" dirty="0"/>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Tree>
    <p:extLst>
      <p:ext uri="{BB962C8B-B14F-4D97-AF65-F5344CB8AC3E}">
        <p14:creationId xmlns:p14="http://schemas.microsoft.com/office/powerpoint/2010/main" val="943263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şağı Ok Belirtme Çizgisi 10"/>
          <p:cNvSpPr/>
          <p:nvPr/>
        </p:nvSpPr>
        <p:spPr>
          <a:xfrm>
            <a:off x="1955800" y="1993673"/>
            <a:ext cx="8133080" cy="830807"/>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330200" y="994414"/>
            <a:ext cx="10515600" cy="776288"/>
          </a:xfrm>
          <a:solidFill>
            <a:schemeClr val="accent3">
              <a:lumMod val="20000"/>
              <a:lumOff val="80000"/>
            </a:schemeClr>
          </a:solidFill>
        </p:spPr>
        <p:txBody>
          <a:bodyPr>
            <a:normAutofit/>
          </a:bodyPr>
          <a:lstStyle/>
          <a:p>
            <a:pPr lvl="1">
              <a:lnSpc>
                <a:spcPct val="150000"/>
              </a:lnSpc>
            </a:pPr>
            <a:r>
              <a:rPr lang="tr-TR" altLang="en-US" sz="2000" dirty="0">
                <a:solidFill>
                  <a:srgbClr val="C00000"/>
                </a:solidFill>
                <a:ea typeface="MS PGothic" panose="020B0600070205080204" pitchFamily="34" charset="-128"/>
              </a:rPr>
              <a:t>1501 </a:t>
            </a:r>
            <a:r>
              <a:rPr lang="tr-TR" altLang="en-US" sz="2000" dirty="0">
                <a:ea typeface="MS PGothic" panose="020B0600070205080204" pitchFamily="34" charset="-128"/>
              </a:rPr>
              <a:t>- </a:t>
            </a:r>
            <a:r>
              <a:rPr lang="tr-TR" altLang="en-US" sz="2000" dirty="0">
                <a:solidFill>
                  <a:srgbClr val="C00000"/>
                </a:solidFill>
                <a:ea typeface="MS PGothic" panose="020B0600070205080204" pitchFamily="34" charset="-128"/>
              </a:rPr>
              <a:t>TÜBİTAK Sanayi Ar-Ge Projeleri Destekleme Programı</a:t>
            </a:r>
          </a:p>
        </p:txBody>
      </p:sp>
      <p:sp>
        <p:nvSpPr>
          <p:cNvPr id="3" name="İçerik Yer Tutucusu 2"/>
          <p:cNvSpPr>
            <a:spLocks noGrp="1"/>
          </p:cNvSpPr>
          <p:nvPr>
            <p:ph idx="1"/>
          </p:nvPr>
        </p:nvSpPr>
        <p:spPr>
          <a:xfrm>
            <a:off x="326681" y="2824480"/>
            <a:ext cx="11301192" cy="4351338"/>
          </a:xfrm>
        </p:spPr>
        <p:txBody>
          <a:bodyPr>
            <a:noAutofit/>
          </a:bodyPr>
          <a:lstStyle/>
          <a:p>
            <a:pPr algn="ctr">
              <a:lnSpc>
                <a:spcPct val="170000"/>
              </a:lnSpc>
              <a:buFont typeface="Wingdings" panose="05000000000000000000" pitchFamily="2" charset="2"/>
              <a:buChar char="Ø"/>
            </a:pPr>
            <a:r>
              <a:rPr lang="tr-TR" sz="2000" b="1" dirty="0" smtClean="0"/>
              <a:t>Teknoloji Hazırlık Seviyesi </a:t>
            </a:r>
          </a:p>
          <a:p>
            <a:pPr algn="ctr">
              <a:lnSpc>
                <a:spcPct val="170000"/>
              </a:lnSpc>
              <a:buFont typeface="Wingdings" panose="05000000000000000000" pitchFamily="2" charset="2"/>
              <a:buChar char="Ø"/>
            </a:pPr>
            <a:r>
              <a:rPr lang="tr-TR" sz="2000" dirty="0" smtClean="0"/>
              <a:t>Firmanın gerçekleştirmiş </a:t>
            </a:r>
            <a:r>
              <a:rPr lang="tr-TR" sz="2000" dirty="0"/>
              <a:t>oldukları diğer projelere ilişkin </a:t>
            </a:r>
            <a:r>
              <a:rPr lang="tr-TR" sz="2000" b="1" dirty="0"/>
              <a:t>ticarileşme performansı </a:t>
            </a:r>
            <a:r>
              <a:rPr lang="tr-TR" sz="2000" dirty="0"/>
              <a:t>(Kamudan son 3 yılda sağlanan toplam hibe destek tutarı, toplam satış miktarı, proje çıktısından kaynaklı ihracat tutarı, proje kapsamında alınan patent sayısı, proje kapsamında elde edilen lisans gelirleri</a:t>
            </a:r>
            <a:r>
              <a:rPr lang="tr-TR" sz="2000" dirty="0" smtClean="0"/>
              <a:t>)</a:t>
            </a:r>
          </a:p>
          <a:p>
            <a:pPr algn="ctr">
              <a:lnSpc>
                <a:spcPct val="170000"/>
              </a:lnSpc>
              <a:buFont typeface="Wingdings" panose="05000000000000000000" pitchFamily="2" charset="2"/>
              <a:buChar char="Ø"/>
            </a:pPr>
            <a:r>
              <a:rPr lang="tr-TR" sz="2000" dirty="0"/>
              <a:t>Projenin </a:t>
            </a:r>
            <a:r>
              <a:rPr lang="tr-TR" sz="2000" b="1" dirty="0"/>
              <a:t>çağrıda belirtilen öncelikli alanlar içerisinde yer alıp </a:t>
            </a:r>
            <a:r>
              <a:rPr lang="tr-TR" sz="2000" b="1" dirty="0" smtClean="0"/>
              <a:t>almadığı</a:t>
            </a:r>
          </a:p>
          <a:p>
            <a:pPr algn="ctr">
              <a:lnSpc>
                <a:spcPct val="170000"/>
              </a:lnSpc>
              <a:buFont typeface="Wingdings" panose="05000000000000000000" pitchFamily="2" charset="2"/>
              <a:buChar char="Ø"/>
            </a:pPr>
            <a:r>
              <a:rPr lang="tr-TR" sz="2000" dirty="0"/>
              <a:t>Desteklenen projelerin çıktılarına ilişkin; pazar payı, satış sonrası destek ve satış sonrası ürün iyileştirmeleri ve </a:t>
            </a:r>
            <a:r>
              <a:rPr lang="tr-TR" sz="2000" b="1" dirty="0"/>
              <a:t>uluslararası fonlara proje başvurusu </a:t>
            </a:r>
            <a:r>
              <a:rPr lang="tr-TR" sz="2000" dirty="0"/>
              <a:t>gerçekleştirme durumuna ilişkin bilgiler</a:t>
            </a:r>
            <a:endParaRPr lang="tr-TR" sz="2000" b="1" dirty="0"/>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
        <p:nvSpPr>
          <p:cNvPr id="10" name="Dikdörtgen 9"/>
          <p:cNvSpPr/>
          <p:nvPr/>
        </p:nvSpPr>
        <p:spPr>
          <a:xfrm>
            <a:off x="2047812" y="2000984"/>
            <a:ext cx="8041068" cy="461665"/>
          </a:xfrm>
          <a:prstGeom prst="rect">
            <a:avLst/>
          </a:prstGeom>
        </p:spPr>
        <p:txBody>
          <a:bodyPr wrap="square">
            <a:spAutoFit/>
          </a:bodyPr>
          <a:lstStyle/>
          <a:p>
            <a:pPr algn="ctr"/>
            <a:r>
              <a:rPr lang="tr-TR" sz="2400" dirty="0" smtClean="0">
                <a:solidFill>
                  <a:srgbClr val="EEECE1"/>
                </a:solidFill>
                <a:effectLst>
                  <a:outerShdw blurRad="38100" dist="38100" dir="2700000" algn="tl">
                    <a:srgbClr val="000000">
                      <a:alpha val="43137"/>
                    </a:srgbClr>
                  </a:outerShdw>
                </a:effectLst>
                <a:latin typeface="Calibri"/>
              </a:rPr>
              <a:t>Proje Hazırlamada Dikkat Edilmesi Gereken Noktalar</a:t>
            </a:r>
            <a:endParaRPr lang="en-US" sz="1400" dirty="0">
              <a:solidFill>
                <a:srgbClr val="EEECE1"/>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1475273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pic>
        <p:nvPicPr>
          <p:cNvPr id="10" name="Resim 9"/>
          <p:cNvPicPr>
            <a:picLocks noChangeAspect="1"/>
          </p:cNvPicPr>
          <p:nvPr/>
        </p:nvPicPr>
        <p:blipFill>
          <a:blip r:embed="rId3"/>
          <a:stretch>
            <a:fillRect/>
          </a:stretch>
        </p:blipFill>
        <p:spPr>
          <a:xfrm>
            <a:off x="4229697" y="3329364"/>
            <a:ext cx="4335183" cy="3267358"/>
          </a:xfrm>
          <a:prstGeom prst="rect">
            <a:avLst/>
          </a:prstGeom>
        </p:spPr>
      </p:pic>
      <p:pic>
        <p:nvPicPr>
          <p:cNvPr id="11" name="Resim 10"/>
          <p:cNvPicPr>
            <a:picLocks noChangeAspect="1"/>
          </p:cNvPicPr>
          <p:nvPr/>
        </p:nvPicPr>
        <p:blipFill>
          <a:blip r:embed="rId4"/>
          <a:stretch>
            <a:fillRect/>
          </a:stretch>
        </p:blipFill>
        <p:spPr>
          <a:xfrm>
            <a:off x="2433488" y="3314302"/>
            <a:ext cx="2473792" cy="3282420"/>
          </a:xfrm>
          <a:prstGeom prst="rect">
            <a:avLst/>
          </a:prstGeom>
        </p:spPr>
      </p:pic>
      <p:sp>
        <p:nvSpPr>
          <p:cNvPr id="12" name="Metin kutusu 11"/>
          <p:cNvSpPr txBox="1"/>
          <p:nvPr/>
        </p:nvSpPr>
        <p:spPr>
          <a:xfrm>
            <a:off x="1744672" y="1070066"/>
            <a:ext cx="8344207" cy="861774"/>
          </a:xfrm>
          <a:prstGeom prst="rect">
            <a:avLst/>
          </a:prstGeom>
          <a:noFill/>
        </p:spPr>
        <p:txBody>
          <a:bodyPr wrap="square" rtlCol="0">
            <a:spAutoFit/>
          </a:bodyPr>
          <a:lstStyle/>
          <a:p>
            <a:pPr algn="ctr"/>
            <a:r>
              <a:rPr lang="tr-TR" sz="3200" dirty="0" smtClean="0">
                <a:solidFill>
                  <a:srgbClr val="C00000"/>
                </a:solidFill>
                <a:effectLst>
                  <a:outerShdw blurRad="38100" dist="38100" dir="2700000" algn="tl">
                    <a:srgbClr val="000000">
                      <a:alpha val="43137"/>
                    </a:srgbClr>
                  </a:outerShdw>
                </a:effectLst>
                <a:latin typeface="Corbel" pitchFamily="34" charset="0"/>
              </a:rPr>
              <a:t>AR-GE (</a:t>
            </a:r>
            <a:r>
              <a:rPr lang="tr-TR" sz="3200" dirty="0" smtClean="0">
                <a:solidFill>
                  <a:srgbClr val="C00000"/>
                </a:solidFill>
                <a:effectLst>
                  <a:outerShdw blurRad="38100" dist="38100" dir="2700000" algn="tl">
                    <a:srgbClr val="000000">
                      <a:alpha val="43137"/>
                    </a:srgbClr>
                  </a:outerShdw>
                </a:effectLst>
              </a:rPr>
              <a:t>Araştırma-Geliştirme)</a:t>
            </a:r>
            <a:endParaRPr lang="tr-TR" sz="3200" dirty="0" smtClean="0">
              <a:solidFill>
                <a:srgbClr val="C00000"/>
              </a:solidFill>
              <a:effectLst>
                <a:outerShdw blurRad="38100" dist="38100" dir="2700000" algn="tl">
                  <a:srgbClr val="000000">
                    <a:alpha val="43137"/>
                  </a:srgbClr>
                </a:outerShdw>
              </a:effectLst>
              <a:latin typeface="Corbel" pitchFamily="34" charset="0"/>
            </a:endParaRPr>
          </a:p>
          <a:p>
            <a:pPr algn="ctr"/>
            <a:endParaRPr lang="tr-TR" dirty="0">
              <a:solidFill>
                <a:srgbClr val="C00000"/>
              </a:solidFill>
              <a:effectLst>
                <a:outerShdw blurRad="38100" dist="38100" dir="2700000" algn="tl">
                  <a:srgbClr val="000000">
                    <a:alpha val="43137"/>
                  </a:srgbClr>
                </a:outerShdw>
              </a:effectLst>
              <a:latin typeface="Corbel" pitchFamily="34" charset="0"/>
            </a:endParaRPr>
          </a:p>
        </p:txBody>
      </p:sp>
      <p:sp>
        <p:nvSpPr>
          <p:cNvPr id="13" name="Dikdörtgen 12"/>
          <p:cNvSpPr/>
          <p:nvPr/>
        </p:nvSpPr>
        <p:spPr>
          <a:xfrm>
            <a:off x="430374" y="1793945"/>
            <a:ext cx="11263785" cy="1015663"/>
          </a:xfrm>
          <a:prstGeom prst="rect">
            <a:avLst/>
          </a:prstGeom>
        </p:spPr>
        <p:txBody>
          <a:bodyPr wrap="square">
            <a:spAutoFit/>
          </a:bodyPr>
          <a:lstStyle/>
          <a:p>
            <a:pPr algn="just">
              <a:lnSpc>
                <a:spcPct val="150000"/>
              </a:lnSpc>
            </a:pPr>
            <a:r>
              <a:rPr lang="en-US" altLang="tr-TR" sz="2000" dirty="0">
                <a:latin typeface="+mn-lt"/>
              </a:rPr>
              <a:t>Ara</a:t>
            </a:r>
            <a:r>
              <a:rPr lang="tr-TR" altLang="tr-TR" sz="2000" dirty="0">
                <a:latin typeface="+mn-lt"/>
              </a:rPr>
              <a:t>ş</a:t>
            </a:r>
            <a:r>
              <a:rPr lang="en-US" altLang="tr-TR" sz="2000" dirty="0">
                <a:latin typeface="+mn-lt"/>
              </a:rPr>
              <a:t>t</a:t>
            </a:r>
            <a:r>
              <a:rPr lang="tr-TR" altLang="tr-TR" sz="2000" dirty="0">
                <a:latin typeface="+mn-lt"/>
              </a:rPr>
              <a:t>ı</a:t>
            </a:r>
            <a:r>
              <a:rPr lang="en-US" altLang="tr-TR" sz="2000" dirty="0" err="1">
                <a:latin typeface="+mn-lt"/>
              </a:rPr>
              <a:t>rma</a:t>
            </a:r>
            <a:r>
              <a:rPr lang="en-US" altLang="tr-TR" sz="2000" dirty="0">
                <a:latin typeface="+mn-lt"/>
              </a:rPr>
              <a:t> ve </a:t>
            </a:r>
            <a:r>
              <a:rPr lang="tr-TR" altLang="tr-TR" sz="2000" dirty="0">
                <a:latin typeface="+mn-lt"/>
              </a:rPr>
              <a:t>G</a:t>
            </a:r>
            <a:r>
              <a:rPr lang="en-US" altLang="tr-TR" sz="2000" dirty="0" err="1">
                <a:latin typeface="+mn-lt"/>
              </a:rPr>
              <a:t>eli</a:t>
            </a:r>
            <a:r>
              <a:rPr lang="tr-TR" altLang="tr-TR" sz="2000" dirty="0">
                <a:latin typeface="+mn-lt"/>
              </a:rPr>
              <a:t>ş</a:t>
            </a:r>
            <a:r>
              <a:rPr lang="en-US" altLang="tr-TR" sz="2000" dirty="0" err="1">
                <a:latin typeface="+mn-lt"/>
              </a:rPr>
              <a:t>tirme</a:t>
            </a:r>
            <a:r>
              <a:rPr lang="en-US" altLang="tr-TR" sz="2000" dirty="0">
                <a:latin typeface="+mn-lt"/>
              </a:rPr>
              <a:t> (</a:t>
            </a:r>
            <a:r>
              <a:rPr lang="en-US" altLang="tr-TR" sz="2000" dirty="0" err="1">
                <a:latin typeface="+mn-lt"/>
              </a:rPr>
              <a:t>Ar</a:t>
            </a:r>
            <a:r>
              <a:rPr lang="en-US" altLang="tr-TR" sz="2000" dirty="0">
                <a:latin typeface="+mn-lt"/>
              </a:rPr>
              <a:t>-Ge),</a:t>
            </a:r>
            <a:r>
              <a:rPr lang="tr-TR" altLang="tr-TR" sz="2000" dirty="0">
                <a:latin typeface="+mn-lt"/>
              </a:rPr>
              <a:t> </a:t>
            </a:r>
            <a:r>
              <a:rPr lang="tr-TR" altLang="tr-TR" sz="2000" dirty="0" smtClean="0">
                <a:latin typeface="+mn-lt"/>
              </a:rPr>
              <a:t>bilimsel ve teknik bilgi birikimini arttırmak amacıyla sistematik bir temelde yürütülen yenilikçi faaliyetler ve oluşan bilgi birikiminin yeni uygulamalarda kullanımı olarak tanımlanır</a:t>
            </a:r>
            <a:r>
              <a:rPr lang="en-US" altLang="tr-TR" sz="2000" dirty="0" smtClean="0">
                <a:latin typeface="+mn-lt"/>
              </a:rPr>
              <a:t>.</a:t>
            </a:r>
            <a:endParaRPr lang="en-US" altLang="tr-TR" sz="2000" dirty="0">
              <a:latin typeface="+mn-lt"/>
            </a:endParaRPr>
          </a:p>
        </p:txBody>
      </p:sp>
      <p:pic>
        <p:nvPicPr>
          <p:cNvPr id="14"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501716" y="3535422"/>
            <a:ext cx="2239606" cy="2598499"/>
          </a:xfrm>
          <a:prstGeom prst="rect">
            <a:avLst/>
          </a:prstGeom>
          <a:ln>
            <a:noFill/>
          </a:ln>
          <a:effectLst>
            <a:outerShdw blurRad="393700" dir="17940000" sx="102000" sy="102000" algn="bl" rotWithShape="0">
              <a:prstClr val="black">
                <a:alpha val="40000"/>
              </a:prstClr>
            </a:outerShdw>
          </a:effectLst>
        </p:spPr>
      </p:pic>
    </p:spTree>
    <p:extLst>
      <p:ext uri="{BB962C8B-B14F-4D97-AF65-F5344CB8AC3E}">
        <p14:creationId xmlns:p14="http://schemas.microsoft.com/office/powerpoint/2010/main" val="2147091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0200" y="994414"/>
            <a:ext cx="10515600" cy="776288"/>
          </a:xfrm>
          <a:solidFill>
            <a:schemeClr val="accent3">
              <a:lumMod val="20000"/>
              <a:lumOff val="80000"/>
            </a:schemeClr>
          </a:solidFill>
        </p:spPr>
        <p:txBody>
          <a:bodyPr>
            <a:normAutofit/>
          </a:bodyPr>
          <a:lstStyle/>
          <a:p>
            <a:pPr lvl="1">
              <a:lnSpc>
                <a:spcPct val="150000"/>
              </a:lnSpc>
            </a:pPr>
            <a:r>
              <a:rPr lang="tr-TR" altLang="en-US" sz="2000" dirty="0">
                <a:solidFill>
                  <a:srgbClr val="C00000"/>
                </a:solidFill>
                <a:ea typeface="MS PGothic" panose="020B0600070205080204" pitchFamily="34" charset="-128"/>
              </a:rPr>
              <a:t>1501 </a:t>
            </a:r>
            <a:r>
              <a:rPr lang="tr-TR" altLang="en-US" sz="2000" dirty="0">
                <a:ea typeface="MS PGothic" panose="020B0600070205080204" pitchFamily="34" charset="-128"/>
              </a:rPr>
              <a:t>- </a:t>
            </a:r>
            <a:r>
              <a:rPr lang="tr-TR" altLang="en-US" sz="2000" dirty="0">
                <a:solidFill>
                  <a:srgbClr val="C00000"/>
                </a:solidFill>
                <a:ea typeface="MS PGothic" panose="020B0600070205080204" pitchFamily="34" charset="-128"/>
              </a:rPr>
              <a:t>TÜBİTAK Sanayi Ar-Ge Projeleri Destekleme Programı</a:t>
            </a:r>
          </a:p>
        </p:txBody>
      </p:sp>
      <p:sp>
        <p:nvSpPr>
          <p:cNvPr id="3" name="İçerik Yer Tutucusu 2"/>
          <p:cNvSpPr>
            <a:spLocks noGrp="1"/>
          </p:cNvSpPr>
          <p:nvPr>
            <p:ph idx="1"/>
          </p:nvPr>
        </p:nvSpPr>
        <p:spPr>
          <a:xfrm>
            <a:off x="413288" y="1770702"/>
            <a:ext cx="10432512" cy="4351338"/>
          </a:xfrm>
        </p:spPr>
        <p:txBody>
          <a:bodyPr>
            <a:noAutofit/>
          </a:bodyPr>
          <a:lstStyle/>
          <a:p>
            <a:pPr algn="ctr">
              <a:lnSpc>
                <a:spcPct val="170000"/>
              </a:lnSpc>
              <a:buFont typeface="Wingdings" panose="05000000000000000000" pitchFamily="2" charset="2"/>
              <a:buChar char="Ø"/>
            </a:pPr>
            <a:r>
              <a:rPr lang="tr-TR" sz="2400" b="1" dirty="0"/>
              <a:t>Teknoloji Hazırlık Seviyesi </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pic>
        <p:nvPicPr>
          <p:cNvPr id="12" name="Resim 11"/>
          <p:cNvPicPr>
            <a:picLocks noChangeAspect="1"/>
          </p:cNvPicPr>
          <p:nvPr/>
        </p:nvPicPr>
        <p:blipFill>
          <a:blip r:embed="rId3"/>
          <a:stretch>
            <a:fillRect/>
          </a:stretch>
        </p:blipFill>
        <p:spPr>
          <a:xfrm>
            <a:off x="1275666" y="2431823"/>
            <a:ext cx="8922209" cy="4426177"/>
          </a:xfrm>
          <a:prstGeom prst="rect">
            <a:avLst/>
          </a:prstGeom>
        </p:spPr>
      </p:pic>
    </p:spTree>
    <p:extLst>
      <p:ext uri="{BB962C8B-B14F-4D97-AF65-F5344CB8AC3E}">
        <p14:creationId xmlns:p14="http://schemas.microsoft.com/office/powerpoint/2010/main" val="79352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0200" y="994414"/>
            <a:ext cx="10515600" cy="776288"/>
          </a:xfrm>
          <a:solidFill>
            <a:schemeClr val="accent3">
              <a:lumMod val="20000"/>
              <a:lumOff val="80000"/>
            </a:schemeClr>
          </a:solidFill>
        </p:spPr>
        <p:txBody>
          <a:bodyPr>
            <a:normAutofit/>
          </a:bodyPr>
          <a:lstStyle/>
          <a:p>
            <a:pPr lvl="1">
              <a:lnSpc>
                <a:spcPct val="150000"/>
              </a:lnSpc>
            </a:pPr>
            <a:r>
              <a:rPr lang="tr-TR" altLang="en-US" sz="2000" dirty="0">
                <a:solidFill>
                  <a:srgbClr val="C00000"/>
                </a:solidFill>
                <a:ea typeface="MS PGothic" panose="020B0600070205080204" pitchFamily="34" charset="-128"/>
              </a:rPr>
              <a:t>1501 </a:t>
            </a:r>
            <a:r>
              <a:rPr lang="tr-TR" altLang="en-US" sz="2000" dirty="0">
                <a:ea typeface="MS PGothic" panose="020B0600070205080204" pitchFamily="34" charset="-128"/>
              </a:rPr>
              <a:t>- </a:t>
            </a:r>
            <a:r>
              <a:rPr lang="tr-TR" altLang="en-US" sz="2000" dirty="0">
                <a:solidFill>
                  <a:srgbClr val="C00000"/>
                </a:solidFill>
                <a:ea typeface="MS PGothic" panose="020B0600070205080204" pitchFamily="34" charset="-128"/>
              </a:rPr>
              <a:t>TÜBİTAK Sanayi Ar-Ge Projeleri Destekleme Programı</a:t>
            </a:r>
          </a:p>
        </p:txBody>
      </p:sp>
      <p:sp>
        <p:nvSpPr>
          <p:cNvPr id="3" name="İçerik Yer Tutucusu 2"/>
          <p:cNvSpPr>
            <a:spLocks noGrp="1"/>
          </p:cNvSpPr>
          <p:nvPr>
            <p:ph idx="1"/>
          </p:nvPr>
        </p:nvSpPr>
        <p:spPr>
          <a:xfrm>
            <a:off x="-2692284" y="2227260"/>
            <a:ext cx="10432512" cy="4351338"/>
          </a:xfrm>
        </p:spPr>
        <p:txBody>
          <a:bodyPr>
            <a:noAutofit/>
          </a:bodyPr>
          <a:lstStyle/>
          <a:p>
            <a:pPr algn="ctr">
              <a:lnSpc>
                <a:spcPct val="170000"/>
              </a:lnSpc>
              <a:buFont typeface="Wingdings" panose="05000000000000000000" pitchFamily="2" charset="2"/>
              <a:buChar char="Ø"/>
            </a:pPr>
            <a:r>
              <a:rPr lang="tr-TR" sz="2400" b="1" dirty="0" smtClean="0"/>
              <a:t>Öncelikli Alanlar</a:t>
            </a:r>
            <a:endParaRPr lang="tr-TR" sz="2400" b="1" dirty="0"/>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pic>
        <p:nvPicPr>
          <p:cNvPr id="11" name="Resim 10"/>
          <p:cNvPicPr>
            <a:picLocks noChangeAspect="1"/>
          </p:cNvPicPr>
          <p:nvPr/>
        </p:nvPicPr>
        <p:blipFill>
          <a:blip r:embed="rId3"/>
          <a:stretch>
            <a:fillRect/>
          </a:stretch>
        </p:blipFill>
        <p:spPr>
          <a:xfrm>
            <a:off x="4077776" y="1956659"/>
            <a:ext cx="7250629" cy="4665133"/>
          </a:xfrm>
          <a:prstGeom prst="rect">
            <a:avLst/>
          </a:prstGeom>
        </p:spPr>
      </p:pic>
      <p:sp>
        <p:nvSpPr>
          <p:cNvPr id="12" name="Dikdörtgen 11"/>
          <p:cNvSpPr/>
          <p:nvPr/>
        </p:nvSpPr>
        <p:spPr>
          <a:xfrm>
            <a:off x="821268" y="3107528"/>
            <a:ext cx="3886199" cy="646331"/>
          </a:xfrm>
          <a:prstGeom prst="rect">
            <a:avLst/>
          </a:prstGeom>
        </p:spPr>
        <p:txBody>
          <a:bodyPr wrap="square">
            <a:spAutoFit/>
          </a:bodyPr>
          <a:lstStyle/>
          <a:p>
            <a:r>
              <a:rPr lang="tr-TR" dirty="0">
                <a:hlinkClick r:id="rId4"/>
              </a:rPr>
              <a:t>https://www.tubitak.gov.tr/sites/default/files/289/tubitak_cp2020_son.pdf</a:t>
            </a:r>
            <a:endParaRPr lang="tr-TR" dirty="0"/>
          </a:p>
        </p:txBody>
      </p:sp>
    </p:spTree>
    <p:extLst>
      <p:ext uri="{BB962C8B-B14F-4D97-AF65-F5344CB8AC3E}">
        <p14:creationId xmlns:p14="http://schemas.microsoft.com/office/powerpoint/2010/main" val="49589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81020" y="2533841"/>
            <a:ext cx="7634231" cy="2042700"/>
          </a:xfrm>
          <a:solidFill>
            <a:schemeClr val="accent3">
              <a:lumMod val="20000"/>
              <a:lumOff val="80000"/>
            </a:schemeClr>
          </a:solidFill>
        </p:spPr>
        <p:txBody>
          <a:bodyPr>
            <a:noAutofit/>
          </a:bodyPr>
          <a:lstStyle/>
          <a:p>
            <a:pPr lvl="1">
              <a:lnSpc>
                <a:spcPct val="150000"/>
              </a:lnSpc>
            </a:pPr>
            <a:r>
              <a:rPr lang="tr-TR" altLang="en-US" sz="4400" dirty="0">
                <a:solidFill>
                  <a:srgbClr val="C00000"/>
                </a:solidFill>
                <a:ea typeface="MS PGothic" panose="020B0600070205080204" pitchFamily="34" charset="-128"/>
              </a:rPr>
              <a:t>1507</a:t>
            </a:r>
            <a:r>
              <a:rPr lang="tr-TR" altLang="en-US" sz="4400" dirty="0">
                <a:ea typeface="MS PGothic" panose="020B0600070205080204" pitchFamily="34" charset="-128"/>
              </a:rPr>
              <a:t> - </a:t>
            </a:r>
            <a:r>
              <a:rPr lang="tr-TR" altLang="en-US" sz="4400" dirty="0">
                <a:solidFill>
                  <a:srgbClr val="C00000"/>
                </a:solidFill>
                <a:ea typeface="MS PGothic" panose="020B0600070205080204" pitchFamily="34" charset="-128"/>
              </a:rPr>
              <a:t>TÜBİTAK KOBİ Ar-Ge Başlangıç Destek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pic>
        <p:nvPicPr>
          <p:cNvPr id="15" name="Resim 14"/>
          <p:cNvPicPr>
            <a:picLocks noChangeAspect="1"/>
          </p:cNvPicPr>
          <p:nvPr/>
        </p:nvPicPr>
        <p:blipFill rotWithShape="1">
          <a:blip r:embed="rId3"/>
          <a:srcRect r="58906"/>
          <a:stretch/>
        </p:blipFill>
        <p:spPr>
          <a:xfrm>
            <a:off x="354692" y="2078816"/>
            <a:ext cx="3679371" cy="2952750"/>
          </a:xfrm>
          <a:prstGeom prst="rect">
            <a:avLst/>
          </a:prstGeom>
        </p:spPr>
      </p:pic>
    </p:spTree>
    <p:extLst>
      <p:ext uri="{BB962C8B-B14F-4D97-AF65-F5344CB8AC3E}">
        <p14:creationId xmlns:p14="http://schemas.microsoft.com/office/powerpoint/2010/main" val="1045854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kış Çizelgesi: Çok Sayıda Belge 23"/>
          <p:cNvSpPr/>
          <p:nvPr/>
        </p:nvSpPr>
        <p:spPr>
          <a:xfrm>
            <a:off x="7764048" y="5225143"/>
            <a:ext cx="3781697" cy="1347107"/>
          </a:xfrm>
          <a:prstGeom prst="flowChartMultidocumen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Akış Çizelgesi: Çok Sayıda Belge 25"/>
          <p:cNvSpPr/>
          <p:nvPr/>
        </p:nvSpPr>
        <p:spPr>
          <a:xfrm>
            <a:off x="1638975" y="5314554"/>
            <a:ext cx="4250195" cy="1347107"/>
          </a:xfrm>
          <a:prstGeom prst="flowChartMultidocumen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330200" y="994414"/>
            <a:ext cx="10515600" cy="776288"/>
          </a:xfrm>
          <a:solidFill>
            <a:schemeClr val="accent3">
              <a:lumMod val="20000"/>
              <a:lumOff val="80000"/>
            </a:schemeClr>
          </a:solidFill>
        </p:spPr>
        <p:txBody>
          <a:bodyPr>
            <a:normAutofit/>
          </a:bodyPr>
          <a:lstStyle/>
          <a:p>
            <a:pPr lvl="1">
              <a:lnSpc>
                <a:spcPct val="150000"/>
              </a:lnSpc>
            </a:pPr>
            <a:r>
              <a:rPr lang="tr-TR" altLang="en-US" sz="2000" dirty="0">
                <a:solidFill>
                  <a:srgbClr val="C00000"/>
                </a:solidFill>
                <a:ea typeface="MS PGothic" panose="020B0600070205080204" pitchFamily="34" charset="-128"/>
              </a:rPr>
              <a:t>1507</a:t>
            </a:r>
            <a:r>
              <a:rPr lang="tr-TR" altLang="en-US" sz="2000" dirty="0">
                <a:ea typeface="MS PGothic" panose="020B0600070205080204" pitchFamily="34" charset="-128"/>
              </a:rPr>
              <a:t> - </a:t>
            </a:r>
            <a:r>
              <a:rPr lang="tr-TR" altLang="en-US" sz="2000" dirty="0">
                <a:solidFill>
                  <a:srgbClr val="C00000"/>
                </a:solidFill>
                <a:ea typeface="MS PGothic" panose="020B0600070205080204" pitchFamily="34" charset="-128"/>
              </a:rPr>
              <a:t>TÜBİTAK KOBİ Ar-Ge Başlangıç Destek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
        <p:nvSpPr>
          <p:cNvPr id="13" name="Dikdörtgen 12"/>
          <p:cNvSpPr/>
          <p:nvPr/>
        </p:nvSpPr>
        <p:spPr>
          <a:xfrm>
            <a:off x="4507320" y="2344176"/>
            <a:ext cx="6347279" cy="2585323"/>
          </a:xfrm>
          <a:prstGeom prst="rect">
            <a:avLst/>
          </a:prstGeom>
        </p:spPr>
        <p:txBody>
          <a:bodyPr wrap="square">
            <a:spAutoFit/>
          </a:bodyPr>
          <a:lstStyle/>
          <a:p>
            <a:pPr algn="just">
              <a:lnSpc>
                <a:spcPct val="150000"/>
              </a:lnSpc>
            </a:pPr>
            <a:r>
              <a:rPr lang="tr-TR" b="1" dirty="0">
                <a:solidFill>
                  <a:srgbClr val="333333"/>
                </a:solidFill>
              </a:rPr>
              <a:t>Projelere program kapsamında sağlanacak desteklerle KOBİ’lerin, teknoloji ve yenilik kapasitelerinin geliştirilerek daha rekabetçi olmaları, sistematik proje yapabilmeleri, katma değeri yüksek ürün geliştirebilmeleri, kurumsal araştırma teknoloji geliştirme kültürüne sahip olmaları, ulusal ve uluslararası destek programlarında daha etkin yer almaları hedeflenmektedir.</a:t>
            </a:r>
            <a:endParaRPr lang="tr-TR" b="1" dirty="0"/>
          </a:p>
        </p:txBody>
      </p:sp>
      <p:pic>
        <p:nvPicPr>
          <p:cNvPr id="15" name="Resim 14"/>
          <p:cNvPicPr>
            <a:picLocks noChangeAspect="1"/>
          </p:cNvPicPr>
          <p:nvPr/>
        </p:nvPicPr>
        <p:blipFill rotWithShape="1">
          <a:blip r:embed="rId3"/>
          <a:srcRect r="58906"/>
          <a:stretch/>
        </p:blipFill>
        <p:spPr>
          <a:xfrm>
            <a:off x="354692" y="2078816"/>
            <a:ext cx="3679371" cy="2952750"/>
          </a:xfrm>
          <a:prstGeom prst="rect">
            <a:avLst/>
          </a:prstGeom>
        </p:spPr>
      </p:pic>
      <p:sp>
        <p:nvSpPr>
          <p:cNvPr id="16" name="Dikdörtgen 15"/>
          <p:cNvSpPr/>
          <p:nvPr/>
        </p:nvSpPr>
        <p:spPr>
          <a:xfrm>
            <a:off x="1699856" y="5711109"/>
            <a:ext cx="9403575" cy="553998"/>
          </a:xfrm>
          <a:prstGeom prst="rect">
            <a:avLst/>
          </a:prstGeom>
        </p:spPr>
        <p:txBody>
          <a:bodyPr wrap="square">
            <a:spAutoFit/>
          </a:bodyPr>
          <a:lstStyle/>
          <a:p>
            <a:pPr>
              <a:lnSpc>
                <a:spcPct val="150000"/>
              </a:lnSpc>
            </a:pPr>
            <a:r>
              <a:rPr lang="tr-TR" sz="2000" b="1" dirty="0" smtClean="0">
                <a:solidFill>
                  <a:srgbClr val="333333"/>
                </a:solidFill>
              </a:rPr>
              <a:t>Proje Bütçesi : 600.000 </a:t>
            </a:r>
            <a:r>
              <a:rPr lang="tr-TR" sz="2000" b="1" dirty="0">
                <a:solidFill>
                  <a:srgbClr val="333333"/>
                </a:solidFill>
              </a:rPr>
              <a:t>TL  </a:t>
            </a:r>
            <a:r>
              <a:rPr lang="tr-TR" sz="2000" b="1" dirty="0" smtClean="0">
                <a:solidFill>
                  <a:srgbClr val="333333"/>
                </a:solidFill>
              </a:rPr>
              <a:t>                                                             Proje Süresi : 18 </a:t>
            </a:r>
            <a:r>
              <a:rPr lang="tr-TR" sz="2000" b="1" dirty="0">
                <a:solidFill>
                  <a:srgbClr val="333333"/>
                </a:solidFill>
              </a:rPr>
              <a:t>ay </a:t>
            </a:r>
            <a:endParaRPr lang="tr-TR" sz="2000" b="1" dirty="0" smtClean="0">
              <a:solidFill>
                <a:srgbClr val="333333"/>
              </a:solidFill>
            </a:endParaRPr>
          </a:p>
        </p:txBody>
      </p:sp>
    </p:spTree>
    <p:extLst>
      <p:ext uri="{BB962C8B-B14F-4D97-AF65-F5344CB8AC3E}">
        <p14:creationId xmlns:p14="http://schemas.microsoft.com/office/powerpoint/2010/main" val="2812545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kış Çizelgesi: Sıralı Erişimli Depolama 2"/>
          <p:cNvSpPr/>
          <p:nvPr/>
        </p:nvSpPr>
        <p:spPr>
          <a:xfrm>
            <a:off x="60961" y="1990824"/>
            <a:ext cx="12131040" cy="4817784"/>
          </a:xfrm>
          <a:prstGeom prst="flowChartMagneticTap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330200" y="994414"/>
            <a:ext cx="10515600" cy="776288"/>
          </a:xfrm>
          <a:solidFill>
            <a:schemeClr val="accent3">
              <a:lumMod val="20000"/>
              <a:lumOff val="80000"/>
            </a:schemeClr>
          </a:solidFill>
        </p:spPr>
        <p:txBody>
          <a:bodyPr>
            <a:normAutofit/>
          </a:bodyPr>
          <a:lstStyle/>
          <a:p>
            <a:pPr lvl="1">
              <a:lnSpc>
                <a:spcPct val="150000"/>
              </a:lnSpc>
            </a:pPr>
            <a:r>
              <a:rPr lang="tr-TR" altLang="en-US" sz="2000" dirty="0">
                <a:solidFill>
                  <a:srgbClr val="C00000"/>
                </a:solidFill>
                <a:ea typeface="MS PGothic" panose="020B0600070205080204" pitchFamily="34" charset="-128"/>
              </a:rPr>
              <a:t>1507</a:t>
            </a:r>
            <a:r>
              <a:rPr lang="tr-TR" altLang="en-US" sz="2000" dirty="0">
                <a:ea typeface="MS PGothic" panose="020B0600070205080204" pitchFamily="34" charset="-128"/>
              </a:rPr>
              <a:t> - </a:t>
            </a:r>
            <a:r>
              <a:rPr lang="tr-TR" altLang="en-US" sz="2000" dirty="0">
                <a:solidFill>
                  <a:srgbClr val="C00000"/>
                </a:solidFill>
                <a:ea typeface="MS PGothic" panose="020B0600070205080204" pitchFamily="34" charset="-128"/>
              </a:rPr>
              <a:t>TÜBİTAK KOBİ Ar-Ge Başlangıç Destek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
        <p:nvSpPr>
          <p:cNvPr id="12" name="Dikdörtgen 11"/>
          <p:cNvSpPr/>
          <p:nvPr/>
        </p:nvSpPr>
        <p:spPr>
          <a:xfrm>
            <a:off x="2555421" y="2751365"/>
            <a:ext cx="7361465" cy="3046988"/>
          </a:xfrm>
          <a:prstGeom prst="rect">
            <a:avLst/>
          </a:prstGeom>
        </p:spPr>
        <p:txBody>
          <a:bodyPr wrap="square">
            <a:spAutoFit/>
          </a:bodyPr>
          <a:lstStyle/>
          <a:p>
            <a:pPr algn="just"/>
            <a:r>
              <a:rPr lang="tr-TR" sz="3200" dirty="0"/>
              <a:t>Bu destek programı ile KOBİ </a:t>
            </a:r>
            <a:r>
              <a:rPr lang="tr-TR" sz="3200" dirty="0" err="1"/>
              <a:t>lerin</a:t>
            </a:r>
            <a:r>
              <a:rPr lang="tr-TR" sz="3200" dirty="0"/>
              <a:t> ilk 3 projesinin TÜBİTAK tarafından desteklenmesi amaçlanmıştır. Ayrıca bu üç projeye ilaveten, ortaklı proje başvurusu yapılması koşuluyla 2 proje daha bu programda desteklenebilmektedir. </a:t>
            </a:r>
          </a:p>
        </p:txBody>
      </p:sp>
    </p:spTree>
    <p:extLst>
      <p:ext uri="{BB962C8B-B14F-4D97-AF65-F5344CB8AC3E}">
        <p14:creationId xmlns:p14="http://schemas.microsoft.com/office/powerpoint/2010/main" val="3678646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0200" y="994414"/>
            <a:ext cx="10515600" cy="776288"/>
          </a:xfrm>
          <a:solidFill>
            <a:schemeClr val="accent3">
              <a:lumMod val="20000"/>
              <a:lumOff val="80000"/>
            </a:schemeClr>
          </a:solidFill>
        </p:spPr>
        <p:txBody>
          <a:bodyPr>
            <a:normAutofit/>
          </a:bodyPr>
          <a:lstStyle/>
          <a:p>
            <a:pPr lvl="1">
              <a:lnSpc>
                <a:spcPct val="150000"/>
              </a:lnSpc>
            </a:pPr>
            <a:r>
              <a:rPr lang="tr-TR" altLang="en-US" sz="2000" dirty="0">
                <a:solidFill>
                  <a:srgbClr val="C00000"/>
                </a:solidFill>
                <a:ea typeface="MS PGothic" panose="020B0600070205080204" pitchFamily="34" charset="-128"/>
              </a:rPr>
              <a:t>1507</a:t>
            </a:r>
            <a:r>
              <a:rPr lang="tr-TR" altLang="en-US" sz="2000" dirty="0">
                <a:ea typeface="MS PGothic" panose="020B0600070205080204" pitchFamily="34" charset="-128"/>
              </a:rPr>
              <a:t> - </a:t>
            </a:r>
            <a:r>
              <a:rPr lang="tr-TR" altLang="en-US" sz="2000" dirty="0">
                <a:solidFill>
                  <a:srgbClr val="C00000"/>
                </a:solidFill>
                <a:ea typeface="MS PGothic" panose="020B0600070205080204" pitchFamily="34" charset="-128"/>
              </a:rPr>
              <a:t>TÜBİTAK KOBİ Ar-Ge Başlangıç Destek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
        <p:nvSpPr>
          <p:cNvPr id="14" name="Dikdörtgen 13"/>
          <p:cNvSpPr/>
          <p:nvPr/>
        </p:nvSpPr>
        <p:spPr>
          <a:xfrm>
            <a:off x="1430500" y="2565455"/>
            <a:ext cx="4880919" cy="461665"/>
          </a:xfrm>
          <a:prstGeom prst="rect">
            <a:avLst/>
          </a:prstGeom>
        </p:spPr>
        <p:txBody>
          <a:bodyPr wrap="square">
            <a:spAutoFit/>
          </a:bodyPr>
          <a:lstStyle/>
          <a:p>
            <a:r>
              <a:rPr lang="tr-TR" sz="2400" dirty="0" smtClean="0">
                <a:solidFill>
                  <a:srgbClr val="FF6600"/>
                </a:solidFill>
                <a:latin typeface="Arial" panose="020B0604020202020204" pitchFamily="34" charset="0"/>
                <a:cs typeface="Arial" panose="020B0604020202020204" pitchFamily="34" charset="0"/>
              </a:rPr>
              <a:t>Destek Oranı?</a:t>
            </a:r>
            <a:endParaRPr lang="tr-TR" sz="2400" dirty="0">
              <a:solidFill>
                <a:srgbClr val="FF6600"/>
              </a:solidFill>
              <a:latin typeface="Arial" panose="020B0604020202020204" pitchFamily="34" charset="0"/>
              <a:cs typeface="Arial" panose="020B0604020202020204" pitchFamily="34" charset="0"/>
            </a:endParaRPr>
          </a:p>
        </p:txBody>
      </p:sp>
      <p:pic>
        <p:nvPicPr>
          <p:cNvPr id="19" name="Resim 18"/>
          <p:cNvPicPr>
            <a:picLocks noChangeAspect="1"/>
          </p:cNvPicPr>
          <p:nvPr/>
        </p:nvPicPr>
        <p:blipFill>
          <a:blip r:embed="rId3"/>
          <a:stretch>
            <a:fillRect/>
          </a:stretch>
        </p:blipFill>
        <p:spPr>
          <a:xfrm>
            <a:off x="3962017" y="1899462"/>
            <a:ext cx="6282536" cy="4431160"/>
          </a:xfrm>
          <a:prstGeom prst="rect">
            <a:avLst/>
          </a:prstGeom>
        </p:spPr>
      </p:pic>
    </p:spTree>
    <p:extLst>
      <p:ext uri="{BB962C8B-B14F-4D97-AF65-F5344CB8AC3E}">
        <p14:creationId xmlns:p14="http://schemas.microsoft.com/office/powerpoint/2010/main" val="2594754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Çift Dalga 10"/>
          <p:cNvSpPr/>
          <p:nvPr/>
        </p:nvSpPr>
        <p:spPr>
          <a:xfrm>
            <a:off x="3603171" y="1899920"/>
            <a:ext cx="5069959" cy="843280"/>
          </a:xfrm>
          <a:prstGeom prst="doubleWav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330200" y="994414"/>
            <a:ext cx="10515600" cy="776288"/>
          </a:xfrm>
          <a:solidFill>
            <a:schemeClr val="accent3">
              <a:lumMod val="20000"/>
              <a:lumOff val="80000"/>
            </a:schemeClr>
          </a:solidFill>
        </p:spPr>
        <p:txBody>
          <a:bodyPr>
            <a:normAutofit/>
          </a:bodyPr>
          <a:lstStyle/>
          <a:p>
            <a:pPr lvl="1">
              <a:lnSpc>
                <a:spcPct val="150000"/>
              </a:lnSpc>
            </a:pPr>
            <a:r>
              <a:rPr lang="tr-TR" altLang="en-US" sz="2000" dirty="0" smtClean="0">
                <a:solidFill>
                  <a:srgbClr val="C00000"/>
                </a:solidFill>
                <a:ea typeface="MS PGothic" panose="020B0600070205080204" pitchFamily="34" charset="-128"/>
              </a:rPr>
              <a:t>1507</a:t>
            </a:r>
            <a:r>
              <a:rPr lang="tr-TR" altLang="en-US" sz="2000" dirty="0" smtClean="0">
                <a:ea typeface="MS PGothic" panose="020B0600070205080204" pitchFamily="34" charset="-128"/>
              </a:rPr>
              <a:t> - </a:t>
            </a:r>
            <a:r>
              <a:rPr lang="tr-TR" altLang="en-US" sz="2000" dirty="0" smtClean="0">
                <a:solidFill>
                  <a:srgbClr val="C00000"/>
                </a:solidFill>
                <a:ea typeface="MS PGothic" panose="020B0600070205080204" pitchFamily="34" charset="-128"/>
              </a:rPr>
              <a:t>TÜBİTAK KOBİ Ar-Ge Başlangıç Destek Programı</a:t>
            </a:r>
            <a:endParaRPr lang="tr-TR" altLang="en-US" sz="2000" dirty="0">
              <a:solidFill>
                <a:srgbClr val="C00000"/>
              </a:solidFill>
              <a:ea typeface="MS PGothic" panose="020B0600070205080204" pitchFamily="34" charset="-128"/>
            </a:endParaRPr>
          </a:p>
        </p:txBody>
      </p:sp>
      <p:sp>
        <p:nvSpPr>
          <p:cNvPr id="3" name="İçerik Yer Tutucusu 2"/>
          <p:cNvSpPr>
            <a:spLocks noGrp="1"/>
          </p:cNvSpPr>
          <p:nvPr>
            <p:ph idx="1"/>
          </p:nvPr>
        </p:nvSpPr>
        <p:spPr>
          <a:xfrm>
            <a:off x="3735608" y="1807214"/>
            <a:ext cx="5052791" cy="783586"/>
          </a:xfrm>
        </p:spPr>
        <p:txBody>
          <a:bodyPr>
            <a:noAutofit/>
          </a:bodyPr>
          <a:lstStyle/>
          <a:p>
            <a:pPr marL="0" indent="0" algn="just">
              <a:lnSpc>
                <a:spcPct val="170000"/>
              </a:lnSpc>
              <a:buNone/>
            </a:pPr>
            <a:r>
              <a:rPr lang="tr-TR" dirty="0" smtClean="0">
                <a:solidFill>
                  <a:schemeClr val="bg1"/>
                </a:solidFill>
              </a:rPr>
              <a:t>Çağrılı bir destek programıdır !!!</a:t>
            </a:r>
            <a:endParaRPr lang="tr-TR" sz="1800" dirty="0">
              <a:solidFill>
                <a:schemeClr val="bg1"/>
              </a:solidFill>
            </a:endParaRP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pic>
        <p:nvPicPr>
          <p:cNvPr id="10" name="Resim 9"/>
          <p:cNvPicPr>
            <a:picLocks noChangeAspect="1"/>
          </p:cNvPicPr>
          <p:nvPr/>
        </p:nvPicPr>
        <p:blipFill rotWithShape="1">
          <a:blip r:embed="rId3"/>
          <a:srcRect l="2603" t="18078" r="6772" b="21272"/>
          <a:stretch/>
        </p:blipFill>
        <p:spPr>
          <a:xfrm>
            <a:off x="320039" y="2743200"/>
            <a:ext cx="10525761" cy="3962400"/>
          </a:xfrm>
          <a:prstGeom prst="rect">
            <a:avLst/>
          </a:prstGeom>
        </p:spPr>
      </p:pic>
    </p:spTree>
    <p:extLst>
      <p:ext uri="{BB962C8B-B14F-4D97-AF65-F5344CB8AC3E}">
        <p14:creationId xmlns:p14="http://schemas.microsoft.com/office/powerpoint/2010/main" val="3636985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0200" y="994414"/>
            <a:ext cx="10515600" cy="776288"/>
          </a:xfrm>
          <a:solidFill>
            <a:schemeClr val="accent3">
              <a:lumMod val="20000"/>
              <a:lumOff val="80000"/>
            </a:schemeClr>
          </a:solidFill>
        </p:spPr>
        <p:txBody>
          <a:bodyPr>
            <a:normAutofit/>
          </a:bodyPr>
          <a:lstStyle/>
          <a:p>
            <a:pPr lvl="1">
              <a:lnSpc>
                <a:spcPct val="150000"/>
              </a:lnSpc>
            </a:pPr>
            <a:r>
              <a:rPr lang="tr-TR" altLang="en-US" sz="2000" dirty="0" smtClean="0">
                <a:solidFill>
                  <a:srgbClr val="C00000"/>
                </a:solidFill>
                <a:ea typeface="MS PGothic" panose="020B0600070205080204" pitchFamily="34" charset="-128"/>
              </a:rPr>
              <a:t>1507</a:t>
            </a:r>
            <a:r>
              <a:rPr lang="tr-TR" altLang="en-US" sz="2000" dirty="0" smtClean="0">
                <a:ea typeface="MS PGothic" panose="020B0600070205080204" pitchFamily="34" charset="-128"/>
              </a:rPr>
              <a:t> - </a:t>
            </a:r>
            <a:r>
              <a:rPr lang="tr-TR" altLang="en-US" sz="2000" dirty="0" smtClean="0">
                <a:solidFill>
                  <a:srgbClr val="C00000"/>
                </a:solidFill>
                <a:ea typeface="MS PGothic" panose="020B0600070205080204" pitchFamily="34" charset="-128"/>
              </a:rPr>
              <a:t>TÜBİTAK KOBİ Ar-Ge Başlangıç Destek Programı</a:t>
            </a:r>
            <a:endParaRPr lang="tr-TR" altLang="en-US" sz="2000" dirty="0">
              <a:solidFill>
                <a:srgbClr val="C00000"/>
              </a:solidFill>
              <a:ea typeface="MS PGothic" panose="020B0600070205080204" pitchFamily="34" charset="-128"/>
            </a:endParaRPr>
          </a:p>
        </p:txBody>
      </p:sp>
      <p:sp>
        <p:nvSpPr>
          <p:cNvPr id="3" name="İçerik Yer Tutucusu 2"/>
          <p:cNvSpPr>
            <a:spLocks noGrp="1"/>
          </p:cNvSpPr>
          <p:nvPr>
            <p:ph idx="1"/>
          </p:nvPr>
        </p:nvSpPr>
        <p:spPr>
          <a:xfrm>
            <a:off x="413288" y="1922566"/>
            <a:ext cx="10432512" cy="4351338"/>
          </a:xfrm>
        </p:spPr>
        <p:txBody>
          <a:bodyPr>
            <a:noAutofit/>
          </a:bodyPr>
          <a:lstStyle/>
          <a:p>
            <a:pPr marL="0" indent="0" algn="just">
              <a:lnSpc>
                <a:spcPct val="170000"/>
              </a:lnSpc>
              <a:buNone/>
            </a:pPr>
            <a:r>
              <a:rPr lang="tr-TR" sz="2400" b="1" dirty="0" smtClean="0"/>
              <a:t>Desteklenen </a:t>
            </a:r>
            <a:r>
              <a:rPr lang="tr-TR" sz="2400" b="1" dirty="0"/>
              <a:t>gider kalemleri; </a:t>
            </a:r>
            <a:endParaRPr lang="tr-TR" sz="2400" b="1" dirty="0" smtClean="0"/>
          </a:p>
          <a:p>
            <a:pPr marL="0" indent="0" algn="just">
              <a:lnSpc>
                <a:spcPct val="170000"/>
              </a:lnSpc>
              <a:buNone/>
            </a:pPr>
            <a:r>
              <a:rPr lang="tr-TR" sz="1800" dirty="0" smtClean="0"/>
              <a:t>a) Personel </a:t>
            </a:r>
            <a:r>
              <a:rPr lang="tr-TR" sz="1800" dirty="0"/>
              <a:t>giderleri, </a:t>
            </a:r>
            <a:endParaRPr lang="tr-TR" sz="1800" dirty="0" smtClean="0"/>
          </a:p>
          <a:p>
            <a:pPr marL="0" indent="0" algn="just">
              <a:lnSpc>
                <a:spcPct val="170000"/>
              </a:lnSpc>
              <a:buNone/>
            </a:pPr>
            <a:r>
              <a:rPr lang="tr-TR" sz="1800" dirty="0" smtClean="0"/>
              <a:t>b</a:t>
            </a:r>
            <a:r>
              <a:rPr lang="tr-TR" sz="1800" dirty="0"/>
              <a:t>) Proje personeline ait proje kapsamındaki </a:t>
            </a:r>
            <a:r>
              <a:rPr lang="tr-TR" sz="1800" dirty="0" smtClean="0"/>
              <a:t>seyahat giderleri </a:t>
            </a:r>
          </a:p>
          <a:p>
            <a:pPr marL="0" indent="0" algn="just">
              <a:lnSpc>
                <a:spcPct val="170000"/>
              </a:lnSpc>
              <a:buNone/>
            </a:pPr>
            <a:r>
              <a:rPr lang="tr-TR" sz="1800" dirty="0" smtClean="0"/>
              <a:t>c</a:t>
            </a:r>
            <a:r>
              <a:rPr lang="tr-TR" sz="1800" dirty="0"/>
              <a:t>) Alet, teçhizat, yazılım ve yayın alım giderleri, </a:t>
            </a:r>
            <a:endParaRPr lang="tr-TR" sz="1800" dirty="0" smtClean="0"/>
          </a:p>
          <a:p>
            <a:pPr marL="0" indent="0" algn="just">
              <a:lnSpc>
                <a:spcPct val="170000"/>
              </a:lnSpc>
              <a:buNone/>
            </a:pPr>
            <a:r>
              <a:rPr lang="tr-TR" sz="1800" dirty="0" smtClean="0"/>
              <a:t>d</a:t>
            </a:r>
            <a:r>
              <a:rPr lang="tr-TR" sz="1800" dirty="0"/>
              <a:t>) Malzeme ve sarf giderleri, </a:t>
            </a:r>
            <a:endParaRPr lang="tr-TR" sz="1800" dirty="0" smtClean="0"/>
          </a:p>
          <a:p>
            <a:pPr marL="0" indent="0" algn="just">
              <a:lnSpc>
                <a:spcPct val="170000"/>
              </a:lnSpc>
              <a:buNone/>
            </a:pPr>
            <a:r>
              <a:rPr lang="tr-TR" sz="1800" dirty="0" smtClean="0"/>
              <a:t>e</a:t>
            </a:r>
            <a:r>
              <a:rPr lang="tr-TR" sz="1800" dirty="0"/>
              <a:t>) Yurt içi ve yurt dışı danışmanlık hizmeti ve diğer hizmet alım giderleri </a:t>
            </a:r>
            <a:endParaRPr lang="tr-TR" sz="1800" dirty="0" smtClean="0"/>
          </a:p>
          <a:p>
            <a:pPr marL="0" indent="0" algn="just">
              <a:lnSpc>
                <a:spcPct val="170000"/>
              </a:lnSpc>
              <a:buNone/>
            </a:pPr>
            <a:r>
              <a:rPr lang="tr-TR" sz="1800" dirty="0" smtClean="0"/>
              <a:t>f) Türkiye’deki </a:t>
            </a:r>
            <a:r>
              <a:rPr lang="tr-TR" sz="1800" dirty="0"/>
              <a:t>üniversiteler, TÜBİTAK’a bağlı Ar-Ge birimleri, özel sektör Ar-Ge kuruluşları ve benzeri Ar-Ge kurum ve kuruluşlarına yaptırılan Ar-Ge hizmet giderleri.</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Tree>
    <p:extLst>
      <p:ext uri="{BB962C8B-B14F-4D97-AF65-F5344CB8AC3E}">
        <p14:creationId xmlns:p14="http://schemas.microsoft.com/office/powerpoint/2010/main" val="498196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0200" y="994414"/>
            <a:ext cx="10515600" cy="776288"/>
          </a:xfrm>
          <a:solidFill>
            <a:schemeClr val="accent3">
              <a:lumMod val="20000"/>
              <a:lumOff val="80000"/>
            </a:schemeClr>
          </a:solidFill>
        </p:spPr>
        <p:txBody>
          <a:bodyPr>
            <a:normAutofit/>
          </a:bodyPr>
          <a:lstStyle/>
          <a:p>
            <a:pPr lvl="1">
              <a:lnSpc>
                <a:spcPct val="150000"/>
              </a:lnSpc>
            </a:pPr>
            <a:r>
              <a:rPr lang="tr-TR" altLang="en-US" sz="2000" dirty="0">
                <a:solidFill>
                  <a:srgbClr val="C00000"/>
                </a:solidFill>
                <a:ea typeface="MS PGothic" panose="020B0600070205080204" pitchFamily="34" charset="-128"/>
              </a:rPr>
              <a:t>1507</a:t>
            </a:r>
            <a:r>
              <a:rPr lang="tr-TR" altLang="en-US" sz="2000" dirty="0">
                <a:ea typeface="MS PGothic" panose="020B0600070205080204" pitchFamily="34" charset="-128"/>
              </a:rPr>
              <a:t> - </a:t>
            </a:r>
            <a:r>
              <a:rPr lang="tr-TR" altLang="en-US" sz="2000" dirty="0">
                <a:solidFill>
                  <a:srgbClr val="C00000"/>
                </a:solidFill>
                <a:ea typeface="MS PGothic" panose="020B0600070205080204" pitchFamily="34" charset="-128"/>
              </a:rPr>
              <a:t>TÜBİTAK KOBİ Ar-Ge Başlangıç Destek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
        <p:nvSpPr>
          <p:cNvPr id="19" name="İçerik Yer Tutucusu 2"/>
          <p:cNvSpPr>
            <a:spLocks noGrp="1"/>
          </p:cNvSpPr>
          <p:nvPr>
            <p:ph idx="1"/>
          </p:nvPr>
        </p:nvSpPr>
        <p:spPr>
          <a:xfrm>
            <a:off x="3735608" y="1807214"/>
            <a:ext cx="5052791" cy="783586"/>
          </a:xfrm>
        </p:spPr>
        <p:txBody>
          <a:bodyPr>
            <a:noAutofit/>
          </a:bodyPr>
          <a:lstStyle/>
          <a:p>
            <a:pPr marL="0" indent="0" algn="just">
              <a:lnSpc>
                <a:spcPct val="170000"/>
              </a:lnSpc>
              <a:buNone/>
            </a:pPr>
            <a:r>
              <a:rPr lang="tr-TR" dirty="0" smtClean="0">
                <a:solidFill>
                  <a:schemeClr val="bg1"/>
                </a:solidFill>
              </a:rPr>
              <a:t>Çağrılı bir destek programıdır !!!</a:t>
            </a:r>
            <a:endParaRPr lang="tr-TR" sz="1800" dirty="0">
              <a:solidFill>
                <a:schemeClr val="bg1"/>
              </a:solidFill>
            </a:endParaRPr>
          </a:p>
        </p:txBody>
      </p:sp>
      <p:pic>
        <p:nvPicPr>
          <p:cNvPr id="20" name="Resim 19"/>
          <p:cNvPicPr>
            <a:picLocks noChangeAspect="1"/>
          </p:cNvPicPr>
          <p:nvPr/>
        </p:nvPicPr>
        <p:blipFill>
          <a:blip r:embed="rId3"/>
          <a:stretch>
            <a:fillRect/>
          </a:stretch>
        </p:blipFill>
        <p:spPr>
          <a:xfrm>
            <a:off x="6262003" y="2408110"/>
            <a:ext cx="5556255" cy="3574954"/>
          </a:xfrm>
          <a:prstGeom prst="rect">
            <a:avLst/>
          </a:prstGeom>
        </p:spPr>
      </p:pic>
      <p:sp>
        <p:nvSpPr>
          <p:cNvPr id="21" name="İçerik Yer Tutucusu 2"/>
          <p:cNvSpPr txBox="1">
            <a:spLocks/>
          </p:cNvSpPr>
          <p:nvPr/>
        </p:nvSpPr>
        <p:spPr>
          <a:xfrm>
            <a:off x="583293" y="2641276"/>
            <a:ext cx="539296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70000"/>
              </a:lnSpc>
              <a:buFont typeface="Wingdings" panose="05000000000000000000" pitchFamily="2" charset="2"/>
              <a:buChar char="Ø"/>
            </a:pPr>
            <a:r>
              <a:rPr lang="tr-TR" sz="1800" b="1" dirty="0" smtClean="0"/>
              <a:t>Teknoloji Hazırlık Seviyesi </a:t>
            </a:r>
          </a:p>
          <a:p>
            <a:pPr algn="just">
              <a:lnSpc>
                <a:spcPct val="170000"/>
              </a:lnSpc>
              <a:buFont typeface="Wingdings" panose="05000000000000000000" pitchFamily="2" charset="2"/>
              <a:buChar char="Ø"/>
            </a:pPr>
            <a:r>
              <a:rPr lang="tr-TR" sz="1800" b="1" dirty="0" smtClean="0"/>
              <a:t>Ticarileşme performansı </a:t>
            </a:r>
          </a:p>
          <a:p>
            <a:pPr algn="just">
              <a:lnSpc>
                <a:spcPct val="170000"/>
              </a:lnSpc>
              <a:buFont typeface="Wingdings" panose="05000000000000000000" pitchFamily="2" charset="2"/>
              <a:buChar char="Ø"/>
            </a:pPr>
            <a:r>
              <a:rPr lang="tr-TR" sz="1800" dirty="0" smtClean="0"/>
              <a:t>Projenin </a:t>
            </a:r>
            <a:r>
              <a:rPr lang="tr-TR" sz="1800" b="1" dirty="0" smtClean="0"/>
              <a:t>çağrıda belirtilen öncelikli alanlar içerisinde yer alıp almadığı</a:t>
            </a:r>
          </a:p>
          <a:p>
            <a:pPr algn="just">
              <a:lnSpc>
                <a:spcPct val="170000"/>
              </a:lnSpc>
              <a:buFont typeface="Wingdings" panose="05000000000000000000" pitchFamily="2" charset="2"/>
              <a:buChar char="Ø"/>
            </a:pPr>
            <a:r>
              <a:rPr lang="tr-TR" sz="1800" dirty="0" smtClean="0"/>
              <a:t>Desteklenen projelerin çıktılarına ilişkin bilgiler</a:t>
            </a:r>
            <a:endParaRPr lang="tr-TR" sz="1800" b="1" dirty="0"/>
          </a:p>
        </p:txBody>
      </p:sp>
    </p:spTree>
    <p:extLst>
      <p:ext uri="{BB962C8B-B14F-4D97-AF65-F5344CB8AC3E}">
        <p14:creationId xmlns:p14="http://schemas.microsoft.com/office/powerpoint/2010/main" val="2863720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66238" y="1631228"/>
            <a:ext cx="6609443" cy="4083772"/>
          </a:xfrm>
          <a:solidFill>
            <a:schemeClr val="accent3">
              <a:lumMod val="20000"/>
              <a:lumOff val="80000"/>
            </a:schemeClr>
          </a:solidFill>
        </p:spPr>
        <p:txBody>
          <a:bodyPr>
            <a:noAutofit/>
          </a:bodyPr>
          <a:lstStyle/>
          <a:p>
            <a:pPr lvl="1">
              <a:lnSpc>
                <a:spcPct val="150000"/>
              </a:lnSpc>
            </a:pPr>
            <a:r>
              <a:rPr lang="tr-TR" altLang="en-US" sz="4400" dirty="0">
                <a:solidFill>
                  <a:srgbClr val="C00000"/>
                </a:solidFill>
                <a:ea typeface="MS PGothic" panose="020B0600070205080204" pitchFamily="34" charset="-128"/>
              </a:rPr>
              <a:t>1505 - Üniversite-Sanayi İşbirliği Destek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pic>
        <p:nvPicPr>
          <p:cNvPr id="10" name="Resim 9"/>
          <p:cNvPicPr>
            <a:picLocks noChangeAspect="1"/>
          </p:cNvPicPr>
          <p:nvPr/>
        </p:nvPicPr>
        <p:blipFill rotWithShape="1">
          <a:blip r:embed="rId3"/>
          <a:srcRect l="66079"/>
          <a:stretch/>
        </p:blipFill>
        <p:spPr>
          <a:xfrm>
            <a:off x="7332908" y="1631228"/>
            <a:ext cx="4163785" cy="4083772"/>
          </a:xfrm>
          <a:prstGeom prst="rect">
            <a:avLst/>
          </a:prstGeom>
        </p:spPr>
      </p:pic>
    </p:spTree>
    <p:extLst>
      <p:ext uri="{BB962C8B-B14F-4D97-AF65-F5344CB8AC3E}">
        <p14:creationId xmlns:p14="http://schemas.microsoft.com/office/powerpoint/2010/main" val="592138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
        <p:nvSpPr>
          <p:cNvPr id="10" name="Rectangle 3"/>
          <p:cNvSpPr txBox="1">
            <a:spLocks noChangeArrowheads="1"/>
          </p:cNvSpPr>
          <p:nvPr/>
        </p:nvSpPr>
        <p:spPr bwMode="auto">
          <a:xfrm>
            <a:off x="498295" y="2386644"/>
            <a:ext cx="10921545" cy="4894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2800" kern="1200">
                <a:solidFill>
                  <a:schemeClr val="tx1"/>
                </a:solidFill>
                <a:latin typeface="Futura Bk BT" pitchFamily="34" charset="0"/>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Futura Bk BT" pitchFamily="34" charset="0"/>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Futura Bk BT" pitchFamily="34" charset="0"/>
                <a:ea typeface="+mn-ea"/>
                <a:cs typeface="+mn-cs"/>
              </a:defRPr>
            </a:lvl3pPr>
            <a:lvl4pPr marL="1600200" indent="-228600" algn="l" rtl="0" fontAlgn="base">
              <a:spcBef>
                <a:spcPct val="20000"/>
              </a:spcBef>
              <a:spcAft>
                <a:spcPct val="0"/>
              </a:spcAft>
              <a:buFont typeface="Arial" charset="0"/>
              <a:buChar char="–"/>
              <a:defRPr sz="1800" kern="1200">
                <a:solidFill>
                  <a:schemeClr val="tx1"/>
                </a:solidFill>
                <a:latin typeface="Futura Bk BT" pitchFamily="34" charset="0"/>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Futura Bk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buFont typeface="Wingdings" panose="05000000000000000000" pitchFamily="2" charset="2"/>
              <a:buNone/>
            </a:pPr>
            <a:r>
              <a:rPr lang="tr-TR" altLang="en-US" sz="2000" b="0" dirty="0" smtClean="0">
                <a:latin typeface="+mn-lt"/>
              </a:rPr>
              <a:t>Yenilik; </a:t>
            </a:r>
          </a:p>
          <a:p>
            <a:pPr algn="just">
              <a:lnSpc>
                <a:spcPct val="150000"/>
              </a:lnSpc>
              <a:buFont typeface="Wingdings" panose="05000000000000000000" pitchFamily="2" charset="2"/>
              <a:buNone/>
            </a:pPr>
            <a:r>
              <a:rPr lang="tr-TR" sz="2000" dirty="0"/>
              <a:t>Bir fikri, satılabilir, yeni ya da geliştirilmiş/iyileştirilmiş bir ürün veya mal ve hizmet üretiminde kullanılan yeni ya da geliştirilmiş bir yöntem haline dönüştürmeyi; renk ya da dekorasyondaki değişiklikler ve benzeri bütünüyle estetik alana yönelik </a:t>
            </a:r>
            <a:r>
              <a:rPr lang="tr-TR" sz="2000" dirty="0" smtClean="0"/>
              <a:t>değişiklikleri,</a:t>
            </a:r>
          </a:p>
          <a:p>
            <a:pPr algn="just">
              <a:lnSpc>
                <a:spcPct val="150000"/>
              </a:lnSpc>
              <a:buFont typeface="Wingdings" panose="05000000000000000000" pitchFamily="2" charset="2"/>
              <a:buNone/>
            </a:pPr>
            <a:r>
              <a:rPr lang="tr-TR" sz="2000" b="1" dirty="0"/>
              <a:t>	</a:t>
            </a:r>
            <a:r>
              <a:rPr lang="tr-TR" sz="2000" b="1" dirty="0" smtClean="0"/>
              <a:t>ürünün </a:t>
            </a:r>
            <a:r>
              <a:rPr lang="tr-TR" sz="2000" b="1" dirty="0"/>
              <a:t>yapı, nitelik ya da performansını teknik açıdan değiştirmeyen görünüm farklılıklarından ibaret basit değişiklikler hariç </a:t>
            </a:r>
          </a:p>
          <a:p>
            <a:pPr algn="just">
              <a:lnSpc>
                <a:spcPct val="150000"/>
              </a:lnSpc>
              <a:buFont typeface="Wingdings" panose="05000000000000000000" pitchFamily="2" charset="2"/>
              <a:buNone/>
            </a:pPr>
            <a:r>
              <a:rPr lang="tr-TR" sz="2000" b="1" dirty="0" smtClean="0"/>
              <a:t>	</a:t>
            </a:r>
            <a:r>
              <a:rPr lang="tr-TR" sz="2000" dirty="0" smtClean="0"/>
              <a:t>teknolojik </a:t>
            </a:r>
            <a:r>
              <a:rPr lang="tr-TR" sz="2000" dirty="0"/>
              <a:t>yenilik yapma ya da yaratma süreci, bir dizi bilimsel, teknolojik/teknik, mali ve ticari </a:t>
            </a:r>
            <a:r>
              <a:rPr lang="tr-TR" sz="2000" dirty="0" smtClean="0"/>
              <a:t>etkinliği ifade etmektedir.</a:t>
            </a:r>
            <a:endParaRPr lang="tr-TR" altLang="en-US" sz="2000" b="0" dirty="0" smtClean="0">
              <a:latin typeface="+mn-lt"/>
            </a:endParaRPr>
          </a:p>
          <a:p>
            <a:pPr algn="just">
              <a:lnSpc>
                <a:spcPct val="150000"/>
              </a:lnSpc>
              <a:buFont typeface="Wingdings" panose="05000000000000000000" pitchFamily="2" charset="2"/>
              <a:buNone/>
            </a:pPr>
            <a:r>
              <a:rPr lang="tr-TR" altLang="en-US" sz="2000" b="0" dirty="0" smtClean="0">
                <a:latin typeface="+mn-lt"/>
              </a:rPr>
              <a:t>(*)</a:t>
            </a:r>
            <a:r>
              <a:rPr lang="tr-TR" altLang="en-US" sz="1100" b="0" dirty="0" smtClean="0">
                <a:latin typeface="+mn-lt"/>
              </a:rPr>
              <a:t>Türkiye Bilimsel ve Teknolojik Araştırma Kurumu   Teknoloji ve Yenilik Destek Programlarına İlişkin Yönetmelik, 16.01.2007; 1507 Uygulama Esasları Madde 4. </a:t>
            </a:r>
          </a:p>
        </p:txBody>
      </p:sp>
      <p:sp>
        <p:nvSpPr>
          <p:cNvPr id="11" name="Rectangle 2"/>
          <p:cNvSpPr>
            <a:spLocks noGrp="1" noChangeArrowheads="1"/>
          </p:cNvSpPr>
          <p:nvPr>
            <p:ph type="title"/>
          </p:nvPr>
        </p:nvSpPr>
        <p:spPr>
          <a:xfrm>
            <a:off x="422574" y="1030284"/>
            <a:ext cx="10176278" cy="1143000"/>
          </a:xfrm>
        </p:spPr>
        <p:txBody>
          <a:bodyPr rtlCol="0">
            <a:normAutofit/>
          </a:bodyPr>
          <a:lstStyle/>
          <a:p>
            <a:pPr eaLnBrk="1" fontAlgn="auto" hangingPunct="1">
              <a:spcAft>
                <a:spcPts val="0"/>
              </a:spcAft>
              <a:defRPr/>
            </a:pPr>
            <a:r>
              <a:rPr lang="tr-TR" b="1" dirty="0">
                <a:solidFill>
                  <a:schemeClr val="tx1"/>
                </a:solidFill>
                <a:effectLst>
                  <a:outerShdw blurRad="38100" dist="38100" dir="2700000" algn="tl">
                    <a:srgbClr val="DDDDDD"/>
                  </a:outerShdw>
                </a:effectLst>
                <a:latin typeface="+mn-lt"/>
              </a:rPr>
              <a:t>TÜBİTAK</a:t>
            </a:r>
            <a:r>
              <a:rPr lang="ja-JP" altLang="tr-TR" b="1" dirty="0">
                <a:solidFill>
                  <a:schemeClr val="tx1"/>
                </a:solidFill>
                <a:effectLst>
                  <a:outerShdw blurRad="38100" dist="38100" dir="2700000" algn="tl">
                    <a:srgbClr val="DDDDDD"/>
                  </a:outerShdw>
                </a:effectLst>
                <a:latin typeface="+mn-lt"/>
              </a:rPr>
              <a:t>’</a:t>
            </a:r>
            <a:r>
              <a:rPr lang="tr-TR" b="1" dirty="0">
                <a:solidFill>
                  <a:schemeClr val="tx1"/>
                </a:solidFill>
                <a:effectLst>
                  <a:outerShdw blurRad="38100" dist="38100" dir="2700000" algn="tl">
                    <a:srgbClr val="DDDDDD"/>
                  </a:outerShdw>
                </a:effectLst>
                <a:latin typeface="+mn-lt"/>
              </a:rPr>
              <a:t>IN </a:t>
            </a:r>
            <a:r>
              <a:rPr lang="ja-JP" altLang="tr-TR" b="1" dirty="0">
                <a:solidFill>
                  <a:schemeClr val="tx1"/>
                </a:solidFill>
                <a:effectLst>
                  <a:outerShdw blurRad="38100" dist="38100" dir="2700000" algn="tl">
                    <a:srgbClr val="DDDDDD"/>
                  </a:outerShdw>
                </a:effectLst>
                <a:latin typeface="+mn-lt"/>
              </a:rPr>
              <a:t>“</a:t>
            </a:r>
            <a:r>
              <a:rPr lang="tr-TR" b="1" dirty="0">
                <a:solidFill>
                  <a:schemeClr val="tx1"/>
                </a:solidFill>
                <a:effectLst>
                  <a:outerShdw blurRad="38100" dist="38100" dir="2700000" algn="tl">
                    <a:srgbClr val="DDDDDD"/>
                  </a:outerShdw>
                </a:effectLst>
                <a:latin typeface="+mn-lt"/>
              </a:rPr>
              <a:t>YENİLİK</a:t>
            </a:r>
            <a:r>
              <a:rPr lang="ja-JP" altLang="tr-TR" b="1" dirty="0">
                <a:solidFill>
                  <a:schemeClr val="tx1"/>
                </a:solidFill>
                <a:effectLst>
                  <a:outerShdw blurRad="38100" dist="38100" dir="2700000" algn="tl">
                    <a:srgbClr val="DDDDDD"/>
                  </a:outerShdw>
                </a:effectLst>
                <a:latin typeface="+mn-lt"/>
              </a:rPr>
              <a:t>”</a:t>
            </a:r>
            <a:r>
              <a:rPr lang="tr-TR" b="1" dirty="0">
                <a:solidFill>
                  <a:schemeClr val="tx1"/>
                </a:solidFill>
                <a:effectLst>
                  <a:outerShdw blurRad="38100" dist="38100" dir="2700000" algn="tl">
                    <a:srgbClr val="DDDDDD"/>
                  </a:outerShdw>
                </a:effectLst>
                <a:latin typeface="+mn-lt"/>
              </a:rPr>
              <a:t> TANIMI</a:t>
            </a:r>
            <a:r>
              <a:rPr lang="tr-TR" sz="2800" b="1" baseline="30000" dirty="0">
                <a:solidFill>
                  <a:schemeClr val="tx1"/>
                </a:solidFill>
                <a:effectLst>
                  <a:outerShdw blurRad="38100" dist="38100" dir="2700000" algn="tl">
                    <a:srgbClr val="DDDDDD"/>
                  </a:outerShdw>
                </a:effectLst>
                <a:latin typeface="+mn-lt"/>
              </a:rPr>
              <a:t>(*)</a:t>
            </a:r>
          </a:p>
        </p:txBody>
      </p:sp>
    </p:spTree>
    <p:extLst>
      <p:ext uri="{BB962C8B-B14F-4D97-AF65-F5344CB8AC3E}">
        <p14:creationId xmlns:p14="http://schemas.microsoft.com/office/powerpoint/2010/main" val="1876233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Çift Dalga 12"/>
          <p:cNvSpPr/>
          <p:nvPr/>
        </p:nvSpPr>
        <p:spPr>
          <a:xfrm>
            <a:off x="6768193" y="2429958"/>
            <a:ext cx="5423807" cy="4286250"/>
          </a:xfrm>
          <a:prstGeom prst="doubleWav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varlatılmış Dikdörtgen 10"/>
          <p:cNvSpPr/>
          <p:nvPr/>
        </p:nvSpPr>
        <p:spPr>
          <a:xfrm>
            <a:off x="620486" y="1992086"/>
            <a:ext cx="5886450" cy="3592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a:solidFill>
                  <a:srgbClr val="C00000"/>
                </a:solidFill>
                <a:ea typeface="MS PGothic" panose="020B0600070205080204" pitchFamily="34" charset="-128"/>
              </a:rPr>
              <a:t>1505 - Üniversite-Sanayi İşbirliği Destek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
        <p:nvSpPr>
          <p:cNvPr id="3" name="Dikdörtgen 2"/>
          <p:cNvSpPr/>
          <p:nvPr/>
        </p:nvSpPr>
        <p:spPr>
          <a:xfrm>
            <a:off x="979714" y="2283001"/>
            <a:ext cx="5167994" cy="3000821"/>
          </a:xfrm>
          <a:prstGeom prst="rect">
            <a:avLst/>
          </a:prstGeom>
        </p:spPr>
        <p:txBody>
          <a:bodyPr wrap="square">
            <a:spAutoFit/>
          </a:bodyPr>
          <a:lstStyle/>
          <a:p>
            <a:pPr algn="just">
              <a:lnSpc>
                <a:spcPct val="150000"/>
              </a:lnSpc>
            </a:pPr>
            <a:r>
              <a:rPr lang="tr-TR" dirty="0">
                <a:solidFill>
                  <a:srgbClr val="333333"/>
                </a:solidFill>
                <a:ea typeface="Verdana" panose="020B0604030504040204" pitchFamily="34" charset="0"/>
              </a:rPr>
              <a:t>Bu programla, üniversite/kamu araştırma merkez ve enstitülerindeki bilgi birikimi ve teknolojinin,  Türkiye’de yerleşik ve  proje sonuçlarını  Türkiye’de  uygulamayı  taahhüt  eden  </a:t>
            </a:r>
            <a:r>
              <a:rPr lang="tr-TR" dirty="0" smtClean="0">
                <a:solidFill>
                  <a:srgbClr val="333333"/>
                </a:solidFill>
                <a:ea typeface="Verdana" panose="020B0604030504040204" pitchFamily="34" charset="0"/>
              </a:rPr>
              <a:t>kuruluşların</a:t>
            </a:r>
            <a:r>
              <a:rPr lang="tr-TR" dirty="0">
                <a:solidFill>
                  <a:srgbClr val="333333"/>
                </a:solidFill>
                <a:ea typeface="Verdana" panose="020B0604030504040204" pitchFamily="34" charset="0"/>
              </a:rPr>
              <a:t>  ihtiyaçları  doğrultusunda,  ürüne  ya  da sürece dönüştürülerek sanayiye aktarılması yoluyla ticarileştirilmesine katkı sağlamak amaçlanmıştır. </a:t>
            </a:r>
            <a:endParaRPr lang="tr-TR" dirty="0">
              <a:ea typeface="Verdana" panose="020B0604030504040204" pitchFamily="34" charset="0"/>
            </a:endParaRPr>
          </a:p>
        </p:txBody>
      </p:sp>
      <p:sp>
        <p:nvSpPr>
          <p:cNvPr id="12" name="Dikdörtgen 11"/>
          <p:cNvSpPr/>
          <p:nvPr/>
        </p:nvSpPr>
        <p:spPr>
          <a:xfrm>
            <a:off x="6982705" y="3295810"/>
            <a:ext cx="4994782" cy="2554545"/>
          </a:xfrm>
          <a:prstGeom prst="rect">
            <a:avLst/>
          </a:prstGeom>
        </p:spPr>
        <p:txBody>
          <a:bodyPr wrap="square">
            <a:spAutoFit/>
          </a:bodyPr>
          <a:lstStyle/>
          <a:p>
            <a:pPr algn="just"/>
            <a:r>
              <a:rPr lang="tr-TR" sz="2000" dirty="0">
                <a:solidFill>
                  <a:srgbClr val="333333"/>
                </a:solidFill>
                <a:ea typeface="Verdana" panose="020B0604030504040204" pitchFamily="34" charset="0"/>
              </a:rPr>
              <a:t>Programın uygulama esaslarında; Müşteri Kuruluş olarak anılan özel sektör kuruluşu ve Yürütücü Kuruluş olarak anılan üniversite ya da kamu araştırma  merkez  ve  enstitüsü bir İşbirliği Sözleşmesi </a:t>
            </a:r>
            <a:r>
              <a:rPr lang="tr-TR" sz="2000" dirty="0" smtClean="0">
                <a:solidFill>
                  <a:srgbClr val="333333"/>
                </a:solidFill>
                <a:ea typeface="Verdana" panose="020B0604030504040204" pitchFamily="34" charset="0"/>
              </a:rPr>
              <a:t>imzalamalıdır.</a:t>
            </a:r>
          </a:p>
          <a:p>
            <a:pPr algn="just"/>
            <a:r>
              <a:rPr lang="tr-TR" sz="2000" dirty="0">
                <a:hlinkClick r:id="rId3"/>
              </a:rPr>
              <a:t>https://www.tubitak.gov.tr/tr/destekler/sanayi/ulusal-destek-programlari/1505/icerik-basvuru-formlari</a:t>
            </a:r>
            <a:endParaRPr lang="tr-TR" sz="2000" dirty="0">
              <a:ea typeface="Verdana" panose="020B0604030504040204" pitchFamily="34" charset="0"/>
            </a:endParaRPr>
          </a:p>
        </p:txBody>
      </p:sp>
    </p:spTree>
    <p:extLst>
      <p:ext uri="{BB962C8B-B14F-4D97-AF65-F5344CB8AC3E}">
        <p14:creationId xmlns:p14="http://schemas.microsoft.com/office/powerpoint/2010/main" val="2331690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ikdörtgen 19"/>
          <p:cNvSpPr/>
          <p:nvPr/>
        </p:nvSpPr>
        <p:spPr>
          <a:xfrm>
            <a:off x="3804557" y="4978223"/>
            <a:ext cx="5037364" cy="1063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a:solidFill>
                  <a:srgbClr val="C00000"/>
                </a:solidFill>
                <a:ea typeface="MS PGothic" panose="020B0600070205080204" pitchFamily="34" charset="-128"/>
              </a:rPr>
              <a:t>1505 - Üniversite-Sanayi İşbirliği Destek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
        <p:nvSpPr>
          <p:cNvPr id="14" name="Yarım Çerçeve 13"/>
          <p:cNvSpPr/>
          <p:nvPr/>
        </p:nvSpPr>
        <p:spPr>
          <a:xfrm>
            <a:off x="562902" y="1996351"/>
            <a:ext cx="11510131" cy="3331029"/>
          </a:xfrm>
          <a:prstGeom prst="halfFrame">
            <a:avLst>
              <a:gd name="adj1" fmla="val 28249"/>
              <a:gd name="adj2" fmla="val 27532"/>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Dikdörtgen 9"/>
          <p:cNvSpPr/>
          <p:nvPr/>
        </p:nvSpPr>
        <p:spPr>
          <a:xfrm>
            <a:off x="810683" y="2304471"/>
            <a:ext cx="9025033" cy="1754326"/>
          </a:xfrm>
          <a:prstGeom prst="rect">
            <a:avLst/>
          </a:prstGeom>
        </p:spPr>
        <p:txBody>
          <a:bodyPr wrap="square">
            <a:spAutoFit/>
          </a:bodyPr>
          <a:lstStyle/>
          <a:p>
            <a:pPr fontAlgn="base">
              <a:buFont typeface="Arial" panose="020B0604020202020204" pitchFamily="34" charset="0"/>
              <a:buChar char="•"/>
            </a:pPr>
            <a:r>
              <a:rPr lang="tr-TR" dirty="0">
                <a:solidFill>
                  <a:srgbClr val="333333"/>
                </a:solidFill>
                <a:latin typeface="Verdana" panose="020B0604030504040204" pitchFamily="34" charset="0"/>
              </a:rPr>
              <a:t>Programa, Müşteri Kuruluş ve Yürütücü Kuruluş ortak başvuru </a:t>
            </a:r>
            <a:r>
              <a:rPr lang="tr-TR" dirty="0" smtClean="0">
                <a:solidFill>
                  <a:srgbClr val="333333"/>
                </a:solidFill>
                <a:latin typeface="Verdana" panose="020B0604030504040204" pitchFamily="34" charset="0"/>
              </a:rPr>
              <a:t>yapmalıdır.</a:t>
            </a:r>
            <a:endParaRPr lang="tr-TR" dirty="0">
              <a:solidFill>
                <a:srgbClr val="333333"/>
              </a:solidFill>
              <a:latin typeface="Verdana" panose="020B0604030504040204" pitchFamily="34" charset="0"/>
            </a:endParaRPr>
          </a:p>
          <a:p>
            <a:pPr fontAlgn="base">
              <a:buFont typeface="Arial" panose="020B0604020202020204" pitchFamily="34" charset="0"/>
              <a:buChar char="•"/>
            </a:pPr>
            <a:endParaRPr lang="tr-TR" dirty="0" smtClean="0">
              <a:solidFill>
                <a:srgbClr val="333333"/>
              </a:solidFill>
              <a:latin typeface="Verdana" panose="020B0604030504040204" pitchFamily="34" charset="0"/>
            </a:endParaRPr>
          </a:p>
          <a:p>
            <a:pPr fontAlgn="base">
              <a:buFont typeface="Arial" panose="020B0604020202020204" pitchFamily="34" charset="0"/>
              <a:buChar char="•"/>
            </a:pPr>
            <a:endParaRPr lang="tr-TR" dirty="0">
              <a:solidFill>
                <a:srgbClr val="333333"/>
              </a:solidFill>
              <a:latin typeface="Verdana" panose="020B0604030504040204" pitchFamily="34" charset="0"/>
            </a:endParaRPr>
          </a:p>
          <a:p>
            <a:pPr fontAlgn="base">
              <a:buFont typeface="Arial" panose="020B0604020202020204" pitchFamily="34" charset="0"/>
              <a:buChar char="•"/>
            </a:pPr>
            <a:endParaRPr lang="tr-TR" dirty="0" smtClean="0">
              <a:solidFill>
                <a:srgbClr val="333333"/>
              </a:solidFill>
              <a:latin typeface="Verdana" panose="020B0604030504040204" pitchFamily="34" charset="0"/>
            </a:endParaRPr>
          </a:p>
          <a:p>
            <a:pPr fontAlgn="base"/>
            <a:endParaRPr lang="tr-TR" dirty="0" smtClean="0">
              <a:solidFill>
                <a:srgbClr val="333333"/>
              </a:solidFill>
              <a:latin typeface="Verdana" panose="020B0604030504040204" pitchFamily="34" charset="0"/>
            </a:endParaRPr>
          </a:p>
          <a:p>
            <a:pPr fontAlgn="base"/>
            <a:endParaRPr lang="tr-TR" dirty="0">
              <a:solidFill>
                <a:srgbClr val="333333"/>
              </a:solidFill>
              <a:latin typeface="Verdana" panose="020B0604030504040204" pitchFamily="34" charset="0"/>
            </a:endParaRPr>
          </a:p>
        </p:txBody>
      </p:sp>
      <p:sp>
        <p:nvSpPr>
          <p:cNvPr id="15" name="Yarım Çerçeve 14"/>
          <p:cNvSpPr/>
          <p:nvPr/>
        </p:nvSpPr>
        <p:spPr>
          <a:xfrm>
            <a:off x="1666120" y="3083368"/>
            <a:ext cx="9951658" cy="2673751"/>
          </a:xfrm>
          <a:prstGeom prst="halfFrame">
            <a:avLst>
              <a:gd name="adj1" fmla="val 27926"/>
              <a:gd name="adj2" fmla="val 3333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 name="Dikdörtgen 15"/>
          <p:cNvSpPr/>
          <p:nvPr/>
        </p:nvSpPr>
        <p:spPr>
          <a:xfrm>
            <a:off x="1892709" y="3252514"/>
            <a:ext cx="7408333" cy="369332"/>
          </a:xfrm>
          <a:prstGeom prst="rect">
            <a:avLst/>
          </a:prstGeom>
        </p:spPr>
        <p:txBody>
          <a:bodyPr wrap="square">
            <a:spAutoFit/>
          </a:bodyPr>
          <a:lstStyle/>
          <a:p>
            <a:pPr fontAlgn="base">
              <a:buFont typeface="Arial" panose="020B0604020202020204" pitchFamily="34" charset="0"/>
              <a:buChar char="•"/>
            </a:pPr>
            <a:r>
              <a:rPr lang="tr-TR" dirty="0">
                <a:solidFill>
                  <a:srgbClr val="333333"/>
                </a:solidFill>
                <a:latin typeface="Verdana" panose="020B0604030504040204" pitchFamily="34" charset="0"/>
              </a:rPr>
              <a:t>1 milyon TL’ye kadar olan proje bütçesi </a:t>
            </a:r>
            <a:r>
              <a:rPr lang="tr-TR" dirty="0" smtClean="0">
                <a:solidFill>
                  <a:srgbClr val="333333"/>
                </a:solidFill>
                <a:latin typeface="Verdana" panose="020B0604030504040204" pitchFamily="34" charset="0"/>
              </a:rPr>
              <a:t>desteklenmektedir.</a:t>
            </a:r>
            <a:endParaRPr lang="tr-TR" dirty="0">
              <a:solidFill>
                <a:srgbClr val="333333"/>
              </a:solidFill>
              <a:latin typeface="Verdana" panose="020B0604030504040204" pitchFamily="34" charset="0"/>
            </a:endParaRPr>
          </a:p>
        </p:txBody>
      </p:sp>
      <p:sp>
        <p:nvSpPr>
          <p:cNvPr id="18" name="Yarım Çerçeve 17"/>
          <p:cNvSpPr/>
          <p:nvPr/>
        </p:nvSpPr>
        <p:spPr>
          <a:xfrm>
            <a:off x="2734128" y="4002794"/>
            <a:ext cx="8540749" cy="2397951"/>
          </a:xfrm>
          <a:prstGeom prst="halfFrame">
            <a:avLst>
              <a:gd name="adj1" fmla="val 28566"/>
              <a:gd name="adj2" fmla="val 33333"/>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Dikdörtgen 16"/>
          <p:cNvSpPr/>
          <p:nvPr/>
        </p:nvSpPr>
        <p:spPr>
          <a:xfrm>
            <a:off x="2967930" y="4133416"/>
            <a:ext cx="3674019" cy="369332"/>
          </a:xfrm>
          <a:prstGeom prst="rect">
            <a:avLst/>
          </a:prstGeom>
        </p:spPr>
        <p:txBody>
          <a:bodyPr wrap="none">
            <a:spAutoFit/>
          </a:bodyPr>
          <a:lstStyle/>
          <a:p>
            <a:pPr fontAlgn="base">
              <a:buFont typeface="Arial" panose="020B0604020202020204" pitchFamily="34" charset="0"/>
              <a:buChar char="•"/>
            </a:pPr>
            <a:r>
              <a:rPr lang="tr-TR" dirty="0">
                <a:solidFill>
                  <a:srgbClr val="333333"/>
                </a:solidFill>
                <a:latin typeface="Verdana" panose="020B0604030504040204" pitchFamily="34" charset="0"/>
              </a:rPr>
              <a:t>Azami destek süresi 24 aydır.</a:t>
            </a:r>
          </a:p>
        </p:txBody>
      </p:sp>
      <p:sp>
        <p:nvSpPr>
          <p:cNvPr id="19" name="Dikdörtgen 18"/>
          <p:cNvSpPr/>
          <p:nvPr/>
        </p:nvSpPr>
        <p:spPr>
          <a:xfrm>
            <a:off x="3880754" y="5114248"/>
            <a:ext cx="4683582" cy="923330"/>
          </a:xfrm>
          <a:prstGeom prst="rect">
            <a:avLst/>
          </a:prstGeom>
        </p:spPr>
        <p:txBody>
          <a:bodyPr wrap="square">
            <a:spAutoFit/>
          </a:bodyPr>
          <a:lstStyle/>
          <a:p>
            <a:pPr>
              <a:lnSpc>
                <a:spcPct val="150000"/>
              </a:lnSpc>
            </a:pPr>
            <a:r>
              <a:rPr lang="tr-TR" dirty="0">
                <a:solidFill>
                  <a:srgbClr val="333333"/>
                </a:solidFill>
                <a:latin typeface="Verdana" panose="020B0604030504040204" pitchFamily="34" charset="0"/>
              </a:rPr>
              <a:t>Farklı üniversitelerden araştırmacılar aynı proje ekibi içinde yer </a:t>
            </a:r>
            <a:r>
              <a:rPr lang="tr-TR" dirty="0" smtClean="0">
                <a:solidFill>
                  <a:srgbClr val="333333"/>
                </a:solidFill>
                <a:latin typeface="Verdana" panose="020B0604030504040204" pitchFamily="34" charset="0"/>
              </a:rPr>
              <a:t>alabilir</a:t>
            </a:r>
            <a:r>
              <a:rPr lang="tr-TR" dirty="0">
                <a:solidFill>
                  <a:srgbClr val="333333"/>
                </a:solidFill>
                <a:latin typeface="Verdana" panose="020B0604030504040204" pitchFamily="34" charset="0"/>
              </a:rPr>
              <a:t>.</a:t>
            </a:r>
            <a:endParaRPr lang="tr-TR" dirty="0"/>
          </a:p>
        </p:txBody>
      </p:sp>
    </p:spTree>
    <p:extLst>
      <p:ext uri="{BB962C8B-B14F-4D97-AF65-F5344CB8AC3E}">
        <p14:creationId xmlns:p14="http://schemas.microsoft.com/office/powerpoint/2010/main" val="3843455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atlanmış Nesne 10"/>
          <p:cNvSpPr/>
          <p:nvPr/>
        </p:nvSpPr>
        <p:spPr>
          <a:xfrm>
            <a:off x="1396093" y="2726871"/>
            <a:ext cx="8825593" cy="3649436"/>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a:solidFill>
                  <a:srgbClr val="C00000"/>
                </a:solidFill>
                <a:ea typeface="MS PGothic" panose="020B0600070205080204" pitchFamily="34" charset="-128"/>
              </a:rPr>
              <a:t>1505 - Üniversite-Sanayi İşbirliği Destek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
        <p:nvSpPr>
          <p:cNvPr id="3" name="Metin kutusu 2"/>
          <p:cNvSpPr txBox="1"/>
          <p:nvPr/>
        </p:nvSpPr>
        <p:spPr>
          <a:xfrm flipH="1">
            <a:off x="976445" y="2013758"/>
            <a:ext cx="3473090" cy="400110"/>
          </a:xfrm>
          <a:prstGeom prst="rect">
            <a:avLst/>
          </a:prstGeom>
          <a:noFill/>
        </p:spPr>
        <p:txBody>
          <a:bodyPr wrap="square" rtlCol="0">
            <a:spAutoFit/>
          </a:bodyPr>
          <a:lstStyle/>
          <a:p>
            <a:r>
              <a:rPr lang="tr-TR" sz="2000" b="1" dirty="0" smtClean="0">
                <a:solidFill>
                  <a:schemeClr val="accent2"/>
                </a:solidFill>
                <a:latin typeface="Arial" panose="020B0604020202020204" pitchFamily="34" charset="0"/>
                <a:cs typeface="Arial" panose="020B0604020202020204" pitchFamily="34" charset="0"/>
              </a:rPr>
              <a:t>Kimler Başvurabilir ?</a:t>
            </a:r>
            <a:endParaRPr lang="tr-TR" sz="2000" b="1" dirty="0">
              <a:solidFill>
                <a:schemeClr val="accent2"/>
              </a:solidFill>
              <a:latin typeface="Arial" panose="020B0604020202020204" pitchFamily="34" charset="0"/>
              <a:cs typeface="Arial" panose="020B0604020202020204" pitchFamily="34" charset="0"/>
            </a:endParaRPr>
          </a:p>
        </p:txBody>
      </p:sp>
      <p:sp>
        <p:nvSpPr>
          <p:cNvPr id="10" name="Dikdörtgen 9"/>
          <p:cNvSpPr/>
          <p:nvPr/>
        </p:nvSpPr>
        <p:spPr>
          <a:xfrm>
            <a:off x="1832319" y="2952767"/>
            <a:ext cx="7850524" cy="2862322"/>
          </a:xfrm>
          <a:prstGeom prst="rect">
            <a:avLst/>
          </a:prstGeom>
        </p:spPr>
        <p:txBody>
          <a:bodyPr wrap="square">
            <a:spAutoFit/>
          </a:bodyPr>
          <a:lstStyle/>
          <a:p>
            <a:pPr algn="just">
              <a:lnSpc>
                <a:spcPct val="150000"/>
              </a:lnSpc>
            </a:pPr>
            <a:r>
              <a:rPr lang="tr-TR" sz="2000" dirty="0">
                <a:solidFill>
                  <a:srgbClr val="333333"/>
                </a:solidFill>
              </a:rPr>
              <a:t>Sektörüne bakılmaksızın  firma düzeyinde  katma değer yaratan, Türkiye’de yerleşik ve proje sonuçlarını Türkiye’de uygulamayı taahhüt eden sermaye şirketleri ile Yükseköğretim Kanunu kapsamında yer alan yükseköğretim  kurumları, vakıf üniversiteleri, eğitim ve araştırma hastaneleri ve ilgili mevzuatında Ar-Ge yapmakla görevlendirilmiş kamu araştırma merkez ve enstitüleri ortak proje başvurusunda bulunur.</a:t>
            </a:r>
            <a:endParaRPr lang="tr-TR" sz="2000" dirty="0"/>
          </a:p>
        </p:txBody>
      </p:sp>
    </p:spTree>
    <p:extLst>
      <p:ext uri="{BB962C8B-B14F-4D97-AF65-F5344CB8AC3E}">
        <p14:creationId xmlns:p14="http://schemas.microsoft.com/office/powerpoint/2010/main" val="602591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Grafik 25"/>
          <p:cNvGraphicFramePr/>
          <p:nvPr>
            <p:extLst>
              <p:ext uri="{D42A27DB-BD31-4B8C-83A1-F6EECF244321}">
                <p14:modId xmlns:p14="http://schemas.microsoft.com/office/powerpoint/2010/main" val="3463515845"/>
              </p:ext>
            </p:extLst>
          </p:nvPr>
        </p:nvGraphicFramePr>
        <p:xfrm>
          <a:off x="6615793" y="2418558"/>
          <a:ext cx="5334907" cy="4326362"/>
        </p:xfrm>
        <a:graphic>
          <a:graphicData uri="http://schemas.openxmlformats.org/drawingml/2006/chart">
            <c:chart xmlns:c="http://schemas.openxmlformats.org/drawingml/2006/chart" xmlns:r="http://schemas.openxmlformats.org/officeDocument/2006/relationships" r:id="rId2"/>
          </a:graphicData>
        </a:graphic>
      </p:graphicFrame>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a:solidFill>
                  <a:srgbClr val="C00000"/>
                </a:solidFill>
                <a:ea typeface="MS PGothic" panose="020B0600070205080204" pitchFamily="34" charset="-128"/>
              </a:rPr>
              <a:t>1505 - Üniversite-Sanayi İşbirliği Destek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
        <p:nvSpPr>
          <p:cNvPr id="17" name="Dikdörtgen 16"/>
          <p:cNvSpPr/>
          <p:nvPr/>
        </p:nvSpPr>
        <p:spPr>
          <a:xfrm>
            <a:off x="973300" y="2129104"/>
            <a:ext cx="4880919" cy="461665"/>
          </a:xfrm>
          <a:prstGeom prst="rect">
            <a:avLst/>
          </a:prstGeom>
        </p:spPr>
        <p:txBody>
          <a:bodyPr wrap="square">
            <a:spAutoFit/>
          </a:bodyPr>
          <a:lstStyle/>
          <a:p>
            <a:r>
              <a:rPr lang="tr-TR" sz="2400" dirty="0" smtClean="0">
                <a:solidFill>
                  <a:srgbClr val="FF6600"/>
                </a:solidFill>
                <a:latin typeface="Arial" panose="020B0604020202020204" pitchFamily="34" charset="0"/>
                <a:cs typeface="Arial" panose="020B0604020202020204" pitchFamily="34" charset="0"/>
              </a:rPr>
              <a:t>Destek Oranı?</a:t>
            </a:r>
            <a:endParaRPr lang="tr-TR" sz="2400" dirty="0">
              <a:solidFill>
                <a:srgbClr val="FF6600"/>
              </a:solidFill>
              <a:latin typeface="Arial" panose="020B0604020202020204" pitchFamily="34" charset="0"/>
              <a:cs typeface="Arial" panose="020B0604020202020204" pitchFamily="34" charset="0"/>
            </a:endParaRPr>
          </a:p>
        </p:txBody>
      </p:sp>
      <p:sp>
        <p:nvSpPr>
          <p:cNvPr id="18" name="Metin kutusu 17"/>
          <p:cNvSpPr txBox="1"/>
          <p:nvPr/>
        </p:nvSpPr>
        <p:spPr>
          <a:xfrm>
            <a:off x="8977648" y="4389670"/>
            <a:ext cx="1809813" cy="646331"/>
          </a:xfrm>
          <a:prstGeom prst="rect">
            <a:avLst/>
          </a:prstGeom>
          <a:noFill/>
        </p:spPr>
        <p:txBody>
          <a:bodyPr wrap="square" rtlCol="0">
            <a:spAutoFit/>
          </a:bodyPr>
          <a:lstStyle/>
          <a:p>
            <a:r>
              <a:rPr lang="tr-TR" sz="3600" dirty="0" smtClean="0"/>
              <a:t>%75</a:t>
            </a:r>
            <a:endParaRPr lang="tr-TR" sz="3600" dirty="0"/>
          </a:p>
        </p:txBody>
      </p:sp>
      <p:sp>
        <p:nvSpPr>
          <p:cNvPr id="19" name="Metin kutusu 18"/>
          <p:cNvSpPr txBox="1"/>
          <p:nvPr/>
        </p:nvSpPr>
        <p:spPr>
          <a:xfrm>
            <a:off x="8251373" y="3559635"/>
            <a:ext cx="899146" cy="461665"/>
          </a:xfrm>
          <a:prstGeom prst="rect">
            <a:avLst/>
          </a:prstGeom>
          <a:noFill/>
        </p:spPr>
        <p:txBody>
          <a:bodyPr wrap="square" rtlCol="0">
            <a:spAutoFit/>
          </a:bodyPr>
          <a:lstStyle/>
          <a:p>
            <a:r>
              <a:rPr lang="tr-TR" sz="2400" dirty="0" smtClean="0"/>
              <a:t>%25</a:t>
            </a:r>
            <a:endParaRPr lang="tr-TR" sz="2400" dirty="0"/>
          </a:p>
        </p:txBody>
      </p:sp>
      <p:graphicFrame>
        <p:nvGraphicFramePr>
          <p:cNvPr id="23" name="Grafik 22"/>
          <p:cNvGraphicFramePr/>
          <p:nvPr>
            <p:extLst>
              <p:ext uri="{D42A27DB-BD31-4B8C-83A1-F6EECF244321}">
                <p14:modId xmlns:p14="http://schemas.microsoft.com/office/powerpoint/2010/main" val="3304066135"/>
              </p:ext>
            </p:extLst>
          </p:nvPr>
        </p:nvGraphicFramePr>
        <p:xfrm>
          <a:off x="696686" y="2751364"/>
          <a:ext cx="5334000" cy="3796393"/>
        </p:xfrm>
        <a:graphic>
          <a:graphicData uri="http://schemas.openxmlformats.org/drawingml/2006/chart">
            <c:chart xmlns:c="http://schemas.openxmlformats.org/drawingml/2006/chart" xmlns:r="http://schemas.openxmlformats.org/officeDocument/2006/relationships" r:id="rId4"/>
          </a:graphicData>
        </a:graphic>
      </p:graphicFrame>
      <p:sp>
        <p:nvSpPr>
          <p:cNvPr id="27" name="Metin kutusu 26"/>
          <p:cNvSpPr txBox="1"/>
          <p:nvPr/>
        </p:nvSpPr>
        <p:spPr>
          <a:xfrm>
            <a:off x="1905000" y="3935478"/>
            <a:ext cx="899146" cy="461665"/>
          </a:xfrm>
          <a:prstGeom prst="rect">
            <a:avLst/>
          </a:prstGeom>
          <a:noFill/>
        </p:spPr>
        <p:txBody>
          <a:bodyPr wrap="square" rtlCol="0">
            <a:spAutoFit/>
          </a:bodyPr>
          <a:lstStyle/>
          <a:p>
            <a:r>
              <a:rPr lang="tr-TR" sz="2400" dirty="0" smtClean="0"/>
              <a:t>%40</a:t>
            </a:r>
            <a:endParaRPr lang="tr-TR" sz="2400" dirty="0"/>
          </a:p>
        </p:txBody>
      </p:sp>
      <p:sp>
        <p:nvSpPr>
          <p:cNvPr id="28" name="Metin kutusu 27"/>
          <p:cNvSpPr txBox="1"/>
          <p:nvPr/>
        </p:nvSpPr>
        <p:spPr>
          <a:xfrm>
            <a:off x="3558656" y="4176043"/>
            <a:ext cx="1809813" cy="646331"/>
          </a:xfrm>
          <a:prstGeom prst="rect">
            <a:avLst/>
          </a:prstGeom>
          <a:noFill/>
        </p:spPr>
        <p:txBody>
          <a:bodyPr wrap="square" rtlCol="0">
            <a:spAutoFit/>
          </a:bodyPr>
          <a:lstStyle/>
          <a:p>
            <a:r>
              <a:rPr lang="tr-TR" sz="3600" dirty="0" smtClean="0"/>
              <a:t>%60</a:t>
            </a:r>
            <a:endParaRPr lang="tr-TR" sz="3600" dirty="0"/>
          </a:p>
        </p:txBody>
      </p:sp>
      <p:sp>
        <p:nvSpPr>
          <p:cNvPr id="29" name="Metin kutusu 28"/>
          <p:cNvSpPr txBox="1"/>
          <p:nvPr/>
        </p:nvSpPr>
        <p:spPr>
          <a:xfrm>
            <a:off x="8915400" y="6229349"/>
            <a:ext cx="3035300" cy="369332"/>
          </a:xfrm>
          <a:prstGeom prst="rect">
            <a:avLst/>
          </a:prstGeom>
          <a:noFill/>
        </p:spPr>
        <p:txBody>
          <a:bodyPr wrap="square" rtlCol="0">
            <a:spAutoFit/>
          </a:bodyPr>
          <a:lstStyle/>
          <a:p>
            <a:r>
              <a:rPr lang="tr-TR" dirty="0" smtClean="0"/>
              <a:t>KOBİ </a:t>
            </a:r>
            <a:r>
              <a:rPr lang="tr-TR" dirty="0" err="1" smtClean="0"/>
              <a:t>ler</a:t>
            </a:r>
            <a:r>
              <a:rPr lang="tr-TR" dirty="0" smtClean="0"/>
              <a:t> için</a:t>
            </a:r>
            <a:endParaRPr lang="tr-TR" dirty="0"/>
          </a:p>
        </p:txBody>
      </p:sp>
      <p:sp>
        <p:nvSpPr>
          <p:cNvPr id="30" name="Metin kutusu 29"/>
          <p:cNvSpPr txBox="1"/>
          <p:nvPr/>
        </p:nvSpPr>
        <p:spPr>
          <a:xfrm>
            <a:off x="2041006" y="6222559"/>
            <a:ext cx="3035300" cy="369332"/>
          </a:xfrm>
          <a:prstGeom prst="rect">
            <a:avLst/>
          </a:prstGeom>
          <a:noFill/>
        </p:spPr>
        <p:txBody>
          <a:bodyPr wrap="square" rtlCol="0">
            <a:spAutoFit/>
          </a:bodyPr>
          <a:lstStyle/>
          <a:p>
            <a:r>
              <a:rPr lang="tr-TR" dirty="0" smtClean="0"/>
              <a:t>Büyük Ölçekli firmalar için</a:t>
            </a:r>
            <a:endParaRPr lang="tr-TR" dirty="0"/>
          </a:p>
        </p:txBody>
      </p:sp>
      <p:sp>
        <p:nvSpPr>
          <p:cNvPr id="31" name="Çift Dalga 30"/>
          <p:cNvSpPr/>
          <p:nvPr/>
        </p:nvSpPr>
        <p:spPr>
          <a:xfrm>
            <a:off x="4351564" y="2751364"/>
            <a:ext cx="938893" cy="440872"/>
          </a:xfrm>
          <a:prstGeom prst="doubleWav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Metin kutusu 32"/>
          <p:cNvSpPr txBox="1"/>
          <p:nvPr/>
        </p:nvSpPr>
        <p:spPr>
          <a:xfrm>
            <a:off x="4351564" y="2822904"/>
            <a:ext cx="1344812" cy="369332"/>
          </a:xfrm>
          <a:prstGeom prst="rect">
            <a:avLst/>
          </a:prstGeom>
          <a:noFill/>
        </p:spPr>
        <p:txBody>
          <a:bodyPr wrap="square" rtlCol="0">
            <a:spAutoFit/>
          </a:bodyPr>
          <a:lstStyle/>
          <a:p>
            <a:r>
              <a:rPr lang="tr-TR" dirty="0"/>
              <a:t>T</a:t>
            </a:r>
            <a:r>
              <a:rPr lang="tr-TR" dirty="0" smtClean="0"/>
              <a:t>ÜBİTAK</a:t>
            </a:r>
            <a:endParaRPr lang="tr-TR" dirty="0"/>
          </a:p>
        </p:txBody>
      </p:sp>
      <p:sp>
        <p:nvSpPr>
          <p:cNvPr id="34" name="Çift Dalga 33"/>
          <p:cNvSpPr/>
          <p:nvPr/>
        </p:nvSpPr>
        <p:spPr>
          <a:xfrm>
            <a:off x="10230926" y="2482255"/>
            <a:ext cx="938893" cy="440872"/>
          </a:xfrm>
          <a:prstGeom prst="doubleWav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6" name="Düz Bağlayıcı 35"/>
          <p:cNvCxnSpPr/>
          <p:nvPr/>
        </p:nvCxnSpPr>
        <p:spPr>
          <a:xfrm>
            <a:off x="4351564" y="2930070"/>
            <a:ext cx="0" cy="7275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Metin kutusu 31"/>
          <p:cNvSpPr txBox="1"/>
          <p:nvPr/>
        </p:nvSpPr>
        <p:spPr>
          <a:xfrm>
            <a:off x="10221686" y="2560738"/>
            <a:ext cx="1344812" cy="369332"/>
          </a:xfrm>
          <a:prstGeom prst="rect">
            <a:avLst/>
          </a:prstGeom>
          <a:noFill/>
        </p:spPr>
        <p:txBody>
          <a:bodyPr wrap="square" rtlCol="0">
            <a:spAutoFit/>
          </a:bodyPr>
          <a:lstStyle/>
          <a:p>
            <a:r>
              <a:rPr lang="tr-TR" dirty="0"/>
              <a:t>T</a:t>
            </a:r>
            <a:r>
              <a:rPr lang="tr-TR" dirty="0" smtClean="0"/>
              <a:t>ÜBİTAK</a:t>
            </a:r>
            <a:endParaRPr lang="tr-TR" dirty="0"/>
          </a:p>
        </p:txBody>
      </p:sp>
      <p:cxnSp>
        <p:nvCxnSpPr>
          <p:cNvPr id="37" name="Düz Bağlayıcı 36"/>
          <p:cNvCxnSpPr/>
          <p:nvPr/>
        </p:nvCxnSpPr>
        <p:spPr>
          <a:xfrm>
            <a:off x="10229846" y="2853865"/>
            <a:ext cx="0" cy="7275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6179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a:solidFill>
                  <a:srgbClr val="C00000"/>
                </a:solidFill>
                <a:ea typeface="MS PGothic" panose="020B0600070205080204" pitchFamily="34" charset="-128"/>
              </a:rPr>
              <a:t>1505 - Üniversite-Sanayi İşbirliği Destek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
        <p:nvSpPr>
          <p:cNvPr id="10" name="Dikdörtgen 9"/>
          <p:cNvSpPr/>
          <p:nvPr/>
        </p:nvSpPr>
        <p:spPr>
          <a:xfrm>
            <a:off x="421562" y="4345768"/>
            <a:ext cx="8911598" cy="2169825"/>
          </a:xfrm>
          <a:prstGeom prst="rect">
            <a:avLst/>
          </a:prstGeom>
        </p:spPr>
        <p:txBody>
          <a:bodyPr wrap="square">
            <a:spAutoFit/>
          </a:bodyPr>
          <a:lstStyle/>
          <a:p>
            <a:pPr fontAlgn="base">
              <a:lnSpc>
                <a:spcPct val="150000"/>
              </a:lnSpc>
            </a:pPr>
            <a:r>
              <a:rPr lang="tr-TR" dirty="0"/>
              <a:t>Proje önerileri aşağıda belirtilen üç boyuta göre değerlendirilmektedir</a:t>
            </a:r>
            <a:r>
              <a:rPr lang="tr-TR" dirty="0" smtClean="0"/>
              <a:t>:</a:t>
            </a:r>
          </a:p>
          <a:p>
            <a:pPr fontAlgn="base">
              <a:lnSpc>
                <a:spcPct val="150000"/>
              </a:lnSpc>
            </a:pPr>
            <a:endParaRPr lang="tr-TR" dirty="0"/>
          </a:p>
          <a:p>
            <a:pPr fontAlgn="base">
              <a:lnSpc>
                <a:spcPct val="150000"/>
              </a:lnSpc>
            </a:pPr>
            <a:r>
              <a:rPr lang="tr-TR" dirty="0"/>
              <a:t> </a:t>
            </a:r>
            <a:r>
              <a:rPr lang="tr-TR" b="1" dirty="0"/>
              <a:t> I. Boyut:</a:t>
            </a:r>
            <a:r>
              <a:rPr lang="tr-TR" dirty="0"/>
              <a:t> Endüstriyel Ar-Ge İçeriği, Teknoloji Düzeyi, Yenilikçi Yönü</a:t>
            </a:r>
          </a:p>
          <a:p>
            <a:pPr fontAlgn="base">
              <a:lnSpc>
                <a:spcPct val="150000"/>
              </a:lnSpc>
            </a:pPr>
            <a:r>
              <a:rPr lang="tr-TR" dirty="0"/>
              <a:t>  </a:t>
            </a:r>
            <a:r>
              <a:rPr lang="tr-TR" b="1" dirty="0"/>
              <a:t>II. Boyut:</a:t>
            </a:r>
            <a:r>
              <a:rPr lang="tr-TR" dirty="0"/>
              <a:t> Proje Planının ve Kuruluş Altyapısının Proje İçin Uygunluğu</a:t>
            </a:r>
          </a:p>
          <a:p>
            <a:pPr fontAlgn="base">
              <a:lnSpc>
                <a:spcPct val="150000"/>
              </a:lnSpc>
            </a:pPr>
            <a:r>
              <a:rPr lang="tr-TR" dirty="0"/>
              <a:t>  </a:t>
            </a:r>
            <a:r>
              <a:rPr lang="tr-TR" b="1" dirty="0"/>
              <a:t>III. Boyut</a:t>
            </a:r>
            <a:r>
              <a:rPr lang="tr-TR" dirty="0"/>
              <a:t>: Proje Çıktılarının Ekonomik Yarara ve Ulusal Kazanıma </a:t>
            </a:r>
            <a:r>
              <a:rPr lang="tr-TR" dirty="0" err="1"/>
              <a:t>Dönüşebilirliği</a:t>
            </a:r>
            <a:endParaRPr lang="tr-TR" dirty="0"/>
          </a:p>
        </p:txBody>
      </p:sp>
      <p:pic>
        <p:nvPicPr>
          <p:cNvPr id="12" name="Resim 11"/>
          <p:cNvPicPr>
            <a:picLocks noChangeAspect="1"/>
          </p:cNvPicPr>
          <p:nvPr/>
        </p:nvPicPr>
        <p:blipFill rotWithShape="1">
          <a:blip r:embed="rId3"/>
          <a:srcRect r="34755"/>
          <a:stretch/>
        </p:blipFill>
        <p:spPr>
          <a:xfrm>
            <a:off x="8219083" y="3400425"/>
            <a:ext cx="3652705" cy="3204485"/>
          </a:xfrm>
          <a:prstGeom prst="rect">
            <a:avLst/>
          </a:prstGeom>
        </p:spPr>
      </p:pic>
      <p:sp>
        <p:nvSpPr>
          <p:cNvPr id="14" name="Çift Dalga 13"/>
          <p:cNvSpPr/>
          <p:nvPr/>
        </p:nvSpPr>
        <p:spPr>
          <a:xfrm>
            <a:off x="1385262" y="2090057"/>
            <a:ext cx="5870121" cy="1910443"/>
          </a:xfrm>
          <a:prstGeom prst="doubleWav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1715914" y="2504723"/>
            <a:ext cx="5208815" cy="1015663"/>
          </a:xfrm>
          <a:prstGeom prst="rect">
            <a:avLst/>
          </a:prstGeom>
          <a:solidFill>
            <a:schemeClr val="accent4"/>
          </a:solidFill>
        </p:spPr>
        <p:txBody>
          <a:bodyPr wrap="square">
            <a:spAutoFit/>
          </a:bodyPr>
          <a:lstStyle/>
          <a:p>
            <a:pPr algn="just"/>
            <a:r>
              <a:rPr lang="tr-TR" sz="2000" dirty="0">
                <a:solidFill>
                  <a:srgbClr val="333333"/>
                </a:solidFill>
                <a:latin typeface="Arial" panose="020B0604020202020204" pitchFamily="34" charset="0"/>
                <a:cs typeface="Arial" panose="020B0604020202020204" pitchFamily="34" charset="0"/>
              </a:rPr>
              <a:t>Başvurular sürekli açıktır ve yılın her günü eteydeb.tubitak.gov.tr adresinden online olarak yapılabilir.</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7069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3826" y="1660617"/>
            <a:ext cx="8185876" cy="2214151"/>
          </a:xfrm>
          <a:solidFill>
            <a:schemeClr val="accent3">
              <a:lumMod val="20000"/>
              <a:lumOff val="80000"/>
            </a:schemeClr>
          </a:solidFill>
        </p:spPr>
        <p:txBody>
          <a:bodyPr>
            <a:noAutofit/>
          </a:bodyPr>
          <a:lstStyle/>
          <a:p>
            <a:pPr lvl="1" algn="ctr" eaLnBrk="1" hangingPunct="1">
              <a:lnSpc>
                <a:spcPct val="150000"/>
              </a:lnSpc>
            </a:pPr>
            <a:r>
              <a:rPr lang="tr-TR" altLang="en-US" sz="4400" dirty="0">
                <a:solidFill>
                  <a:srgbClr val="C00000"/>
                </a:solidFill>
                <a:ea typeface="MS PGothic" panose="020B0600070205080204" pitchFamily="34" charset="-128"/>
              </a:rPr>
              <a:t>Siparişe Dayalı Ar-Ge Projeleri için KOBİ Destekleme Çağrısı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pic>
        <p:nvPicPr>
          <p:cNvPr id="11" name="Resim 10"/>
          <p:cNvPicPr>
            <a:picLocks noChangeAspect="1"/>
          </p:cNvPicPr>
          <p:nvPr/>
        </p:nvPicPr>
        <p:blipFill rotWithShape="1">
          <a:blip r:embed="rId3"/>
          <a:srcRect l="25958" r="27082" b="30922"/>
          <a:stretch/>
        </p:blipFill>
        <p:spPr>
          <a:xfrm>
            <a:off x="6530792" y="3731080"/>
            <a:ext cx="4937819" cy="2395402"/>
          </a:xfrm>
          <a:prstGeom prst="rect">
            <a:avLst/>
          </a:prstGeom>
        </p:spPr>
      </p:pic>
    </p:spTree>
    <p:extLst>
      <p:ext uri="{BB962C8B-B14F-4D97-AF65-F5344CB8AC3E}">
        <p14:creationId xmlns:p14="http://schemas.microsoft.com/office/powerpoint/2010/main" val="2569628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Katlanmış Nesne 9"/>
          <p:cNvSpPr/>
          <p:nvPr/>
        </p:nvSpPr>
        <p:spPr>
          <a:xfrm>
            <a:off x="687179" y="2343149"/>
            <a:ext cx="8825593" cy="3649436"/>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smtClean="0">
                <a:solidFill>
                  <a:srgbClr val="C00000"/>
                </a:solidFill>
                <a:ea typeface="MS PGothic" panose="020B0600070205080204" pitchFamily="34" charset="-128"/>
              </a:rPr>
              <a:t>Siparişe Dayalı Ar-Ge Projeleri için KOBİ Destekleme Çağrısı</a:t>
            </a:r>
            <a:endParaRPr lang="tr-TR" altLang="en-US" sz="2000" dirty="0">
              <a:solidFill>
                <a:srgbClr val="C00000"/>
              </a:solidFill>
              <a:ea typeface="MS PGothic" panose="020B0600070205080204" pitchFamily="34" charset="-128"/>
            </a:endParaRP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
        <p:nvSpPr>
          <p:cNvPr id="3" name="Dikdörtgen 2"/>
          <p:cNvSpPr/>
          <p:nvPr/>
        </p:nvSpPr>
        <p:spPr>
          <a:xfrm>
            <a:off x="1094014" y="2734090"/>
            <a:ext cx="7750566" cy="2400657"/>
          </a:xfrm>
          <a:prstGeom prst="rect">
            <a:avLst/>
          </a:prstGeom>
        </p:spPr>
        <p:txBody>
          <a:bodyPr wrap="square">
            <a:spAutoFit/>
          </a:bodyPr>
          <a:lstStyle/>
          <a:p>
            <a:pPr algn="just">
              <a:lnSpc>
                <a:spcPct val="150000"/>
              </a:lnSpc>
            </a:pPr>
            <a:r>
              <a:rPr lang="tr-TR" sz="2000" b="1" dirty="0">
                <a:solidFill>
                  <a:srgbClr val="333333"/>
                </a:solidFill>
                <a:ea typeface="Verdana" panose="020B0604030504040204" pitchFamily="34" charset="0"/>
              </a:rPr>
              <a:t>Sipariş Ar-Ge – 2020</a:t>
            </a:r>
            <a:r>
              <a:rPr lang="tr-TR" sz="2000" dirty="0">
                <a:solidFill>
                  <a:srgbClr val="333333"/>
                </a:solidFill>
                <a:ea typeface="Verdana" panose="020B0604030504040204" pitchFamily="34" charset="0"/>
              </a:rPr>
              <a:t> olarak isimlendirilen çağrıda, müşteri gereksinimlerini karşılayan çözüm önerilerinin, KOBİ’ler tarafından Ar-Ge ile ticarileşebilir çıktılara dönüştürülmesi hedeflenmektedir. Çağrıda hızla ürüne dönüşebilecek ve yüksek ticarileşme potansiyeline sahip Ar-Ge projeleri </a:t>
            </a:r>
            <a:r>
              <a:rPr lang="tr-TR" sz="2000" dirty="0" smtClean="0">
                <a:solidFill>
                  <a:srgbClr val="333333"/>
                </a:solidFill>
                <a:ea typeface="Verdana" panose="020B0604030504040204" pitchFamily="34" charset="0"/>
              </a:rPr>
              <a:t>desteklenmektedir. </a:t>
            </a:r>
          </a:p>
        </p:txBody>
      </p:sp>
    </p:spTree>
    <p:extLst>
      <p:ext uri="{BB962C8B-B14F-4D97-AF65-F5344CB8AC3E}">
        <p14:creationId xmlns:p14="http://schemas.microsoft.com/office/powerpoint/2010/main" val="19841618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Yuvarlatılmış Dikdörtgen 13"/>
          <p:cNvSpPr/>
          <p:nvPr/>
        </p:nvSpPr>
        <p:spPr>
          <a:xfrm>
            <a:off x="455735" y="2089552"/>
            <a:ext cx="5305578" cy="7649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Çift Dalga 12"/>
          <p:cNvSpPr/>
          <p:nvPr/>
        </p:nvSpPr>
        <p:spPr>
          <a:xfrm>
            <a:off x="628648" y="3806883"/>
            <a:ext cx="4759779" cy="1755322"/>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smtClean="0">
                <a:solidFill>
                  <a:srgbClr val="C00000"/>
                </a:solidFill>
                <a:ea typeface="MS PGothic" panose="020B0600070205080204" pitchFamily="34" charset="-128"/>
              </a:rPr>
              <a:t>Siparişe Dayalı Ar-Ge Projeleri için KOBİ Destekleme Çağrısı</a:t>
            </a:r>
            <a:endParaRPr lang="tr-TR" altLang="en-US" sz="2000" dirty="0">
              <a:solidFill>
                <a:srgbClr val="C00000"/>
              </a:solidFill>
              <a:ea typeface="MS PGothic" panose="020B0600070205080204" pitchFamily="34" charset="-128"/>
            </a:endParaRP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
        <p:nvSpPr>
          <p:cNvPr id="3" name="Metin kutusu 2"/>
          <p:cNvSpPr txBox="1"/>
          <p:nvPr/>
        </p:nvSpPr>
        <p:spPr>
          <a:xfrm>
            <a:off x="496557" y="2208140"/>
            <a:ext cx="5543550" cy="646331"/>
          </a:xfrm>
          <a:prstGeom prst="rect">
            <a:avLst/>
          </a:prstGeom>
          <a:noFill/>
        </p:spPr>
        <p:txBody>
          <a:bodyPr wrap="square" rtlCol="0">
            <a:spAutoFit/>
          </a:bodyPr>
          <a:lstStyle/>
          <a:p>
            <a:r>
              <a:rPr lang="tr-TR" dirty="0" smtClean="0"/>
              <a:t>Müşterinin yeni bir ürün ya da sürece ihtiyaç duyar</a:t>
            </a:r>
          </a:p>
          <a:p>
            <a:r>
              <a:rPr lang="tr-TR" dirty="0" smtClean="0"/>
              <a:t>Müşteri kuruluş KOBİ ya da Büyük Ölçekli Firma olabilir</a:t>
            </a:r>
            <a:endParaRPr lang="tr-TR" dirty="0"/>
          </a:p>
        </p:txBody>
      </p:sp>
      <p:sp>
        <p:nvSpPr>
          <p:cNvPr id="10" name="Aşağı Ok 9"/>
          <p:cNvSpPr/>
          <p:nvPr/>
        </p:nvSpPr>
        <p:spPr>
          <a:xfrm>
            <a:off x="2704392" y="3127298"/>
            <a:ext cx="424543" cy="5633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1122589" y="4361378"/>
            <a:ext cx="3992336" cy="646331"/>
          </a:xfrm>
          <a:prstGeom prst="rect">
            <a:avLst/>
          </a:prstGeom>
          <a:noFill/>
        </p:spPr>
        <p:txBody>
          <a:bodyPr wrap="square" rtlCol="0">
            <a:spAutoFit/>
          </a:bodyPr>
          <a:lstStyle/>
          <a:p>
            <a:pPr algn="just"/>
            <a:r>
              <a:rPr lang="tr-TR" dirty="0" smtClean="0"/>
              <a:t>KOBİ (</a:t>
            </a:r>
            <a:r>
              <a:rPr lang="tr-TR" dirty="0" err="1" smtClean="0"/>
              <a:t>ler</a:t>
            </a:r>
            <a:r>
              <a:rPr lang="tr-TR" dirty="0" smtClean="0"/>
              <a:t>) AR-GE faaliyetleri ile bu ürün ya da süreci gerçekleştirir. </a:t>
            </a:r>
            <a:endParaRPr lang="tr-TR" dirty="0"/>
          </a:p>
        </p:txBody>
      </p:sp>
      <p:pic>
        <p:nvPicPr>
          <p:cNvPr id="15" name="Resim 14"/>
          <p:cNvPicPr>
            <a:picLocks noChangeAspect="1"/>
          </p:cNvPicPr>
          <p:nvPr/>
        </p:nvPicPr>
        <p:blipFill>
          <a:blip r:embed="rId3"/>
          <a:stretch>
            <a:fillRect/>
          </a:stretch>
        </p:blipFill>
        <p:spPr>
          <a:xfrm>
            <a:off x="5882368" y="1942600"/>
            <a:ext cx="6084889" cy="3861709"/>
          </a:xfrm>
          <a:prstGeom prst="rect">
            <a:avLst/>
          </a:prstGeom>
        </p:spPr>
      </p:pic>
      <p:sp>
        <p:nvSpPr>
          <p:cNvPr id="16" name="Dikdörtgen 15"/>
          <p:cNvSpPr/>
          <p:nvPr/>
        </p:nvSpPr>
        <p:spPr>
          <a:xfrm>
            <a:off x="427264" y="5673680"/>
            <a:ext cx="6096000" cy="923330"/>
          </a:xfrm>
          <a:prstGeom prst="rect">
            <a:avLst/>
          </a:prstGeom>
        </p:spPr>
        <p:txBody>
          <a:bodyPr>
            <a:spAutoFit/>
          </a:bodyPr>
          <a:lstStyle/>
          <a:p>
            <a:pPr algn="just">
              <a:lnSpc>
                <a:spcPct val="150000"/>
              </a:lnSpc>
            </a:pPr>
            <a:r>
              <a:rPr lang="tr-TR" dirty="0">
                <a:solidFill>
                  <a:srgbClr val="FF0000"/>
                </a:solidFill>
              </a:rPr>
              <a:t>Projelerde Ar-Ge çalışmalarını Tedarikçi Kuruluş yapar; </a:t>
            </a:r>
          </a:p>
          <a:p>
            <a:pPr algn="just">
              <a:lnSpc>
                <a:spcPct val="150000"/>
              </a:lnSpc>
            </a:pPr>
            <a:r>
              <a:rPr lang="tr-TR" dirty="0">
                <a:solidFill>
                  <a:srgbClr val="FF0000"/>
                </a:solidFill>
              </a:rPr>
              <a:t>proje çıktısını Müşteri Kuruluş ticarileştirir. </a:t>
            </a:r>
            <a:endParaRPr lang="tr-TR" sz="2000" dirty="0">
              <a:solidFill>
                <a:srgbClr val="FF0000"/>
              </a:solidFill>
              <a:ea typeface="Verdana" panose="020B0604030504040204" pitchFamily="34" charset="0"/>
            </a:endParaRPr>
          </a:p>
        </p:txBody>
      </p:sp>
    </p:spTree>
    <p:extLst>
      <p:ext uri="{BB962C8B-B14F-4D97-AF65-F5344CB8AC3E}">
        <p14:creationId xmlns:p14="http://schemas.microsoft.com/office/powerpoint/2010/main" val="37914594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smtClean="0">
                <a:solidFill>
                  <a:srgbClr val="C00000"/>
                </a:solidFill>
                <a:ea typeface="MS PGothic" panose="020B0600070205080204" pitchFamily="34" charset="-128"/>
              </a:rPr>
              <a:t>Siparişe Dayalı Ar-Ge Projeleri için KOBİ Destekleme Çağrısı</a:t>
            </a:r>
            <a:endParaRPr lang="tr-TR" altLang="en-US" sz="2000" dirty="0">
              <a:solidFill>
                <a:srgbClr val="C00000"/>
              </a:solidFill>
              <a:ea typeface="MS PGothic" panose="020B0600070205080204" pitchFamily="34" charset="-128"/>
            </a:endParaRP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
        <p:nvSpPr>
          <p:cNvPr id="3" name="Dikdörtgen 2"/>
          <p:cNvSpPr/>
          <p:nvPr/>
        </p:nvSpPr>
        <p:spPr>
          <a:xfrm>
            <a:off x="325106" y="2136339"/>
            <a:ext cx="7867469" cy="3785652"/>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tr-TR" sz="2000" dirty="0" smtClean="0">
                <a:solidFill>
                  <a:srgbClr val="333333"/>
                </a:solidFill>
              </a:rPr>
              <a:t>Bu çağrı </a:t>
            </a:r>
            <a:r>
              <a:rPr lang="tr-TR" sz="2000" dirty="0">
                <a:solidFill>
                  <a:srgbClr val="333333"/>
                </a:solidFill>
              </a:rPr>
              <a:t>sayesinde sanayi kuruluşları arasında iş birliklerinin artması </a:t>
            </a:r>
            <a:endParaRPr lang="tr-TR" sz="2000" dirty="0" smtClean="0">
              <a:solidFill>
                <a:srgbClr val="333333"/>
              </a:solidFill>
            </a:endParaRPr>
          </a:p>
          <a:p>
            <a:pPr marL="342900" indent="-342900" algn="just">
              <a:lnSpc>
                <a:spcPct val="150000"/>
              </a:lnSpc>
              <a:buFont typeface="Wingdings" panose="05000000000000000000" pitchFamily="2" charset="2"/>
              <a:buChar char="v"/>
            </a:pPr>
            <a:r>
              <a:rPr lang="tr-TR" sz="2000" dirty="0" smtClean="0">
                <a:solidFill>
                  <a:srgbClr val="333333"/>
                </a:solidFill>
              </a:rPr>
              <a:t>Ar-Ge </a:t>
            </a:r>
            <a:r>
              <a:rPr lang="tr-TR" sz="2000" dirty="0">
                <a:solidFill>
                  <a:srgbClr val="333333"/>
                </a:solidFill>
              </a:rPr>
              <a:t>çıktılarının daha çabuk ticari ürünlere dönüşmesi beklenmektedir. </a:t>
            </a:r>
            <a:endParaRPr lang="tr-TR" sz="2000" dirty="0" smtClean="0">
              <a:solidFill>
                <a:srgbClr val="333333"/>
              </a:solidFill>
            </a:endParaRPr>
          </a:p>
          <a:p>
            <a:pPr marL="342900" indent="-342900" algn="just">
              <a:lnSpc>
                <a:spcPct val="150000"/>
              </a:lnSpc>
              <a:buFont typeface="Wingdings" panose="05000000000000000000" pitchFamily="2" charset="2"/>
              <a:buChar char="v"/>
            </a:pPr>
            <a:r>
              <a:rPr lang="tr-TR" sz="2000" dirty="0" smtClean="0"/>
              <a:t>Ayrıca Büyük </a:t>
            </a:r>
            <a:r>
              <a:rPr lang="tr-TR" sz="2000" dirty="0"/>
              <a:t>ölçekli kuruluşlardan, ikincil (</a:t>
            </a:r>
            <a:r>
              <a:rPr lang="tr-TR" sz="2000" dirty="0" err="1"/>
              <a:t>spin-off</a:t>
            </a:r>
            <a:r>
              <a:rPr lang="tr-TR" sz="2000" dirty="0"/>
              <a:t>) </a:t>
            </a:r>
            <a:r>
              <a:rPr lang="tr-TR" sz="2000" dirty="0" smtClean="0"/>
              <a:t>firmaların doğmasını özendirmek</a:t>
            </a:r>
          </a:p>
          <a:p>
            <a:pPr marL="342900" indent="-342900" algn="just">
              <a:lnSpc>
                <a:spcPct val="150000"/>
              </a:lnSpc>
              <a:buFont typeface="Wingdings" panose="05000000000000000000" pitchFamily="2" charset="2"/>
              <a:buChar char="v"/>
            </a:pPr>
            <a:r>
              <a:rPr lang="tr-TR" sz="2000" dirty="0" smtClean="0">
                <a:solidFill>
                  <a:srgbClr val="333333"/>
                </a:solidFill>
              </a:rPr>
              <a:t>Bilginin </a:t>
            </a:r>
            <a:r>
              <a:rPr lang="tr-TR" sz="2000" dirty="0">
                <a:solidFill>
                  <a:srgbClr val="333333"/>
                </a:solidFill>
              </a:rPr>
              <a:t>paylaşılması, yayılması, </a:t>
            </a:r>
            <a:r>
              <a:rPr lang="tr-TR" sz="2000" dirty="0" err="1">
                <a:solidFill>
                  <a:srgbClr val="333333"/>
                </a:solidFill>
              </a:rPr>
              <a:t>ürünleştirilmesi</a:t>
            </a:r>
            <a:r>
              <a:rPr lang="tr-TR" sz="2000" dirty="0">
                <a:solidFill>
                  <a:srgbClr val="333333"/>
                </a:solidFill>
              </a:rPr>
              <a:t> süreçlerine doğrudan katkı sağlama yönleriyle çağrının, ulusal yenilik sisteminin etkinliğini artıracağı öngörülmektedir.</a:t>
            </a:r>
            <a:endParaRPr lang="tr-TR" sz="2000" dirty="0"/>
          </a:p>
        </p:txBody>
      </p:sp>
      <p:pic>
        <p:nvPicPr>
          <p:cNvPr id="10" name="Resim 9"/>
          <p:cNvPicPr>
            <a:picLocks noChangeAspect="1"/>
          </p:cNvPicPr>
          <p:nvPr/>
        </p:nvPicPr>
        <p:blipFill>
          <a:blip r:embed="rId3"/>
          <a:stretch>
            <a:fillRect/>
          </a:stretch>
        </p:blipFill>
        <p:spPr>
          <a:xfrm>
            <a:off x="8469841" y="2686010"/>
            <a:ext cx="3351208" cy="2228891"/>
          </a:xfrm>
          <a:prstGeom prst="rect">
            <a:avLst/>
          </a:prstGeom>
        </p:spPr>
      </p:pic>
    </p:spTree>
    <p:extLst>
      <p:ext uri="{BB962C8B-B14F-4D97-AF65-F5344CB8AC3E}">
        <p14:creationId xmlns:p14="http://schemas.microsoft.com/office/powerpoint/2010/main" val="41570325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smtClean="0">
                <a:solidFill>
                  <a:srgbClr val="C00000"/>
                </a:solidFill>
                <a:ea typeface="MS PGothic" panose="020B0600070205080204" pitchFamily="34" charset="-128"/>
              </a:rPr>
              <a:t>Siparişe Dayalı Ar-Ge Projeleri için KOBİ Destekleme Çağrısı</a:t>
            </a:r>
            <a:endParaRPr lang="tr-TR" altLang="en-US" sz="2000" dirty="0">
              <a:solidFill>
                <a:srgbClr val="C00000"/>
              </a:solidFill>
              <a:ea typeface="MS PGothic" panose="020B0600070205080204" pitchFamily="34" charset="-128"/>
            </a:endParaRP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pic>
        <p:nvPicPr>
          <p:cNvPr id="3" name="Resim 2"/>
          <p:cNvPicPr>
            <a:picLocks noChangeAspect="1"/>
          </p:cNvPicPr>
          <p:nvPr/>
        </p:nvPicPr>
        <p:blipFill>
          <a:blip r:embed="rId3"/>
          <a:stretch>
            <a:fillRect/>
          </a:stretch>
        </p:blipFill>
        <p:spPr>
          <a:xfrm>
            <a:off x="481526" y="1673349"/>
            <a:ext cx="10376974" cy="5120835"/>
          </a:xfrm>
          <a:prstGeom prst="rect">
            <a:avLst/>
          </a:prstGeom>
        </p:spPr>
      </p:pic>
      <p:sp>
        <p:nvSpPr>
          <p:cNvPr id="10" name="Metin kutusu 9"/>
          <p:cNvSpPr txBox="1"/>
          <p:nvPr/>
        </p:nvSpPr>
        <p:spPr>
          <a:xfrm>
            <a:off x="1004208" y="1811971"/>
            <a:ext cx="4416878" cy="400110"/>
          </a:xfrm>
          <a:prstGeom prst="rect">
            <a:avLst/>
          </a:prstGeom>
          <a:noFill/>
        </p:spPr>
        <p:txBody>
          <a:bodyPr wrap="square" rtlCol="0">
            <a:spAutoFit/>
          </a:bodyPr>
          <a:lstStyle/>
          <a:p>
            <a:r>
              <a:rPr lang="tr-TR" sz="2000" b="1" dirty="0" smtClean="0">
                <a:solidFill>
                  <a:srgbClr val="C00000"/>
                </a:solidFill>
              </a:rPr>
              <a:t>İşbirliği Yapısı</a:t>
            </a:r>
            <a:endParaRPr lang="tr-TR" sz="2000" b="1" dirty="0">
              <a:solidFill>
                <a:srgbClr val="C00000"/>
              </a:solidFill>
            </a:endParaRPr>
          </a:p>
        </p:txBody>
      </p:sp>
    </p:spTree>
    <p:extLst>
      <p:ext uri="{BB962C8B-B14F-4D97-AF65-F5344CB8AC3E}">
        <p14:creationId xmlns:p14="http://schemas.microsoft.com/office/powerpoint/2010/main" val="2912933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
        <p:nvSpPr>
          <p:cNvPr id="10" name="Rectangle 3"/>
          <p:cNvSpPr txBox="1">
            <a:spLocks noChangeArrowheads="1"/>
          </p:cNvSpPr>
          <p:nvPr/>
        </p:nvSpPr>
        <p:spPr bwMode="auto">
          <a:xfrm>
            <a:off x="559254" y="2093151"/>
            <a:ext cx="10830105" cy="4625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2800" kern="1200">
                <a:solidFill>
                  <a:schemeClr val="tx1"/>
                </a:solidFill>
                <a:latin typeface="Futura Bk BT" pitchFamily="34" charset="0"/>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Futura Bk BT" pitchFamily="34" charset="0"/>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Futura Bk BT" pitchFamily="34" charset="0"/>
                <a:ea typeface="+mn-ea"/>
                <a:cs typeface="+mn-cs"/>
              </a:defRPr>
            </a:lvl3pPr>
            <a:lvl4pPr marL="1600200" indent="-228600" algn="l" rtl="0" fontAlgn="base">
              <a:spcBef>
                <a:spcPct val="20000"/>
              </a:spcBef>
              <a:spcAft>
                <a:spcPct val="0"/>
              </a:spcAft>
              <a:buFont typeface="Arial" charset="0"/>
              <a:buChar char="–"/>
              <a:defRPr sz="1800" kern="1200">
                <a:solidFill>
                  <a:schemeClr val="tx1"/>
                </a:solidFill>
                <a:latin typeface="Futura Bk BT" pitchFamily="34" charset="0"/>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Futura Bk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ü"/>
            </a:pPr>
            <a:r>
              <a:rPr lang="tr-TR" altLang="en-US" sz="2000" b="1" cap="all" dirty="0" smtClean="0">
                <a:solidFill>
                  <a:srgbClr val="F27300"/>
                </a:solidFill>
                <a:latin typeface="+mn-lt"/>
                <a:ea typeface="MS PGothic" panose="020B0600070205080204" pitchFamily="34" charset="-128"/>
              </a:rPr>
              <a:t>Üründe yenilik:</a:t>
            </a:r>
            <a:r>
              <a:rPr lang="tr-TR" altLang="en-US" sz="2000" b="0" cap="all" dirty="0" smtClean="0">
                <a:solidFill>
                  <a:srgbClr val="F27300"/>
                </a:solidFill>
                <a:latin typeface="+mn-lt"/>
                <a:ea typeface="MS PGothic" panose="020B0600070205080204" pitchFamily="34" charset="-128"/>
              </a:rPr>
              <a:t> </a:t>
            </a:r>
          </a:p>
          <a:p>
            <a:pPr lvl="1" algn="just">
              <a:lnSpc>
                <a:spcPct val="150000"/>
              </a:lnSpc>
              <a:buFont typeface="Wingdings" panose="05000000000000000000" pitchFamily="2" charset="2"/>
              <a:buNone/>
            </a:pPr>
            <a:r>
              <a:rPr lang="tr-TR" altLang="en-US" sz="2000" b="0" dirty="0" smtClean="0">
                <a:latin typeface="+mn-lt"/>
                <a:ea typeface="MS PGothic" panose="020B0600070205080204" pitchFamily="34" charset="-128"/>
              </a:rPr>
              <a:t>     Teknolojik açıdan yeni ürün, önceki ürün kuşağıyla karşılaştırıldığında malzemesi, parçaları ve yerine getirdiği işlevler açısından öze ilişkin teknolojik farklar gösteren bir ürünü ifade eder.</a:t>
            </a:r>
            <a:endParaRPr lang="tr-TR" altLang="en-US" sz="2000" b="1" dirty="0" smtClean="0">
              <a:latin typeface="+mn-lt"/>
              <a:ea typeface="MS PGothic" panose="020B0600070205080204" pitchFamily="34" charset="-128"/>
            </a:endParaRPr>
          </a:p>
          <a:p>
            <a:pPr>
              <a:lnSpc>
                <a:spcPct val="150000"/>
              </a:lnSpc>
              <a:buFont typeface="Wingdings" panose="05000000000000000000" pitchFamily="2" charset="2"/>
              <a:buChar char="ü"/>
            </a:pPr>
            <a:r>
              <a:rPr lang="tr-TR" altLang="en-US" sz="2000" b="1" cap="all" dirty="0" smtClean="0">
                <a:solidFill>
                  <a:srgbClr val="F27300"/>
                </a:solidFill>
                <a:latin typeface="+mn-lt"/>
                <a:ea typeface="MS PGothic" panose="020B0600070205080204" pitchFamily="34" charset="-128"/>
              </a:rPr>
              <a:t>Üretim yöntemlerinde yenilik:</a:t>
            </a:r>
          </a:p>
          <a:p>
            <a:pPr lvl="1" algn="just">
              <a:lnSpc>
                <a:spcPct val="150000"/>
              </a:lnSpc>
              <a:buFont typeface="Wingdings" panose="05000000000000000000" pitchFamily="2" charset="2"/>
              <a:buNone/>
            </a:pPr>
            <a:r>
              <a:rPr lang="tr-TR" altLang="en-US" sz="2000" b="0" dirty="0" smtClean="0">
                <a:latin typeface="+mn-lt"/>
                <a:ea typeface="MS PGothic" panose="020B0600070205080204" pitchFamily="34" charset="-128"/>
              </a:rPr>
              <a:t>     Geleneksel üretim tesislerinde üretilemeyen, yeni ya da geliştirilmiş ürünlerin üretilmesinde veya halen üretilmekte olan ürünlerin yeni tekniklerle üretilmesinde kullanılan yöntemi ifade eder.</a:t>
            </a:r>
          </a:p>
          <a:p>
            <a:pPr>
              <a:lnSpc>
                <a:spcPct val="150000"/>
              </a:lnSpc>
              <a:buFont typeface="Wingdings" panose="05000000000000000000" pitchFamily="2" charset="2"/>
              <a:buNone/>
            </a:pPr>
            <a:r>
              <a:rPr lang="tr-TR" altLang="en-US" sz="2000" b="0" dirty="0" smtClean="0">
                <a:latin typeface="+mn-lt"/>
                <a:ea typeface="MS PGothic" panose="020B0600070205080204" pitchFamily="34" charset="-128"/>
              </a:rPr>
              <a:t>(*)</a:t>
            </a:r>
            <a:r>
              <a:rPr lang="tr-TR" altLang="en-US" sz="1500" b="0" dirty="0" smtClean="0">
                <a:latin typeface="+mn-lt"/>
                <a:ea typeface="MS PGothic" panose="020B0600070205080204" pitchFamily="34" charset="-128"/>
              </a:rPr>
              <a:t>1501 Programı Proje Öneri Bilgileri Hazırlama Kılavuzu Sayfa 9. </a:t>
            </a:r>
          </a:p>
          <a:p>
            <a:pPr lvl="1">
              <a:lnSpc>
                <a:spcPct val="150000"/>
              </a:lnSpc>
              <a:buFont typeface="Wingdings" panose="05000000000000000000" pitchFamily="2" charset="2"/>
              <a:buNone/>
            </a:pPr>
            <a:endParaRPr lang="tr-TR" altLang="en-US" sz="2000" b="0" dirty="0" smtClean="0">
              <a:latin typeface="+mn-lt"/>
              <a:ea typeface="MS PGothic" panose="020B0600070205080204" pitchFamily="34" charset="-128"/>
            </a:endParaRPr>
          </a:p>
        </p:txBody>
      </p:sp>
      <p:sp>
        <p:nvSpPr>
          <p:cNvPr id="11" name="Rectangle 2"/>
          <p:cNvSpPr>
            <a:spLocks noGrp="1" noChangeArrowheads="1"/>
          </p:cNvSpPr>
          <p:nvPr>
            <p:ph type="title"/>
          </p:nvPr>
        </p:nvSpPr>
        <p:spPr>
          <a:xfrm>
            <a:off x="826335" y="973328"/>
            <a:ext cx="10295942" cy="1119823"/>
          </a:xfrm>
        </p:spPr>
        <p:txBody>
          <a:bodyPr>
            <a:normAutofit/>
          </a:bodyPr>
          <a:lstStyle/>
          <a:p>
            <a:pPr eaLnBrk="1" hangingPunct="1"/>
            <a:r>
              <a:rPr lang="tr-TR" altLang="en-US" b="1" dirty="0" smtClean="0">
                <a:solidFill>
                  <a:schemeClr val="tx1"/>
                </a:solidFill>
                <a:effectLst>
                  <a:outerShdw blurRad="38100" dist="38100" dir="2700000" algn="tl">
                    <a:srgbClr val="C0C0C0"/>
                  </a:outerShdw>
                </a:effectLst>
                <a:latin typeface="+mn-lt"/>
                <a:ea typeface="MS PGothic" panose="020B0600070205080204" pitchFamily="34" charset="-128"/>
              </a:rPr>
              <a:t>TÜBİTAK</a:t>
            </a:r>
            <a:r>
              <a:rPr lang="ja-JP" altLang="tr-TR" b="1" dirty="0" smtClean="0">
                <a:solidFill>
                  <a:schemeClr val="tx1"/>
                </a:solidFill>
                <a:effectLst>
                  <a:outerShdw blurRad="38100" dist="38100" dir="2700000" algn="tl">
                    <a:srgbClr val="C0C0C0"/>
                  </a:outerShdw>
                </a:effectLst>
                <a:latin typeface="+mn-lt"/>
                <a:ea typeface="MS PGothic" panose="020B0600070205080204" pitchFamily="34" charset="-128"/>
              </a:rPr>
              <a:t>’</a:t>
            </a:r>
            <a:r>
              <a:rPr lang="tr-TR" altLang="ja-JP" b="1" dirty="0" smtClean="0">
                <a:solidFill>
                  <a:schemeClr val="tx1"/>
                </a:solidFill>
                <a:effectLst>
                  <a:outerShdw blurRad="38100" dist="38100" dir="2700000" algn="tl">
                    <a:srgbClr val="C0C0C0"/>
                  </a:outerShdw>
                </a:effectLst>
                <a:latin typeface="+mn-lt"/>
                <a:ea typeface="MS PGothic" panose="020B0600070205080204" pitchFamily="34" charset="-128"/>
              </a:rPr>
              <a:t>IN Yenilik Sınıflandırması</a:t>
            </a:r>
            <a:r>
              <a:rPr lang="tr-TR" altLang="ja-JP" b="1" baseline="30000" dirty="0" smtClean="0">
                <a:solidFill>
                  <a:schemeClr val="tx1"/>
                </a:solidFill>
                <a:effectLst>
                  <a:outerShdw blurRad="38100" dist="38100" dir="2700000" algn="tl">
                    <a:srgbClr val="C0C0C0"/>
                  </a:outerShdw>
                </a:effectLst>
                <a:latin typeface="+mn-lt"/>
                <a:ea typeface="MS PGothic" panose="020B0600070205080204" pitchFamily="34" charset="-128"/>
              </a:rPr>
              <a:t>(*)</a:t>
            </a:r>
            <a:endParaRPr lang="tr-TR" altLang="en-US" b="1" baseline="30000" dirty="0" smtClean="0">
              <a:solidFill>
                <a:schemeClr val="tx1"/>
              </a:solidFill>
              <a:effectLst>
                <a:outerShdw blurRad="38100" dist="38100" dir="2700000" algn="tl">
                  <a:srgbClr val="C0C0C0"/>
                </a:outerShdw>
              </a:effectLst>
              <a:latin typeface="+mn-lt"/>
              <a:ea typeface="MS PGothic" panose="020B0600070205080204" pitchFamily="34" charset="-128"/>
            </a:endParaRPr>
          </a:p>
        </p:txBody>
      </p:sp>
    </p:spTree>
    <p:extLst>
      <p:ext uri="{BB962C8B-B14F-4D97-AF65-F5344CB8AC3E}">
        <p14:creationId xmlns:p14="http://schemas.microsoft.com/office/powerpoint/2010/main" val="2335576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smtClean="0">
                <a:solidFill>
                  <a:srgbClr val="C00000"/>
                </a:solidFill>
                <a:ea typeface="MS PGothic" panose="020B0600070205080204" pitchFamily="34" charset="-128"/>
              </a:rPr>
              <a:t>Siparişe Dayalı Ar-Ge Projeleri için KOBİ Destekleme Çağrısı</a:t>
            </a:r>
            <a:endParaRPr lang="tr-TR" altLang="en-US" sz="2000" dirty="0">
              <a:solidFill>
                <a:srgbClr val="C00000"/>
              </a:solidFill>
              <a:ea typeface="MS PGothic" panose="020B0600070205080204" pitchFamily="34" charset="-128"/>
            </a:endParaRP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pic>
        <p:nvPicPr>
          <p:cNvPr id="3" name="Resim 2"/>
          <p:cNvPicPr>
            <a:picLocks noChangeAspect="1"/>
          </p:cNvPicPr>
          <p:nvPr/>
        </p:nvPicPr>
        <p:blipFill>
          <a:blip r:embed="rId3"/>
          <a:stretch>
            <a:fillRect/>
          </a:stretch>
        </p:blipFill>
        <p:spPr>
          <a:xfrm>
            <a:off x="695538" y="1914522"/>
            <a:ext cx="5931508" cy="4330733"/>
          </a:xfrm>
          <a:prstGeom prst="rect">
            <a:avLst/>
          </a:prstGeom>
        </p:spPr>
      </p:pic>
      <p:sp>
        <p:nvSpPr>
          <p:cNvPr id="10" name="Metin kutusu 9"/>
          <p:cNvSpPr txBox="1"/>
          <p:nvPr/>
        </p:nvSpPr>
        <p:spPr>
          <a:xfrm flipH="1">
            <a:off x="6564088" y="2351314"/>
            <a:ext cx="5508945" cy="38318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dirty="0" smtClean="0"/>
              <a:t>Müşteri Kuruluş, projenin gidişatını ve giderlerin uygunluğunu değerlendirir.</a:t>
            </a:r>
          </a:p>
          <a:p>
            <a:pPr marL="285750" indent="-285750">
              <a:lnSpc>
                <a:spcPct val="150000"/>
              </a:lnSpc>
              <a:buFont typeface="Arial" panose="020B0604020202020204" pitchFamily="34" charset="0"/>
              <a:buChar char="•"/>
            </a:pPr>
            <a:r>
              <a:rPr lang="tr-TR" dirty="0" smtClean="0"/>
              <a:t>Tedarikçi Kuruluş (KOBİ) ile </a:t>
            </a:r>
            <a:r>
              <a:rPr lang="tr-TR" dirty="0" err="1" smtClean="0"/>
              <a:t>mütabık</a:t>
            </a:r>
            <a:r>
              <a:rPr lang="tr-TR" dirty="0" smtClean="0"/>
              <a:t> kaldıktan sonra TÜBİTAK a sunulacak tutarı belirler.</a:t>
            </a:r>
          </a:p>
          <a:p>
            <a:pPr marL="285750" indent="-285750">
              <a:lnSpc>
                <a:spcPct val="150000"/>
              </a:lnSpc>
              <a:buFont typeface="Arial" panose="020B0604020202020204" pitchFamily="34" charset="0"/>
              <a:buChar char="•"/>
            </a:pPr>
            <a:r>
              <a:rPr lang="tr-TR" dirty="0" smtClean="0"/>
              <a:t>Müşteri Kuruluş, dönemsel harcama tutarının %40ını tedarikçi KOBİ </a:t>
            </a:r>
            <a:r>
              <a:rPr lang="tr-TR" dirty="0" err="1" smtClean="0"/>
              <a:t>nin</a:t>
            </a:r>
            <a:r>
              <a:rPr lang="tr-TR" dirty="0" smtClean="0"/>
              <a:t> banka hesabına yatırır.</a:t>
            </a:r>
          </a:p>
          <a:p>
            <a:pPr marL="285750" indent="-285750">
              <a:lnSpc>
                <a:spcPct val="150000"/>
              </a:lnSpc>
              <a:buFont typeface="Arial" panose="020B0604020202020204" pitchFamily="34" charset="0"/>
              <a:buChar char="•"/>
            </a:pPr>
            <a:r>
              <a:rPr lang="tr-TR" dirty="0" smtClean="0"/>
              <a:t>TÜBİTAK izleyici görevlendirerek değerlendirme yapar ve Dönemsel Desteklemeye Esas Harcama tutarını belirler ve bu tutarın %40 </a:t>
            </a:r>
            <a:r>
              <a:rPr lang="tr-TR" dirty="0" err="1" smtClean="0"/>
              <a:t>ını</a:t>
            </a:r>
            <a:r>
              <a:rPr lang="tr-TR" dirty="0" smtClean="0"/>
              <a:t> Tedarikçi KOBİ ye öder.</a:t>
            </a:r>
            <a:endParaRPr lang="tr-TR" dirty="0"/>
          </a:p>
        </p:txBody>
      </p:sp>
    </p:spTree>
    <p:extLst>
      <p:ext uri="{BB962C8B-B14F-4D97-AF65-F5344CB8AC3E}">
        <p14:creationId xmlns:p14="http://schemas.microsoft.com/office/powerpoint/2010/main" val="25130369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smtClean="0">
                <a:solidFill>
                  <a:srgbClr val="C00000"/>
                </a:solidFill>
                <a:ea typeface="MS PGothic" panose="020B0600070205080204" pitchFamily="34" charset="-128"/>
              </a:rPr>
              <a:t>Siparişe Dayalı Ar-Ge Projeleri için KOBİ Destekleme Çağrısı</a:t>
            </a:r>
            <a:endParaRPr lang="tr-TR" altLang="en-US" sz="2000" dirty="0">
              <a:solidFill>
                <a:srgbClr val="C00000"/>
              </a:solidFill>
              <a:ea typeface="MS PGothic" panose="020B0600070205080204" pitchFamily="34" charset="-128"/>
            </a:endParaRP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pic>
        <p:nvPicPr>
          <p:cNvPr id="3" name="Resim 2"/>
          <p:cNvPicPr>
            <a:picLocks noChangeAspect="1"/>
          </p:cNvPicPr>
          <p:nvPr/>
        </p:nvPicPr>
        <p:blipFill>
          <a:blip r:embed="rId3"/>
          <a:stretch>
            <a:fillRect/>
          </a:stretch>
        </p:blipFill>
        <p:spPr>
          <a:xfrm>
            <a:off x="461581" y="1811971"/>
            <a:ext cx="11085165" cy="4686800"/>
          </a:xfrm>
          <a:prstGeom prst="rect">
            <a:avLst/>
          </a:prstGeom>
        </p:spPr>
      </p:pic>
    </p:spTree>
    <p:extLst>
      <p:ext uri="{BB962C8B-B14F-4D97-AF65-F5344CB8AC3E}">
        <p14:creationId xmlns:p14="http://schemas.microsoft.com/office/powerpoint/2010/main" val="34690384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smtClean="0">
                <a:solidFill>
                  <a:srgbClr val="C00000"/>
                </a:solidFill>
                <a:ea typeface="MS PGothic" panose="020B0600070205080204" pitchFamily="34" charset="-128"/>
              </a:rPr>
              <a:t>Siparişe Dayalı Ar-Ge Projeleri için KOBİ Destekleme Çağrısı</a:t>
            </a:r>
            <a:endParaRPr lang="tr-TR" altLang="en-US" sz="2000" dirty="0">
              <a:solidFill>
                <a:srgbClr val="C00000"/>
              </a:solidFill>
              <a:ea typeface="MS PGothic" panose="020B0600070205080204" pitchFamily="34" charset="-128"/>
            </a:endParaRP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pic>
        <p:nvPicPr>
          <p:cNvPr id="3" name="Resim 2"/>
          <p:cNvPicPr>
            <a:picLocks noChangeAspect="1"/>
          </p:cNvPicPr>
          <p:nvPr/>
        </p:nvPicPr>
        <p:blipFill>
          <a:blip r:embed="rId3"/>
          <a:stretch>
            <a:fillRect/>
          </a:stretch>
        </p:blipFill>
        <p:spPr>
          <a:xfrm>
            <a:off x="1605121" y="1718580"/>
            <a:ext cx="9214526" cy="5139420"/>
          </a:xfrm>
          <a:prstGeom prst="rect">
            <a:avLst/>
          </a:prstGeom>
        </p:spPr>
      </p:pic>
    </p:spTree>
    <p:extLst>
      <p:ext uri="{BB962C8B-B14F-4D97-AF65-F5344CB8AC3E}">
        <p14:creationId xmlns:p14="http://schemas.microsoft.com/office/powerpoint/2010/main" val="33176134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smtClean="0">
                <a:solidFill>
                  <a:srgbClr val="C00000"/>
                </a:solidFill>
                <a:ea typeface="MS PGothic" panose="020B0600070205080204" pitchFamily="34" charset="-128"/>
              </a:rPr>
              <a:t>Siparişe Dayalı Ar-Ge Projeleri için KOBİ Destekleme Çağrısı</a:t>
            </a:r>
            <a:endParaRPr lang="tr-TR" altLang="en-US" sz="2000" dirty="0">
              <a:solidFill>
                <a:srgbClr val="C00000"/>
              </a:solidFill>
              <a:ea typeface="MS PGothic" panose="020B0600070205080204" pitchFamily="34" charset="-128"/>
            </a:endParaRP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pic>
        <p:nvPicPr>
          <p:cNvPr id="10" name="Resim 9"/>
          <p:cNvPicPr>
            <a:picLocks noChangeAspect="1"/>
          </p:cNvPicPr>
          <p:nvPr/>
        </p:nvPicPr>
        <p:blipFill>
          <a:blip r:embed="rId3"/>
          <a:stretch>
            <a:fillRect/>
          </a:stretch>
        </p:blipFill>
        <p:spPr>
          <a:xfrm>
            <a:off x="567627" y="1736452"/>
            <a:ext cx="10570302" cy="4672513"/>
          </a:xfrm>
          <a:prstGeom prst="rect">
            <a:avLst/>
          </a:prstGeom>
        </p:spPr>
      </p:pic>
    </p:spTree>
    <p:extLst>
      <p:ext uri="{BB962C8B-B14F-4D97-AF65-F5344CB8AC3E}">
        <p14:creationId xmlns:p14="http://schemas.microsoft.com/office/powerpoint/2010/main" val="31097347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smtClean="0">
                <a:solidFill>
                  <a:srgbClr val="C00000"/>
                </a:solidFill>
                <a:ea typeface="MS PGothic" panose="020B0600070205080204" pitchFamily="34" charset="-128"/>
              </a:rPr>
              <a:t>Siparişe Dayalı Ar-Ge Projeleri için KOBİ Destekleme Çağrısı</a:t>
            </a:r>
            <a:endParaRPr lang="tr-TR" altLang="en-US" sz="2000" dirty="0">
              <a:solidFill>
                <a:srgbClr val="C00000"/>
              </a:solidFill>
              <a:ea typeface="MS PGothic" panose="020B0600070205080204" pitchFamily="34" charset="-128"/>
            </a:endParaRP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pic>
        <p:nvPicPr>
          <p:cNvPr id="10" name="Resim 9"/>
          <p:cNvPicPr>
            <a:picLocks noChangeAspect="1"/>
          </p:cNvPicPr>
          <p:nvPr/>
        </p:nvPicPr>
        <p:blipFill>
          <a:blip r:embed="rId3"/>
          <a:stretch>
            <a:fillRect/>
          </a:stretch>
        </p:blipFill>
        <p:spPr>
          <a:xfrm>
            <a:off x="933201" y="2104785"/>
            <a:ext cx="9565277" cy="4255193"/>
          </a:xfrm>
          <a:prstGeom prst="rect">
            <a:avLst/>
          </a:prstGeom>
        </p:spPr>
      </p:pic>
      <p:sp>
        <p:nvSpPr>
          <p:cNvPr id="11" name="Metin kutusu 10"/>
          <p:cNvSpPr txBox="1"/>
          <p:nvPr/>
        </p:nvSpPr>
        <p:spPr>
          <a:xfrm flipH="1">
            <a:off x="1343840" y="1920119"/>
            <a:ext cx="4803867" cy="400110"/>
          </a:xfrm>
          <a:prstGeom prst="rect">
            <a:avLst/>
          </a:prstGeom>
          <a:noFill/>
        </p:spPr>
        <p:txBody>
          <a:bodyPr wrap="square" rtlCol="0">
            <a:spAutoFit/>
          </a:bodyPr>
          <a:lstStyle/>
          <a:p>
            <a:r>
              <a:rPr lang="tr-TR" sz="2000" b="1" dirty="0" smtClean="0">
                <a:solidFill>
                  <a:srgbClr val="C00000"/>
                </a:solidFill>
              </a:rPr>
              <a:t>Önemli Hususlar </a:t>
            </a:r>
            <a:endParaRPr lang="tr-TR" sz="2000" b="1" dirty="0">
              <a:solidFill>
                <a:srgbClr val="C00000"/>
              </a:solidFill>
            </a:endParaRPr>
          </a:p>
        </p:txBody>
      </p:sp>
    </p:spTree>
    <p:extLst>
      <p:ext uri="{BB962C8B-B14F-4D97-AF65-F5344CB8AC3E}">
        <p14:creationId xmlns:p14="http://schemas.microsoft.com/office/powerpoint/2010/main" val="4867650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smtClean="0">
                <a:solidFill>
                  <a:srgbClr val="C00000"/>
                </a:solidFill>
                <a:ea typeface="MS PGothic" panose="020B0600070205080204" pitchFamily="34" charset="-128"/>
              </a:rPr>
              <a:t>Siparişe Dayalı Ar-Ge Projeleri için KOBİ Destekleme Çağrısı</a:t>
            </a:r>
            <a:endParaRPr lang="tr-TR" altLang="en-US" sz="2000" dirty="0">
              <a:solidFill>
                <a:srgbClr val="C00000"/>
              </a:solidFill>
              <a:ea typeface="MS PGothic" panose="020B0600070205080204" pitchFamily="34" charset="-128"/>
            </a:endParaRP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
        <p:nvSpPr>
          <p:cNvPr id="11" name="Metin kutusu 10"/>
          <p:cNvSpPr txBox="1"/>
          <p:nvPr/>
        </p:nvSpPr>
        <p:spPr>
          <a:xfrm flipH="1">
            <a:off x="1343840" y="1920119"/>
            <a:ext cx="4803867" cy="400110"/>
          </a:xfrm>
          <a:prstGeom prst="rect">
            <a:avLst/>
          </a:prstGeom>
          <a:noFill/>
        </p:spPr>
        <p:txBody>
          <a:bodyPr wrap="square" rtlCol="0">
            <a:spAutoFit/>
          </a:bodyPr>
          <a:lstStyle/>
          <a:p>
            <a:r>
              <a:rPr lang="tr-TR" sz="2000" b="1" dirty="0" smtClean="0">
                <a:solidFill>
                  <a:srgbClr val="C00000"/>
                </a:solidFill>
              </a:rPr>
              <a:t>Önemli Hususlar </a:t>
            </a:r>
            <a:endParaRPr lang="tr-TR" sz="2000" b="1" dirty="0">
              <a:solidFill>
                <a:srgbClr val="C00000"/>
              </a:solidFill>
            </a:endParaRPr>
          </a:p>
        </p:txBody>
      </p:sp>
      <p:pic>
        <p:nvPicPr>
          <p:cNvPr id="3" name="Resim 2"/>
          <p:cNvPicPr>
            <a:picLocks noChangeAspect="1"/>
          </p:cNvPicPr>
          <p:nvPr/>
        </p:nvPicPr>
        <p:blipFill>
          <a:blip r:embed="rId3"/>
          <a:stretch>
            <a:fillRect/>
          </a:stretch>
        </p:blipFill>
        <p:spPr>
          <a:xfrm>
            <a:off x="1015738" y="2444502"/>
            <a:ext cx="10263938" cy="4152241"/>
          </a:xfrm>
          <a:prstGeom prst="rect">
            <a:avLst/>
          </a:prstGeom>
        </p:spPr>
      </p:pic>
    </p:spTree>
    <p:extLst>
      <p:ext uri="{BB962C8B-B14F-4D97-AF65-F5344CB8AC3E}">
        <p14:creationId xmlns:p14="http://schemas.microsoft.com/office/powerpoint/2010/main" val="30058925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Çift Dalga 11"/>
          <p:cNvSpPr/>
          <p:nvPr/>
        </p:nvSpPr>
        <p:spPr>
          <a:xfrm>
            <a:off x="2939143" y="1774371"/>
            <a:ext cx="6945085" cy="3254829"/>
          </a:xfrm>
          <a:prstGeom prst="doubleWav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
        <p:nvSpPr>
          <p:cNvPr id="10" name="Unvan 9"/>
          <p:cNvSpPr>
            <a:spLocks noGrp="1"/>
          </p:cNvSpPr>
          <p:nvPr>
            <p:ph type="title"/>
          </p:nvPr>
        </p:nvSpPr>
        <p:spPr>
          <a:xfrm>
            <a:off x="1017814" y="2642961"/>
            <a:ext cx="10515600" cy="1325563"/>
          </a:xfrm>
        </p:spPr>
        <p:txBody>
          <a:bodyPr>
            <a:normAutofit/>
          </a:bodyPr>
          <a:lstStyle/>
          <a:p>
            <a:pPr algn="ctr"/>
            <a:r>
              <a:rPr lang="tr-TR" sz="6600" dirty="0" smtClean="0">
                <a:solidFill>
                  <a:schemeClr val="bg1"/>
                </a:solidFill>
                <a:latin typeface="Bradley Hand ITC" panose="03070402050302030203" pitchFamily="66" charset="0"/>
              </a:rPr>
              <a:t>Teşekkür ederim</a:t>
            </a:r>
            <a:endParaRPr lang="tr-TR" sz="6600"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331438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
        <p:nvSpPr>
          <p:cNvPr id="10" name="Rectangle 3"/>
          <p:cNvSpPr>
            <a:spLocks noGrp="1" noChangeArrowheads="1"/>
          </p:cNvSpPr>
          <p:nvPr>
            <p:ph idx="1"/>
          </p:nvPr>
        </p:nvSpPr>
        <p:spPr>
          <a:xfrm>
            <a:off x="444259" y="1752231"/>
            <a:ext cx="10438447" cy="4424521"/>
          </a:xfrm>
        </p:spPr>
        <p:txBody>
          <a:bodyPr rtlCol="0">
            <a:normAutofit/>
          </a:bodyPr>
          <a:lstStyle/>
          <a:p>
            <a:pPr eaLnBrk="1" fontAlgn="auto" hangingPunct="1">
              <a:lnSpc>
                <a:spcPct val="150000"/>
              </a:lnSpc>
              <a:spcAft>
                <a:spcPts val="0"/>
              </a:spcAft>
              <a:buClr>
                <a:srgbClr val="F27300"/>
              </a:buClr>
              <a:buFont typeface="Wingdings" panose="05000000000000000000" pitchFamily="2" charset="2"/>
              <a:buChar char="ü"/>
              <a:defRPr/>
            </a:pPr>
            <a:r>
              <a:rPr lang="tr-TR" sz="2400" b="1" dirty="0">
                <a:latin typeface="+mn-lt"/>
              </a:rPr>
              <a:t>Dünya İçin Yeni Bir Ürün Geliştirilmesi</a:t>
            </a:r>
          </a:p>
          <a:p>
            <a:pPr eaLnBrk="1" fontAlgn="auto" hangingPunct="1">
              <a:lnSpc>
                <a:spcPct val="150000"/>
              </a:lnSpc>
              <a:spcAft>
                <a:spcPts val="0"/>
              </a:spcAft>
              <a:buClr>
                <a:srgbClr val="F27300"/>
              </a:buClr>
              <a:buFont typeface="Wingdings" panose="05000000000000000000" pitchFamily="2" charset="2"/>
              <a:buChar char="ü"/>
              <a:defRPr/>
            </a:pPr>
            <a:r>
              <a:rPr lang="tr-TR" sz="2400" b="1" dirty="0">
                <a:latin typeface="+mn-lt"/>
              </a:rPr>
              <a:t>Ülke İçin Yeni Bir Ürün Geliştirilmesi </a:t>
            </a:r>
          </a:p>
          <a:p>
            <a:pPr eaLnBrk="1" fontAlgn="auto" hangingPunct="1">
              <a:lnSpc>
                <a:spcPct val="150000"/>
              </a:lnSpc>
              <a:spcAft>
                <a:spcPts val="0"/>
              </a:spcAft>
              <a:buClr>
                <a:srgbClr val="F27300"/>
              </a:buClr>
              <a:buFont typeface="Wingdings" panose="05000000000000000000" pitchFamily="2" charset="2"/>
              <a:buChar char="ü"/>
              <a:defRPr/>
            </a:pPr>
            <a:r>
              <a:rPr lang="tr-TR" sz="2400" b="1" dirty="0">
                <a:latin typeface="+mn-lt"/>
              </a:rPr>
              <a:t>Firma İçin Yeni Bir Ürün Platformu Geliştirilmesi</a:t>
            </a:r>
          </a:p>
          <a:p>
            <a:pPr eaLnBrk="1" fontAlgn="auto" hangingPunct="1">
              <a:lnSpc>
                <a:spcPct val="150000"/>
              </a:lnSpc>
              <a:spcAft>
                <a:spcPts val="0"/>
              </a:spcAft>
              <a:buClr>
                <a:srgbClr val="F27300"/>
              </a:buClr>
              <a:buFont typeface="Wingdings" panose="05000000000000000000" pitchFamily="2" charset="2"/>
              <a:buChar char="ü"/>
              <a:defRPr/>
            </a:pPr>
            <a:r>
              <a:rPr lang="tr-TR" sz="2400" b="1" dirty="0">
                <a:latin typeface="+mn-lt"/>
              </a:rPr>
              <a:t>Firma İçin Yeni Bir Ürün Geliştirilmesi</a:t>
            </a:r>
          </a:p>
          <a:p>
            <a:pPr eaLnBrk="1" fontAlgn="auto" hangingPunct="1">
              <a:lnSpc>
                <a:spcPct val="150000"/>
              </a:lnSpc>
              <a:spcAft>
                <a:spcPts val="0"/>
              </a:spcAft>
              <a:buClr>
                <a:srgbClr val="F27300"/>
              </a:buClr>
              <a:buFont typeface="Wingdings" panose="05000000000000000000" pitchFamily="2" charset="2"/>
              <a:buChar char="ü"/>
              <a:defRPr/>
            </a:pPr>
            <a:r>
              <a:rPr lang="tr-TR" sz="2400" b="1" dirty="0">
                <a:latin typeface="+mn-lt"/>
              </a:rPr>
              <a:t>Firmada Mevcut Bir Ürünün Yeni Modellerinin Geliştirilmesi</a:t>
            </a:r>
          </a:p>
          <a:p>
            <a:pPr eaLnBrk="1" fontAlgn="auto" hangingPunct="1">
              <a:lnSpc>
                <a:spcPct val="150000"/>
              </a:lnSpc>
              <a:spcAft>
                <a:spcPts val="0"/>
              </a:spcAft>
              <a:buClr>
                <a:srgbClr val="F27300"/>
              </a:buClr>
              <a:buFont typeface="Wingdings" panose="05000000000000000000" pitchFamily="2" charset="2"/>
              <a:buChar char="ü"/>
              <a:defRPr/>
            </a:pPr>
            <a:endParaRPr lang="en-US" sz="2400" b="1" dirty="0">
              <a:latin typeface="+mn-lt"/>
            </a:endParaRPr>
          </a:p>
        </p:txBody>
      </p:sp>
      <p:grpSp>
        <p:nvGrpSpPr>
          <p:cNvPr id="12" name="Grup 11"/>
          <p:cNvGrpSpPr/>
          <p:nvPr/>
        </p:nvGrpSpPr>
        <p:grpSpPr>
          <a:xfrm>
            <a:off x="7294695" y="1420584"/>
            <a:ext cx="4316778" cy="3131867"/>
            <a:chOff x="3658643" y="2930208"/>
            <a:chExt cx="4483182" cy="3771902"/>
          </a:xfrm>
        </p:grpSpPr>
        <p:sp>
          <p:nvSpPr>
            <p:cNvPr id="13" name="Akış Çizelgesi: El İle İşlem 12"/>
            <p:cNvSpPr/>
            <p:nvPr/>
          </p:nvSpPr>
          <p:spPr>
            <a:xfrm rot="16200000">
              <a:off x="2279278" y="4309573"/>
              <a:ext cx="3771902" cy="1013172"/>
            </a:xfrm>
            <a:prstGeom prst="flowChartManualOperation">
              <a:avLst/>
            </a:prstGeom>
            <a:solidFill>
              <a:srgbClr val="D95F0E"/>
            </a:solidFill>
            <a:ln>
              <a:solidFill>
                <a:srgbClr val="D95F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tr-TR" sz="1800" b="0">
                <a:solidFill>
                  <a:prstClr val="white"/>
                </a:solidFill>
              </a:endParaRPr>
            </a:p>
          </p:txBody>
        </p:sp>
        <p:sp>
          <p:nvSpPr>
            <p:cNvPr id="14" name="Dikdörtgen 13"/>
            <p:cNvSpPr/>
            <p:nvPr/>
          </p:nvSpPr>
          <p:spPr>
            <a:xfrm rot="16200000">
              <a:off x="3017058" y="4689214"/>
              <a:ext cx="2147896" cy="461665"/>
            </a:xfrm>
            <a:prstGeom prst="rect">
              <a:avLst/>
            </a:prstGeom>
          </p:spPr>
          <p:txBody>
            <a:bodyPr wrap="none">
              <a:spAutoFit/>
            </a:bodyPr>
            <a:lstStyle/>
            <a:p>
              <a:pPr algn="ctr" fontAlgn="auto">
                <a:spcBef>
                  <a:spcPts val="0"/>
                </a:spcBef>
                <a:spcAft>
                  <a:spcPts val="0"/>
                </a:spcAft>
              </a:pPr>
              <a:r>
                <a:rPr lang="tr-TR" sz="2400" b="0" dirty="0">
                  <a:solidFill>
                    <a:prstClr val="white"/>
                  </a:solidFill>
                  <a:latin typeface="Calibri"/>
                  <a:cs typeface="+mn-cs"/>
                </a:rPr>
                <a:t>Dünyada Yenilik</a:t>
              </a:r>
            </a:p>
          </p:txBody>
        </p:sp>
        <p:sp>
          <p:nvSpPr>
            <p:cNvPr id="15" name="Akış Çizelgesi: El İle İşlem 14"/>
            <p:cNvSpPr/>
            <p:nvPr/>
          </p:nvSpPr>
          <p:spPr>
            <a:xfrm rot="16200000">
              <a:off x="3805922" y="4337484"/>
              <a:ext cx="2924175" cy="1013172"/>
            </a:xfrm>
            <a:prstGeom prst="flowChartManualOperation">
              <a:avLst/>
            </a:prstGeom>
            <a:solidFill>
              <a:srgbClr val="FE9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tr-TR" sz="1800" b="0">
                <a:solidFill>
                  <a:prstClr val="white"/>
                </a:solidFill>
              </a:endParaRPr>
            </a:p>
          </p:txBody>
        </p:sp>
        <p:sp>
          <p:nvSpPr>
            <p:cNvPr id="16" name="Metin kutusu 15"/>
            <p:cNvSpPr txBox="1"/>
            <p:nvPr/>
          </p:nvSpPr>
          <p:spPr>
            <a:xfrm rot="16200000">
              <a:off x="4664634" y="4254567"/>
              <a:ext cx="1524968" cy="1200329"/>
            </a:xfrm>
            <a:prstGeom prst="rect">
              <a:avLst/>
            </a:prstGeom>
            <a:noFill/>
          </p:spPr>
          <p:txBody>
            <a:bodyPr wrap="none" rtlCol="0">
              <a:spAutoFit/>
            </a:bodyPr>
            <a:lstStyle/>
            <a:p>
              <a:pPr algn="ctr" fontAlgn="auto">
                <a:spcBef>
                  <a:spcPts val="0"/>
                </a:spcBef>
                <a:spcAft>
                  <a:spcPts val="0"/>
                </a:spcAft>
              </a:pPr>
              <a:r>
                <a:rPr lang="tr-TR" sz="2400" b="0" dirty="0">
                  <a:solidFill>
                    <a:prstClr val="white"/>
                  </a:solidFill>
                  <a:latin typeface="Calibri"/>
                  <a:cs typeface="+mn-cs"/>
                </a:rPr>
                <a:t>Türkiye’de </a:t>
              </a:r>
              <a:endParaRPr lang="tr-TR" sz="2400" b="0" dirty="0" smtClean="0">
                <a:solidFill>
                  <a:prstClr val="white"/>
                </a:solidFill>
                <a:latin typeface="Calibri"/>
                <a:cs typeface="+mn-cs"/>
              </a:endParaRPr>
            </a:p>
            <a:p>
              <a:pPr algn="ctr" fontAlgn="auto">
                <a:spcBef>
                  <a:spcPts val="0"/>
                </a:spcBef>
                <a:spcAft>
                  <a:spcPts val="0"/>
                </a:spcAft>
              </a:pPr>
              <a:r>
                <a:rPr lang="tr-TR" sz="2400" b="0" dirty="0" smtClean="0">
                  <a:solidFill>
                    <a:prstClr val="white"/>
                  </a:solidFill>
                  <a:latin typeface="Calibri"/>
                  <a:cs typeface="+mn-cs"/>
                </a:rPr>
                <a:t>Yenilik</a:t>
              </a:r>
              <a:endParaRPr lang="tr-TR" sz="2400" b="0" dirty="0">
                <a:solidFill>
                  <a:prstClr val="white"/>
                </a:solidFill>
                <a:latin typeface="Calibri"/>
                <a:cs typeface="+mn-cs"/>
              </a:endParaRPr>
            </a:p>
            <a:p>
              <a:pPr algn="ctr" fontAlgn="auto">
                <a:spcBef>
                  <a:spcPts val="0"/>
                </a:spcBef>
                <a:spcAft>
                  <a:spcPts val="0"/>
                </a:spcAft>
              </a:pPr>
              <a:endParaRPr lang="tr-TR" sz="2400" b="0" dirty="0">
                <a:solidFill>
                  <a:prstClr val="white"/>
                </a:solidFill>
                <a:latin typeface="Calibri"/>
                <a:cs typeface="+mn-cs"/>
              </a:endParaRPr>
            </a:p>
          </p:txBody>
        </p:sp>
        <p:sp>
          <p:nvSpPr>
            <p:cNvPr id="17" name="Akış Çizelgesi: El İle İşlem 16"/>
            <p:cNvSpPr/>
            <p:nvPr/>
          </p:nvSpPr>
          <p:spPr>
            <a:xfrm rot="16200000">
              <a:off x="6719075" y="4379107"/>
              <a:ext cx="1538493" cy="1013173"/>
            </a:xfrm>
            <a:prstGeom prst="flowChartManualOperation">
              <a:avLst/>
            </a:prstGeom>
            <a:solidFill>
              <a:srgbClr val="FEE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tr-TR" sz="1800" b="0">
                <a:solidFill>
                  <a:prstClr val="white"/>
                </a:solidFill>
              </a:endParaRPr>
            </a:p>
          </p:txBody>
        </p:sp>
        <p:sp>
          <p:nvSpPr>
            <p:cNvPr id="18" name="Akış Çizelgesi: El İle İşlem 17"/>
            <p:cNvSpPr/>
            <p:nvPr/>
          </p:nvSpPr>
          <p:spPr>
            <a:xfrm rot="16200000">
              <a:off x="5360257" y="4348144"/>
              <a:ext cx="2021068" cy="1013174"/>
            </a:xfrm>
            <a:prstGeom prst="flowChartManualOperation">
              <a:avLst/>
            </a:prstGeom>
            <a:solidFill>
              <a:srgbClr val="FEC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tr-TR" sz="1800" b="0">
                <a:solidFill>
                  <a:prstClr val="white"/>
                </a:solidFill>
              </a:endParaRPr>
            </a:p>
          </p:txBody>
        </p:sp>
        <p:sp>
          <p:nvSpPr>
            <p:cNvPr id="19" name="Dikdörtgen 18"/>
            <p:cNvSpPr/>
            <p:nvPr/>
          </p:nvSpPr>
          <p:spPr>
            <a:xfrm rot="16200000">
              <a:off x="5819498" y="4540410"/>
              <a:ext cx="1097608" cy="707886"/>
            </a:xfrm>
            <a:prstGeom prst="rect">
              <a:avLst/>
            </a:prstGeom>
          </p:spPr>
          <p:txBody>
            <a:bodyPr wrap="none">
              <a:spAutoFit/>
            </a:bodyPr>
            <a:lstStyle/>
            <a:p>
              <a:pPr algn="ctr" fontAlgn="auto">
                <a:spcBef>
                  <a:spcPts val="0"/>
                </a:spcBef>
                <a:spcAft>
                  <a:spcPts val="0"/>
                </a:spcAft>
              </a:pPr>
              <a:r>
                <a:rPr lang="tr-TR" sz="2000" b="0" dirty="0">
                  <a:solidFill>
                    <a:prstClr val="white"/>
                  </a:solidFill>
                  <a:latin typeface="Calibri"/>
                  <a:cs typeface="+mn-cs"/>
                </a:rPr>
                <a:t>Sektörel </a:t>
              </a:r>
              <a:endParaRPr lang="tr-TR" sz="2000" b="0" dirty="0" smtClean="0">
                <a:solidFill>
                  <a:prstClr val="white"/>
                </a:solidFill>
                <a:latin typeface="Calibri"/>
                <a:cs typeface="+mn-cs"/>
              </a:endParaRPr>
            </a:p>
            <a:p>
              <a:pPr algn="ctr" fontAlgn="auto">
                <a:spcBef>
                  <a:spcPts val="0"/>
                </a:spcBef>
                <a:spcAft>
                  <a:spcPts val="0"/>
                </a:spcAft>
              </a:pPr>
              <a:r>
                <a:rPr lang="tr-TR" sz="2000" b="0" dirty="0" smtClean="0">
                  <a:solidFill>
                    <a:prstClr val="white"/>
                  </a:solidFill>
                  <a:latin typeface="Calibri"/>
                  <a:cs typeface="+mn-cs"/>
                </a:rPr>
                <a:t>Yenilik</a:t>
              </a:r>
              <a:endParaRPr lang="tr-TR" sz="2000" b="0" dirty="0">
                <a:solidFill>
                  <a:prstClr val="white"/>
                </a:solidFill>
                <a:latin typeface="Calibri"/>
                <a:cs typeface="+mn-cs"/>
              </a:endParaRPr>
            </a:p>
          </p:txBody>
        </p:sp>
        <p:sp>
          <p:nvSpPr>
            <p:cNvPr id="20" name="Metin kutusu 19"/>
            <p:cNvSpPr txBox="1"/>
            <p:nvPr/>
          </p:nvSpPr>
          <p:spPr>
            <a:xfrm rot="16200000">
              <a:off x="6653770" y="4330096"/>
              <a:ext cx="1611291" cy="1364819"/>
            </a:xfrm>
            <a:prstGeom prst="rect">
              <a:avLst/>
            </a:prstGeom>
            <a:noFill/>
          </p:spPr>
          <p:txBody>
            <a:bodyPr wrap="square" rtlCol="0">
              <a:spAutoFit/>
            </a:bodyPr>
            <a:lstStyle/>
            <a:p>
              <a:pPr algn="ctr" fontAlgn="auto">
                <a:spcBef>
                  <a:spcPts val="0"/>
                </a:spcBef>
                <a:spcAft>
                  <a:spcPts val="0"/>
                </a:spcAft>
              </a:pPr>
              <a:endParaRPr lang="tr-TR" sz="2000" b="0" dirty="0" smtClean="0">
                <a:solidFill>
                  <a:prstClr val="black"/>
                </a:solidFill>
                <a:latin typeface="Calibri"/>
                <a:cs typeface="+mn-cs"/>
              </a:endParaRPr>
            </a:p>
            <a:p>
              <a:pPr algn="ctr" fontAlgn="auto">
                <a:spcBef>
                  <a:spcPts val="0"/>
                </a:spcBef>
                <a:spcAft>
                  <a:spcPts val="0"/>
                </a:spcAft>
              </a:pPr>
              <a:r>
                <a:rPr lang="tr-TR" sz="2000" b="0" dirty="0" smtClean="0">
                  <a:solidFill>
                    <a:prstClr val="white"/>
                  </a:solidFill>
                  <a:latin typeface="Calibri"/>
                  <a:cs typeface="+mn-cs"/>
                </a:rPr>
                <a:t>  Firmada </a:t>
              </a:r>
            </a:p>
            <a:p>
              <a:pPr algn="ctr" fontAlgn="auto">
                <a:spcBef>
                  <a:spcPts val="0"/>
                </a:spcBef>
                <a:spcAft>
                  <a:spcPts val="0"/>
                </a:spcAft>
              </a:pPr>
              <a:r>
                <a:rPr lang="tr-TR" sz="2000" b="0" dirty="0" smtClean="0">
                  <a:solidFill>
                    <a:prstClr val="white"/>
                  </a:solidFill>
                  <a:latin typeface="Calibri"/>
                  <a:cs typeface="+mn-cs"/>
                </a:rPr>
                <a:t>  Yenilik</a:t>
              </a:r>
              <a:r>
                <a:rPr lang="tr-TR" sz="2000" b="0" dirty="0" smtClean="0">
                  <a:solidFill>
                    <a:prstClr val="black"/>
                  </a:solidFill>
                  <a:latin typeface="Calibri"/>
                  <a:cs typeface="+mn-cs"/>
                </a:rPr>
                <a:t> </a:t>
              </a:r>
            </a:p>
            <a:p>
              <a:pPr algn="ctr" fontAlgn="auto">
                <a:spcBef>
                  <a:spcPts val="0"/>
                </a:spcBef>
                <a:spcAft>
                  <a:spcPts val="0"/>
                </a:spcAft>
              </a:pPr>
              <a:endParaRPr lang="tr-TR" sz="2000" b="0" dirty="0">
                <a:solidFill>
                  <a:prstClr val="black"/>
                </a:solidFill>
                <a:latin typeface="Calibri"/>
                <a:cs typeface="+mn-cs"/>
              </a:endParaRPr>
            </a:p>
          </p:txBody>
        </p:sp>
      </p:grpSp>
    </p:spTree>
    <p:extLst>
      <p:ext uri="{BB962C8B-B14F-4D97-AF65-F5344CB8AC3E}">
        <p14:creationId xmlns:p14="http://schemas.microsoft.com/office/powerpoint/2010/main" val="221888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Yuvarlatılmış Dikdörtgen 11"/>
          <p:cNvSpPr/>
          <p:nvPr/>
        </p:nvSpPr>
        <p:spPr>
          <a:xfrm>
            <a:off x="568960" y="1924288"/>
            <a:ext cx="10861040" cy="441007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
        <p:nvSpPr>
          <p:cNvPr id="10" name="Rectangle 3"/>
          <p:cNvSpPr txBox="1">
            <a:spLocks noChangeArrowheads="1"/>
          </p:cNvSpPr>
          <p:nvPr/>
        </p:nvSpPr>
        <p:spPr>
          <a:xfrm>
            <a:off x="786221" y="1924288"/>
            <a:ext cx="8172450" cy="4410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F27300"/>
              </a:buClr>
              <a:buSzPct val="80000"/>
              <a:buFont typeface="Wingdings" panose="05000000000000000000" pitchFamily="2" charset="2"/>
              <a:buChar char="ü"/>
            </a:pPr>
            <a:r>
              <a:rPr lang="tr-TR" altLang="en-US" sz="2200" b="1" dirty="0" smtClean="0">
                <a:ea typeface="MS PGothic" panose="020B0600070205080204" pitchFamily="34" charset="-128"/>
              </a:rPr>
              <a:t>Kavram Geliştirme</a:t>
            </a:r>
          </a:p>
          <a:p>
            <a:pPr>
              <a:lnSpc>
                <a:spcPct val="150000"/>
              </a:lnSpc>
              <a:buClr>
                <a:srgbClr val="F27300"/>
              </a:buClr>
              <a:buSzPct val="80000"/>
              <a:buFont typeface="Wingdings" panose="05000000000000000000" pitchFamily="2" charset="2"/>
              <a:buChar char="ü"/>
            </a:pPr>
            <a:r>
              <a:rPr lang="tr-TR" altLang="en-US" sz="2200" b="1" dirty="0" smtClean="0">
                <a:ea typeface="MS PGothic" panose="020B0600070205080204" pitchFamily="34" charset="-128"/>
              </a:rPr>
              <a:t>Geliştirilen Kavramdan Tasarıma Geçiş Sürecinde Yer Alan Laboratuvar ve benzeri Çalışmalar</a:t>
            </a:r>
          </a:p>
          <a:p>
            <a:pPr>
              <a:lnSpc>
                <a:spcPct val="150000"/>
              </a:lnSpc>
              <a:buClr>
                <a:srgbClr val="F27300"/>
              </a:buClr>
              <a:buSzPct val="80000"/>
              <a:buFont typeface="Wingdings" panose="05000000000000000000" pitchFamily="2" charset="2"/>
              <a:buChar char="ü"/>
            </a:pPr>
            <a:r>
              <a:rPr lang="tr-TR" altLang="en-US" sz="2200" b="1" dirty="0" smtClean="0">
                <a:ea typeface="MS PGothic" panose="020B0600070205080204" pitchFamily="34" charset="-128"/>
              </a:rPr>
              <a:t>Tasarım</a:t>
            </a:r>
          </a:p>
          <a:p>
            <a:pPr>
              <a:lnSpc>
                <a:spcPct val="150000"/>
              </a:lnSpc>
              <a:buClr>
                <a:srgbClr val="F27300"/>
              </a:buClr>
              <a:buSzPct val="80000"/>
              <a:buFont typeface="Wingdings" panose="05000000000000000000" pitchFamily="2" charset="2"/>
              <a:buChar char="ü"/>
            </a:pPr>
            <a:r>
              <a:rPr lang="tr-TR" altLang="en-US" sz="2200" b="1" dirty="0" smtClean="0">
                <a:ea typeface="MS PGothic" panose="020B0600070205080204" pitchFamily="34" charset="-128"/>
              </a:rPr>
              <a:t>Tasarım Geliştirme ve Doğrulama Çalışmaları</a:t>
            </a:r>
          </a:p>
          <a:p>
            <a:pPr>
              <a:lnSpc>
                <a:spcPct val="150000"/>
              </a:lnSpc>
              <a:buClr>
                <a:srgbClr val="F27300"/>
              </a:buClr>
              <a:buSzPct val="80000"/>
              <a:buFont typeface="Wingdings" panose="05000000000000000000" pitchFamily="2" charset="2"/>
              <a:buChar char="ü"/>
            </a:pPr>
            <a:r>
              <a:rPr lang="tr-TR" altLang="en-US" sz="2200" b="1" dirty="0" smtClean="0">
                <a:ea typeface="MS PGothic" panose="020B0600070205080204" pitchFamily="34" charset="-128"/>
              </a:rPr>
              <a:t>Prototip Üretimi</a:t>
            </a:r>
          </a:p>
          <a:p>
            <a:pPr>
              <a:lnSpc>
                <a:spcPct val="150000"/>
              </a:lnSpc>
              <a:buClr>
                <a:srgbClr val="F27300"/>
              </a:buClr>
              <a:buSzPct val="80000"/>
              <a:buFont typeface="Wingdings" panose="05000000000000000000" pitchFamily="2" charset="2"/>
              <a:buChar char="ü"/>
            </a:pPr>
            <a:r>
              <a:rPr lang="tr-TR" altLang="en-US" sz="2200" b="1" dirty="0" smtClean="0">
                <a:ea typeface="MS PGothic" panose="020B0600070205080204" pitchFamily="34" charset="-128"/>
              </a:rPr>
              <a:t>Deneme Üretimi ve Tip Testlerinin Yapılması</a:t>
            </a:r>
          </a:p>
          <a:p>
            <a:pPr marL="552450" indent="-552450">
              <a:buSzPct val="80000"/>
              <a:buFontTx/>
              <a:buChar char="•"/>
            </a:pPr>
            <a:endParaRPr lang="tr-TR" altLang="en-US" sz="2200" b="1" dirty="0">
              <a:ea typeface="MS PGothic" panose="020B0600070205080204" pitchFamily="34" charset="-128"/>
            </a:endParaRPr>
          </a:p>
        </p:txBody>
      </p:sp>
      <p:sp>
        <p:nvSpPr>
          <p:cNvPr id="11" name="Rectangle 2"/>
          <p:cNvSpPr txBox="1">
            <a:spLocks noChangeArrowheads="1"/>
          </p:cNvSpPr>
          <p:nvPr/>
        </p:nvSpPr>
        <p:spPr bwMode="auto">
          <a:xfrm>
            <a:off x="795973" y="981270"/>
            <a:ext cx="7850187" cy="7524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200" b="1" kern="1200">
                <a:solidFill>
                  <a:schemeClr val="bg1"/>
                </a:solidFill>
                <a:latin typeface="Futura Bk BT" pitchFamily="34" charset="0"/>
                <a:ea typeface="+mj-ea"/>
                <a:cs typeface="+mj-cs"/>
              </a:defRPr>
            </a:lvl1pPr>
            <a:lvl2pPr algn="l" rtl="0" fontAlgn="base">
              <a:spcBef>
                <a:spcPct val="0"/>
              </a:spcBef>
              <a:spcAft>
                <a:spcPct val="0"/>
              </a:spcAft>
              <a:defRPr sz="3200" b="1">
                <a:solidFill>
                  <a:schemeClr val="bg1"/>
                </a:solidFill>
                <a:latin typeface="Futura Bk BT" pitchFamily="34" charset="0"/>
              </a:defRPr>
            </a:lvl2pPr>
            <a:lvl3pPr algn="l" rtl="0" fontAlgn="base">
              <a:spcBef>
                <a:spcPct val="0"/>
              </a:spcBef>
              <a:spcAft>
                <a:spcPct val="0"/>
              </a:spcAft>
              <a:defRPr sz="3200" b="1">
                <a:solidFill>
                  <a:schemeClr val="bg1"/>
                </a:solidFill>
                <a:latin typeface="Futura Bk BT" pitchFamily="34" charset="0"/>
              </a:defRPr>
            </a:lvl3pPr>
            <a:lvl4pPr algn="l" rtl="0" fontAlgn="base">
              <a:spcBef>
                <a:spcPct val="0"/>
              </a:spcBef>
              <a:spcAft>
                <a:spcPct val="0"/>
              </a:spcAft>
              <a:defRPr sz="3200" b="1">
                <a:solidFill>
                  <a:schemeClr val="bg1"/>
                </a:solidFill>
                <a:latin typeface="Futura Bk BT" pitchFamily="34" charset="0"/>
              </a:defRPr>
            </a:lvl4pPr>
            <a:lvl5pPr algn="l" rtl="0" fontAlgn="base">
              <a:spcBef>
                <a:spcPct val="0"/>
              </a:spcBef>
              <a:spcAft>
                <a:spcPct val="0"/>
              </a:spcAft>
              <a:defRPr sz="3200" b="1">
                <a:solidFill>
                  <a:schemeClr val="bg1"/>
                </a:solidFill>
                <a:latin typeface="Futura Bk BT" pitchFamily="34" charset="0"/>
              </a:defRPr>
            </a:lvl5pPr>
            <a:lvl6pPr marL="457200" algn="l" rtl="0" fontAlgn="base">
              <a:spcBef>
                <a:spcPct val="0"/>
              </a:spcBef>
              <a:spcAft>
                <a:spcPct val="0"/>
              </a:spcAft>
              <a:defRPr sz="3200" b="1">
                <a:solidFill>
                  <a:schemeClr val="bg1"/>
                </a:solidFill>
                <a:latin typeface="Futura Bk BT" pitchFamily="34" charset="0"/>
              </a:defRPr>
            </a:lvl6pPr>
            <a:lvl7pPr marL="914400" algn="l" rtl="0" fontAlgn="base">
              <a:spcBef>
                <a:spcPct val="0"/>
              </a:spcBef>
              <a:spcAft>
                <a:spcPct val="0"/>
              </a:spcAft>
              <a:defRPr sz="3200" b="1">
                <a:solidFill>
                  <a:schemeClr val="bg1"/>
                </a:solidFill>
                <a:latin typeface="Futura Bk BT" pitchFamily="34" charset="0"/>
              </a:defRPr>
            </a:lvl7pPr>
            <a:lvl8pPr marL="1371600" algn="l" rtl="0" fontAlgn="base">
              <a:spcBef>
                <a:spcPct val="0"/>
              </a:spcBef>
              <a:spcAft>
                <a:spcPct val="0"/>
              </a:spcAft>
              <a:defRPr sz="3200" b="1">
                <a:solidFill>
                  <a:schemeClr val="bg1"/>
                </a:solidFill>
                <a:latin typeface="Futura Bk BT" pitchFamily="34" charset="0"/>
              </a:defRPr>
            </a:lvl8pPr>
            <a:lvl9pPr marL="1828800" algn="l" rtl="0" fontAlgn="base">
              <a:spcBef>
                <a:spcPct val="0"/>
              </a:spcBef>
              <a:spcAft>
                <a:spcPct val="0"/>
              </a:spcAft>
              <a:defRPr sz="3200" b="1">
                <a:solidFill>
                  <a:schemeClr val="bg1"/>
                </a:solidFill>
                <a:latin typeface="Futura Bk BT" pitchFamily="34" charset="0"/>
              </a:defRPr>
            </a:lvl9pPr>
          </a:lstStyle>
          <a:p>
            <a:r>
              <a:rPr lang="tr-TR" altLang="en-US" dirty="0" smtClean="0">
                <a:solidFill>
                  <a:srgbClr val="F27300"/>
                </a:solidFill>
                <a:effectLst>
                  <a:outerShdw blurRad="38100" dist="38100" dir="2700000" algn="tl">
                    <a:srgbClr val="C0C0C0"/>
                  </a:outerShdw>
                </a:effectLst>
                <a:ea typeface="MS PGothic" panose="020B0600070205080204" pitchFamily="34" charset="-128"/>
              </a:rPr>
              <a:t>Ar-Ge Projesinde;</a:t>
            </a:r>
          </a:p>
        </p:txBody>
      </p:sp>
    </p:spTree>
    <p:extLst>
      <p:ext uri="{BB962C8B-B14F-4D97-AF65-F5344CB8AC3E}">
        <p14:creationId xmlns:p14="http://schemas.microsoft.com/office/powerpoint/2010/main" val="2343626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
        <p:nvSpPr>
          <p:cNvPr id="15" name="Rectangle 2"/>
          <p:cNvSpPr/>
          <p:nvPr/>
        </p:nvSpPr>
        <p:spPr>
          <a:xfrm>
            <a:off x="1322070" y="1935798"/>
            <a:ext cx="4614863" cy="585787"/>
          </a:xfrm>
          <a:prstGeom prst="rect">
            <a:avLst/>
          </a:prstGeom>
        </p:spPr>
        <p:txBody>
          <a:bodyPr>
            <a:spAutoFit/>
          </a:bodyPr>
          <a:lstStyle>
            <a:lvl1pPr>
              <a:defRPr b="1">
                <a:solidFill>
                  <a:schemeClr val="tx1"/>
                </a:solidFill>
                <a:latin typeface="Verdana" panose="020B0604030504040204" pitchFamily="34" charset="0"/>
                <a:ea typeface="MS PGothic" panose="020B0600070205080204" pitchFamily="34" charset="-128"/>
              </a:defRPr>
            </a:lvl1pPr>
            <a:lvl2pPr marL="742950" indent="-285750">
              <a:defRPr b="1">
                <a:solidFill>
                  <a:schemeClr val="tx1"/>
                </a:solidFill>
                <a:latin typeface="Verdana" panose="020B0604030504040204" pitchFamily="34" charset="0"/>
                <a:ea typeface="MS PGothic" panose="020B0600070205080204" pitchFamily="34" charset="-128"/>
              </a:defRPr>
            </a:lvl2pPr>
            <a:lvl3pPr marL="1143000" indent="-228600">
              <a:defRPr b="1">
                <a:solidFill>
                  <a:schemeClr val="tx1"/>
                </a:solidFill>
                <a:latin typeface="Verdana" panose="020B0604030504040204" pitchFamily="34" charset="0"/>
                <a:ea typeface="MS PGothic" panose="020B0600070205080204" pitchFamily="34" charset="-128"/>
              </a:defRPr>
            </a:lvl3pPr>
            <a:lvl4pPr marL="1600200" indent="-228600">
              <a:defRPr b="1">
                <a:solidFill>
                  <a:schemeClr val="tx1"/>
                </a:solidFill>
                <a:latin typeface="Verdana" panose="020B0604030504040204" pitchFamily="34" charset="0"/>
                <a:ea typeface="MS PGothic" panose="020B0600070205080204" pitchFamily="34" charset="-128"/>
              </a:defRPr>
            </a:lvl4pPr>
            <a:lvl5pPr marL="2057400" indent="-228600">
              <a:defRPr b="1">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Verdana" panose="020B0604030504040204" pitchFamily="34" charset="0"/>
                <a:ea typeface="MS PGothic" panose="020B0600070205080204" pitchFamily="34" charset="-128"/>
              </a:defRPr>
            </a:lvl9pPr>
          </a:lstStyle>
          <a:p>
            <a:pPr algn="ctr" eaLnBrk="1" hangingPunct="1"/>
            <a:r>
              <a:rPr lang="tr-TR" altLang="tr-TR" sz="3200" dirty="0">
                <a:effectLst>
                  <a:outerShdw blurRad="38100" dist="38100" dir="2700000" algn="tl">
                    <a:srgbClr val="C0C0C0"/>
                  </a:outerShdw>
                </a:effectLst>
              </a:rPr>
              <a:t>Temel Araştırma </a:t>
            </a:r>
            <a:endParaRPr lang="tr-TR" altLang="tr-TR" sz="3200" dirty="0"/>
          </a:p>
        </p:txBody>
      </p:sp>
      <p:sp>
        <p:nvSpPr>
          <p:cNvPr id="16" name="Rectangle 3"/>
          <p:cNvSpPr/>
          <p:nvPr/>
        </p:nvSpPr>
        <p:spPr>
          <a:xfrm>
            <a:off x="2333128" y="4946418"/>
            <a:ext cx="6781800" cy="585788"/>
          </a:xfrm>
          <a:prstGeom prst="rect">
            <a:avLst/>
          </a:prstGeom>
        </p:spPr>
        <p:txBody>
          <a:bodyPr>
            <a:spAutoFit/>
          </a:bodyPr>
          <a:lstStyle>
            <a:lvl1pPr>
              <a:defRPr b="1">
                <a:solidFill>
                  <a:schemeClr val="tx1"/>
                </a:solidFill>
                <a:latin typeface="Verdana" panose="020B0604030504040204" pitchFamily="34" charset="0"/>
                <a:ea typeface="MS PGothic" panose="020B0600070205080204" pitchFamily="34" charset="-128"/>
              </a:defRPr>
            </a:lvl1pPr>
            <a:lvl2pPr marL="742950" indent="-285750">
              <a:defRPr b="1">
                <a:solidFill>
                  <a:schemeClr val="tx1"/>
                </a:solidFill>
                <a:latin typeface="Verdana" panose="020B0604030504040204" pitchFamily="34" charset="0"/>
                <a:ea typeface="MS PGothic" panose="020B0600070205080204" pitchFamily="34" charset="-128"/>
              </a:defRPr>
            </a:lvl2pPr>
            <a:lvl3pPr marL="1143000" indent="-228600">
              <a:defRPr b="1">
                <a:solidFill>
                  <a:schemeClr val="tx1"/>
                </a:solidFill>
                <a:latin typeface="Verdana" panose="020B0604030504040204" pitchFamily="34" charset="0"/>
                <a:ea typeface="MS PGothic" panose="020B0600070205080204" pitchFamily="34" charset="-128"/>
              </a:defRPr>
            </a:lvl3pPr>
            <a:lvl4pPr marL="1600200" indent="-228600">
              <a:defRPr b="1">
                <a:solidFill>
                  <a:schemeClr val="tx1"/>
                </a:solidFill>
                <a:latin typeface="Verdana" panose="020B0604030504040204" pitchFamily="34" charset="0"/>
                <a:ea typeface="MS PGothic" panose="020B0600070205080204" pitchFamily="34" charset="-128"/>
              </a:defRPr>
            </a:lvl4pPr>
            <a:lvl5pPr marL="2057400" indent="-228600">
              <a:defRPr b="1">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Verdana" panose="020B0604030504040204" pitchFamily="34" charset="0"/>
                <a:ea typeface="MS PGothic" panose="020B0600070205080204" pitchFamily="34" charset="-128"/>
              </a:defRPr>
            </a:lvl9pPr>
          </a:lstStyle>
          <a:p>
            <a:pPr algn="ctr" eaLnBrk="1" hangingPunct="1"/>
            <a:r>
              <a:rPr lang="tr-TR" altLang="tr-TR" sz="3200" dirty="0">
                <a:effectLst>
                  <a:outerShdw blurRad="38100" dist="38100" dir="2700000" algn="tl">
                    <a:srgbClr val="C0C0C0"/>
                  </a:outerShdw>
                </a:effectLst>
              </a:rPr>
              <a:t>Uygulamalı Araştırma</a:t>
            </a:r>
            <a:endParaRPr lang="tr-TR" altLang="tr-TR" sz="3200" dirty="0"/>
          </a:p>
        </p:txBody>
      </p:sp>
      <p:sp>
        <p:nvSpPr>
          <p:cNvPr id="17" name="Rectangle 5"/>
          <p:cNvSpPr/>
          <p:nvPr/>
        </p:nvSpPr>
        <p:spPr>
          <a:xfrm>
            <a:off x="2333128" y="3383222"/>
            <a:ext cx="4799013" cy="584200"/>
          </a:xfrm>
          <a:prstGeom prst="rect">
            <a:avLst/>
          </a:prstGeom>
        </p:spPr>
        <p:txBody>
          <a:bodyPr wrap="none">
            <a:spAutoFit/>
          </a:bodyPr>
          <a:lstStyle>
            <a:lvl1pPr>
              <a:defRPr b="1">
                <a:solidFill>
                  <a:schemeClr val="tx1"/>
                </a:solidFill>
                <a:latin typeface="Verdana" panose="020B0604030504040204" pitchFamily="34" charset="0"/>
                <a:ea typeface="MS PGothic" panose="020B0600070205080204" pitchFamily="34" charset="-128"/>
              </a:defRPr>
            </a:lvl1pPr>
            <a:lvl2pPr marL="742950" indent="-285750">
              <a:defRPr b="1">
                <a:solidFill>
                  <a:schemeClr val="tx1"/>
                </a:solidFill>
                <a:latin typeface="Verdana" panose="020B0604030504040204" pitchFamily="34" charset="0"/>
                <a:ea typeface="MS PGothic" panose="020B0600070205080204" pitchFamily="34" charset="-128"/>
              </a:defRPr>
            </a:lvl2pPr>
            <a:lvl3pPr marL="1143000" indent="-228600">
              <a:defRPr b="1">
                <a:solidFill>
                  <a:schemeClr val="tx1"/>
                </a:solidFill>
                <a:latin typeface="Verdana" panose="020B0604030504040204" pitchFamily="34" charset="0"/>
                <a:ea typeface="MS PGothic" panose="020B0600070205080204" pitchFamily="34" charset="-128"/>
              </a:defRPr>
            </a:lvl3pPr>
            <a:lvl4pPr marL="1600200" indent="-228600">
              <a:defRPr b="1">
                <a:solidFill>
                  <a:schemeClr val="tx1"/>
                </a:solidFill>
                <a:latin typeface="Verdana" panose="020B0604030504040204" pitchFamily="34" charset="0"/>
                <a:ea typeface="MS PGothic" panose="020B0600070205080204" pitchFamily="34" charset="-128"/>
              </a:defRPr>
            </a:lvl4pPr>
            <a:lvl5pPr marL="2057400" indent="-228600">
              <a:defRPr b="1">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Verdana" panose="020B0604030504040204" pitchFamily="34" charset="0"/>
                <a:ea typeface="MS PGothic" panose="020B0600070205080204" pitchFamily="34" charset="-128"/>
              </a:defRPr>
            </a:lvl9pPr>
          </a:lstStyle>
          <a:p>
            <a:pPr algn="ctr" eaLnBrk="1" hangingPunct="1"/>
            <a:r>
              <a:rPr lang="tr-TR" altLang="tr-TR" sz="3200" dirty="0">
                <a:effectLst>
                  <a:outerShdw blurRad="38100" dist="38100" dir="2700000" algn="tl">
                    <a:srgbClr val="C0C0C0"/>
                  </a:outerShdw>
                </a:effectLst>
              </a:rPr>
              <a:t>Deneysel Geliştirme</a:t>
            </a:r>
            <a:endParaRPr lang="tr-TR" altLang="tr-TR" sz="3200" dirty="0"/>
          </a:p>
        </p:txBody>
      </p:sp>
      <p:pic>
        <p:nvPicPr>
          <p:cNvPr id="1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0120" y="1017872"/>
            <a:ext cx="2409310" cy="184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3150" y="3019319"/>
            <a:ext cx="2481445" cy="140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51127" y="5460048"/>
            <a:ext cx="2440451" cy="1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1524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smtClean="0"/>
              <a:t>TÜBİTAK-TEYDEB Bilgilendirme ve Eğitim Günü</a:t>
            </a:r>
            <a:endParaRPr lang="tr-TR" sz="2800" b="1" dirty="0"/>
          </a:p>
        </p:txBody>
      </p:sp>
      <p:sp>
        <p:nvSpPr>
          <p:cNvPr id="15" name="Dikdörtgen 14"/>
          <p:cNvSpPr/>
          <p:nvPr/>
        </p:nvSpPr>
        <p:spPr>
          <a:xfrm rot="16200000">
            <a:off x="1736896" y="3398894"/>
            <a:ext cx="2147896" cy="461665"/>
          </a:xfrm>
          <a:prstGeom prst="rect">
            <a:avLst/>
          </a:prstGeom>
        </p:spPr>
        <p:txBody>
          <a:bodyPr wrap="none">
            <a:spAutoFit/>
          </a:bodyPr>
          <a:lstStyle/>
          <a:p>
            <a:pPr algn="ctr" fontAlgn="auto">
              <a:spcBef>
                <a:spcPts val="0"/>
              </a:spcBef>
              <a:spcAft>
                <a:spcPts val="0"/>
              </a:spcAft>
            </a:pPr>
            <a:r>
              <a:rPr lang="tr-TR" sz="2400" b="0" dirty="0">
                <a:solidFill>
                  <a:prstClr val="white"/>
                </a:solidFill>
                <a:latin typeface="Calibri"/>
                <a:cs typeface="+mn-cs"/>
              </a:rPr>
              <a:t>Dünyada Yenilik</a:t>
            </a:r>
          </a:p>
        </p:txBody>
      </p:sp>
      <p:sp>
        <p:nvSpPr>
          <p:cNvPr id="16" name="Dikdörtgen 15"/>
          <p:cNvSpPr/>
          <p:nvPr/>
        </p:nvSpPr>
        <p:spPr>
          <a:xfrm rot="16200000">
            <a:off x="5819493" y="4540410"/>
            <a:ext cx="1097608" cy="707886"/>
          </a:xfrm>
          <a:prstGeom prst="rect">
            <a:avLst/>
          </a:prstGeom>
        </p:spPr>
        <p:txBody>
          <a:bodyPr wrap="none">
            <a:spAutoFit/>
          </a:bodyPr>
          <a:lstStyle/>
          <a:p>
            <a:pPr algn="ctr" fontAlgn="auto">
              <a:spcBef>
                <a:spcPts val="0"/>
              </a:spcBef>
              <a:spcAft>
                <a:spcPts val="0"/>
              </a:spcAft>
            </a:pPr>
            <a:r>
              <a:rPr lang="tr-TR" sz="2000" b="0" dirty="0">
                <a:solidFill>
                  <a:prstClr val="white"/>
                </a:solidFill>
                <a:latin typeface="Calibri"/>
                <a:cs typeface="+mn-cs"/>
              </a:rPr>
              <a:t>Sektörel </a:t>
            </a:r>
            <a:endParaRPr lang="tr-TR" sz="2000" b="0" dirty="0" smtClean="0">
              <a:solidFill>
                <a:prstClr val="white"/>
              </a:solidFill>
              <a:latin typeface="Calibri"/>
              <a:cs typeface="+mn-cs"/>
            </a:endParaRPr>
          </a:p>
          <a:p>
            <a:pPr algn="ctr" fontAlgn="auto">
              <a:spcBef>
                <a:spcPts val="0"/>
              </a:spcBef>
              <a:spcAft>
                <a:spcPts val="0"/>
              </a:spcAft>
            </a:pPr>
            <a:r>
              <a:rPr lang="tr-TR" sz="2000" b="0" dirty="0" smtClean="0">
                <a:solidFill>
                  <a:prstClr val="white"/>
                </a:solidFill>
                <a:latin typeface="Calibri"/>
                <a:cs typeface="+mn-cs"/>
              </a:rPr>
              <a:t>Yenilik</a:t>
            </a:r>
            <a:endParaRPr lang="tr-TR" sz="2000" b="0" dirty="0">
              <a:solidFill>
                <a:prstClr val="white"/>
              </a:solidFill>
              <a:latin typeface="Calibri"/>
              <a:cs typeface="+mn-cs"/>
            </a:endParaRPr>
          </a:p>
        </p:txBody>
      </p:sp>
      <p:sp>
        <p:nvSpPr>
          <p:cNvPr id="19" name="Metin kutusu 18"/>
          <p:cNvSpPr txBox="1"/>
          <p:nvPr/>
        </p:nvSpPr>
        <p:spPr>
          <a:xfrm rot="16200000">
            <a:off x="3384470" y="2964247"/>
            <a:ext cx="1524968" cy="1200329"/>
          </a:xfrm>
          <a:prstGeom prst="rect">
            <a:avLst/>
          </a:prstGeom>
          <a:noFill/>
        </p:spPr>
        <p:txBody>
          <a:bodyPr wrap="none" rtlCol="0">
            <a:spAutoFit/>
          </a:bodyPr>
          <a:lstStyle/>
          <a:p>
            <a:pPr algn="ctr" fontAlgn="auto">
              <a:spcBef>
                <a:spcPts val="0"/>
              </a:spcBef>
              <a:spcAft>
                <a:spcPts val="0"/>
              </a:spcAft>
            </a:pPr>
            <a:r>
              <a:rPr lang="tr-TR" sz="2400" b="0" dirty="0">
                <a:solidFill>
                  <a:prstClr val="white"/>
                </a:solidFill>
                <a:latin typeface="Calibri"/>
                <a:cs typeface="+mn-cs"/>
              </a:rPr>
              <a:t>Türkiye’de </a:t>
            </a:r>
            <a:endParaRPr lang="tr-TR" sz="2400" b="0" dirty="0" smtClean="0">
              <a:solidFill>
                <a:prstClr val="white"/>
              </a:solidFill>
              <a:latin typeface="Calibri"/>
              <a:cs typeface="+mn-cs"/>
            </a:endParaRPr>
          </a:p>
          <a:p>
            <a:pPr algn="ctr" fontAlgn="auto">
              <a:spcBef>
                <a:spcPts val="0"/>
              </a:spcBef>
              <a:spcAft>
                <a:spcPts val="0"/>
              </a:spcAft>
            </a:pPr>
            <a:r>
              <a:rPr lang="tr-TR" sz="2400" b="0" dirty="0" smtClean="0">
                <a:solidFill>
                  <a:prstClr val="white"/>
                </a:solidFill>
                <a:latin typeface="Calibri"/>
                <a:cs typeface="+mn-cs"/>
              </a:rPr>
              <a:t>Yenilik</a:t>
            </a:r>
            <a:endParaRPr lang="tr-TR" sz="2400" b="0" dirty="0">
              <a:solidFill>
                <a:prstClr val="white"/>
              </a:solidFill>
              <a:latin typeface="Calibri"/>
              <a:cs typeface="+mn-cs"/>
            </a:endParaRPr>
          </a:p>
          <a:p>
            <a:pPr algn="ctr" fontAlgn="auto">
              <a:spcBef>
                <a:spcPts val="0"/>
              </a:spcBef>
              <a:spcAft>
                <a:spcPts val="0"/>
              </a:spcAft>
            </a:pPr>
            <a:endParaRPr lang="tr-TR" sz="2400" b="0" dirty="0">
              <a:solidFill>
                <a:prstClr val="white"/>
              </a:solidFill>
              <a:latin typeface="Calibri"/>
              <a:cs typeface="+mn-cs"/>
            </a:endParaRPr>
          </a:p>
        </p:txBody>
      </p:sp>
      <p:sp>
        <p:nvSpPr>
          <p:cNvPr id="23" name="Dikdörtgen 22"/>
          <p:cNvSpPr/>
          <p:nvPr/>
        </p:nvSpPr>
        <p:spPr>
          <a:xfrm rot="16200000">
            <a:off x="3017057" y="4689214"/>
            <a:ext cx="2147896" cy="461665"/>
          </a:xfrm>
          <a:prstGeom prst="rect">
            <a:avLst/>
          </a:prstGeom>
        </p:spPr>
        <p:txBody>
          <a:bodyPr wrap="none">
            <a:spAutoFit/>
          </a:bodyPr>
          <a:lstStyle/>
          <a:p>
            <a:pPr algn="ctr" fontAlgn="auto">
              <a:spcBef>
                <a:spcPts val="0"/>
              </a:spcBef>
              <a:spcAft>
                <a:spcPts val="0"/>
              </a:spcAft>
            </a:pPr>
            <a:r>
              <a:rPr lang="tr-TR" sz="2400" b="0" dirty="0">
                <a:solidFill>
                  <a:prstClr val="white"/>
                </a:solidFill>
                <a:latin typeface="Calibri"/>
                <a:cs typeface="+mn-cs"/>
              </a:rPr>
              <a:t>Dünyada Yenilik</a:t>
            </a:r>
          </a:p>
        </p:txBody>
      </p:sp>
      <p:sp>
        <p:nvSpPr>
          <p:cNvPr id="24" name="Metin kutusu 23"/>
          <p:cNvSpPr txBox="1"/>
          <p:nvPr/>
        </p:nvSpPr>
        <p:spPr>
          <a:xfrm rot="16200000">
            <a:off x="4664631" y="4254567"/>
            <a:ext cx="1524968" cy="1200329"/>
          </a:xfrm>
          <a:prstGeom prst="rect">
            <a:avLst/>
          </a:prstGeom>
          <a:noFill/>
        </p:spPr>
        <p:txBody>
          <a:bodyPr wrap="none" rtlCol="0">
            <a:spAutoFit/>
          </a:bodyPr>
          <a:lstStyle/>
          <a:p>
            <a:pPr algn="ctr" fontAlgn="auto">
              <a:spcBef>
                <a:spcPts val="0"/>
              </a:spcBef>
              <a:spcAft>
                <a:spcPts val="0"/>
              </a:spcAft>
            </a:pPr>
            <a:r>
              <a:rPr lang="tr-TR" sz="2400" b="0" dirty="0">
                <a:solidFill>
                  <a:prstClr val="white"/>
                </a:solidFill>
                <a:latin typeface="Calibri"/>
                <a:cs typeface="+mn-cs"/>
              </a:rPr>
              <a:t>Türkiye’de </a:t>
            </a:r>
            <a:endParaRPr lang="tr-TR" sz="2400" b="0" dirty="0" smtClean="0">
              <a:solidFill>
                <a:prstClr val="white"/>
              </a:solidFill>
              <a:latin typeface="Calibri"/>
              <a:cs typeface="+mn-cs"/>
            </a:endParaRPr>
          </a:p>
          <a:p>
            <a:pPr algn="ctr" fontAlgn="auto">
              <a:spcBef>
                <a:spcPts val="0"/>
              </a:spcBef>
              <a:spcAft>
                <a:spcPts val="0"/>
              </a:spcAft>
            </a:pPr>
            <a:r>
              <a:rPr lang="tr-TR" sz="2400" b="0" dirty="0" smtClean="0">
                <a:solidFill>
                  <a:prstClr val="white"/>
                </a:solidFill>
                <a:latin typeface="Calibri"/>
                <a:cs typeface="+mn-cs"/>
              </a:rPr>
              <a:t>Yenilik</a:t>
            </a:r>
            <a:endParaRPr lang="tr-TR" sz="2400" b="0" dirty="0">
              <a:solidFill>
                <a:prstClr val="white"/>
              </a:solidFill>
              <a:latin typeface="Calibri"/>
              <a:cs typeface="+mn-cs"/>
            </a:endParaRPr>
          </a:p>
          <a:p>
            <a:pPr algn="ctr" fontAlgn="auto">
              <a:spcBef>
                <a:spcPts val="0"/>
              </a:spcBef>
              <a:spcAft>
                <a:spcPts val="0"/>
              </a:spcAft>
            </a:pPr>
            <a:endParaRPr lang="tr-TR" sz="2400" b="0" dirty="0">
              <a:solidFill>
                <a:prstClr val="white"/>
              </a:solidFill>
              <a:latin typeface="Calibri"/>
              <a:cs typeface="+mn-cs"/>
            </a:endParaRPr>
          </a:p>
        </p:txBody>
      </p:sp>
      <p:sp>
        <p:nvSpPr>
          <p:cNvPr id="28" name="Dikdörtgen 27"/>
          <p:cNvSpPr/>
          <p:nvPr/>
        </p:nvSpPr>
        <p:spPr>
          <a:xfrm rot="16200000">
            <a:off x="5819494" y="4540410"/>
            <a:ext cx="1097608" cy="707886"/>
          </a:xfrm>
          <a:prstGeom prst="rect">
            <a:avLst/>
          </a:prstGeom>
        </p:spPr>
        <p:txBody>
          <a:bodyPr wrap="none">
            <a:spAutoFit/>
          </a:bodyPr>
          <a:lstStyle/>
          <a:p>
            <a:pPr algn="ctr" fontAlgn="auto">
              <a:spcBef>
                <a:spcPts val="0"/>
              </a:spcBef>
              <a:spcAft>
                <a:spcPts val="0"/>
              </a:spcAft>
            </a:pPr>
            <a:r>
              <a:rPr lang="tr-TR" sz="2000" b="0" dirty="0">
                <a:solidFill>
                  <a:prstClr val="white"/>
                </a:solidFill>
                <a:latin typeface="Calibri"/>
                <a:cs typeface="+mn-cs"/>
              </a:rPr>
              <a:t>Sektörel </a:t>
            </a:r>
            <a:endParaRPr lang="tr-TR" sz="2000" b="0" dirty="0" smtClean="0">
              <a:solidFill>
                <a:prstClr val="white"/>
              </a:solidFill>
              <a:latin typeface="Calibri"/>
              <a:cs typeface="+mn-cs"/>
            </a:endParaRPr>
          </a:p>
          <a:p>
            <a:pPr algn="ctr" fontAlgn="auto">
              <a:spcBef>
                <a:spcPts val="0"/>
              </a:spcBef>
              <a:spcAft>
                <a:spcPts val="0"/>
              </a:spcAft>
            </a:pPr>
            <a:r>
              <a:rPr lang="tr-TR" sz="2000" b="0" dirty="0" smtClean="0">
                <a:solidFill>
                  <a:prstClr val="white"/>
                </a:solidFill>
                <a:latin typeface="Calibri"/>
                <a:cs typeface="+mn-cs"/>
              </a:rPr>
              <a:t>Yenilik</a:t>
            </a:r>
            <a:endParaRPr lang="tr-TR" sz="2000" b="0" dirty="0">
              <a:solidFill>
                <a:prstClr val="white"/>
              </a:solidFill>
              <a:latin typeface="Calibri"/>
              <a:cs typeface="+mn-cs"/>
            </a:endParaRPr>
          </a:p>
        </p:txBody>
      </p:sp>
      <p:sp>
        <p:nvSpPr>
          <p:cNvPr id="38" name="Dikdörtgen 37"/>
          <p:cNvSpPr/>
          <p:nvPr/>
        </p:nvSpPr>
        <p:spPr>
          <a:xfrm rot="16200000">
            <a:off x="5819495" y="4540410"/>
            <a:ext cx="1097608" cy="707886"/>
          </a:xfrm>
          <a:prstGeom prst="rect">
            <a:avLst/>
          </a:prstGeom>
        </p:spPr>
        <p:txBody>
          <a:bodyPr wrap="none">
            <a:spAutoFit/>
          </a:bodyPr>
          <a:lstStyle/>
          <a:p>
            <a:pPr algn="ctr" fontAlgn="auto">
              <a:spcBef>
                <a:spcPts val="0"/>
              </a:spcBef>
              <a:spcAft>
                <a:spcPts val="0"/>
              </a:spcAft>
            </a:pPr>
            <a:r>
              <a:rPr lang="tr-TR" sz="2000" b="0" dirty="0">
                <a:solidFill>
                  <a:prstClr val="white"/>
                </a:solidFill>
                <a:latin typeface="Calibri"/>
                <a:cs typeface="+mn-cs"/>
              </a:rPr>
              <a:t>Sektörel </a:t>
            </a:r>
            <a:endParaRPr lang="tr-TR" sz="2000" b="0" dirty="0" smtClean="0">
              <a:solidFill>
                <a:prstClr val="white"/>
              </a:solidFill>
              <a:latin typeface="Calibri"/>
              <a:cs typeface="+mn-cs"/>
            </a:endParaRPr>
          </a:p>
          <a:p>
            <a:pPr algn="ctr" fontAlgn="auto">
              <a:spcBef>
                <a:spcPts val="0"/>
              </a:spcBef>
              <a:spcAft>
                <a:spcPts val="0"/>
              </a:spcAft>
            </a:pPr>
            <a:r>
              <a:rPr lang="tr-TR" sz="2000" b="0" dirty="0" smtClean="0">
                <a:solidFill>
                  <a:prstClr val="white"/>
                </a:solidFill>
                <a:latin typeface="Calibri"/>
                <a:cs typeface="+mn-cs"/>
              </a:rPr>
              <a:t>Yenilik</a:t>
            </a:r>
            <a:endParaRPr lang="tr-TR" sz="2000" b="0" dirty="0">
              <a:solidFill>
                <a:prstClr val="white"/>
              </a:solidFill>
              <a:latin typeface="Calibri"/>
              <a:cs typeface="+mn-cs"/>
            </a:endParaRPr>
          </a:p>
        </p:txBody>
      </p:sp>
      <p:sp>
        <p:nvSpPr>
          <p:cNvPr id="41" name="Dikdörtgen 40"/>
          <p:cNvSpPr/>
          <p:nvPr/>
        </p:nvSpPr>
        <p:spPr>
          <a:xfrm rot="16200000">
            <a:off x="7782098" y="3307454"/>
            <a:ext cx="2147896" cy="461665"/>
          </a:xfrm>
          <a:prstGeom prst="rect">
            <a:avLst/>
          </a:prstGeom>
        </p:spPr>
        <p:txBody>
          <a:bodyPr wrap="none">
            <a:spAutoFit/>
          </a:bodyPr>
          <a:lstStyle/>
          <a:p>
            <a:pPr algn="ctr" fontAlgn="auto">
              <a:spcBef>
                <a:spcPts val="0"/>
              </a:spcBef>
              <a:spcAft>
                <a:spcPts val="0"/>
              </a:spcAft>
            </a:pPr>
            <a:r>
              <a:rPr lang="tr-TR" sz="2400" b="0" dirty="0">
                <a:solidFill>
                  <a:prstClr val="white"/>
                </a:solidFill>
                <a:latin typeface="Calibri"/>
                <a:cs typeface="+mn-cs"/>
              </a:rPr>
              <a:t>Dünyada Yenilik</a:t>
            </a:r>
          </a:p>
        </p:txBody>
      </p:sp>
      <p:sp>
        <p:nvSpPr>
          <p:cNvPr id="45" name="Dikdörtgen 44"/>
          <p:cNvSpPr/>
          <p:nvPr/>
        </p:nvSpPr>
        <p:spPr>
          <a:xfrm rot="16200000">
            <a:off x="10584536" y="3158650"/>
            <a:ext cx="1097608" cy="707886"/>
          </a:xfrm>
          <a:prstGeom prst="rect">
            <a:avLst/>
          </a:prstGeom>
        </p:spPr>
        <p:txBody>
          <a:bodyPr wrap="none">
            <a:spAutoFit/>
          </a:bodyPr>
          <a:lstStyle/>
          <a:p>
            <a:pPr algn="ctr" fontAlgn="auto">
              <a:spcBef>
                <a:spcPts val="0"/>
              </a:spcBef>
              <a:spcAft>
                <a:spcPts val="0"/>
              </a:spcAft>
            </a:pPr>
            <a:r>
              <a:rPr lang="tr-TR" sz="2000" b="0" dirty="0">
                <a:solidFill>
                  <a:prstClr val="white"/>
                </a:solidFill>
                <a:latin typeface="Calibri"/>
                <a:cs typeface="+mn-cs"/>
              </a:rPr>
              <a:t>Sektörel </a:t>
            </a:r>
            <a:endParaRPr lang="tr-TR" sz="2000" b="0" dirty="0" smtClean="0">
              <a:solidFill>
                <a:prstClr val="white"/>
              </a:solidFill>
              <a:latin typeface="Calibri"/>
              <a:cs typeface="+mn-cs"/>
            </a:endParaRPr>
          </a:p>
          <a:p>
            <a:pPr algn="ctr" fontAlgn="auto">
              <a:spcBef>
                <a:spcPts val="0"/>
              </a:spcBef>
              <a:spcAft>
                <a:spcPts val="0"/>
              </a:spcAft>
            </a:pPr>
            <a:r>
              <a:rPr lang="tr-TR" sz="2000" b="0" dirty="0" smtClean="0">
                <a:solidFill>
                  <a:prstClr val="white"/>
                </a:solidFill>
                <a:latin typeface="Calibri"/>
                <a:cs typeface="+mn-cs"/>
              </a:rPr>
              <a:t>Yenilik</a:t>
            </a:r>
            <a:endParaRPr lang="tr-TR" sz="2000" b="0" dirty="0">
              <a:solidFill>
                <a:prstClr val="white"/>
              </a:solidFill>
              <a:latin typeface="Calibri"/>
              <a:cs typeface="+mn-cs"/>
            </a:endParaRPr>
          </a:p>
        </p:txBody>
      </p:sp>
      <p:sp>
        <p:nvSpPr>
          <p:cNvPr id="47" name="Metin kutusu 46"/>
          <p:cNvSpPr txBox="1"/>
          <p:nvPr/>
        </p:nvSpPr>
        <p:spPr>
          <a:xfrm rot="16200000">
            <a:off x="4664632" y="4254567"/>
            <a:ext cx="1524968" cy="1200329"/>
          </a:xfrm>
          <a:prstGeom prst="rect">
            <a:avLst/>
          </a:prstGeom>
          <a:noFill/>
        </p:spPr>
        <p:txBody>
          <a:bodyPr wrap="none" rtlCol="0">
            <a:spAutoFit/>
          </a:bodyPr>
          <a:lstStyle/>
          <a:p>
            <a:pPr algn="ctr" fontAlgn="auto">
              <a:spcBef>
                <a:spcPts val="0"/>
              </a:spcBef>
              <a:spcAft>
                <a:spcPts val="0"/>
              </a:spcAft>
            </a:pPr>
            <a:r>
              <a:rPr lang="tr-TR" sz="2400" b="0" dirty="0">
                <a:solidFill>
                  <a:prstClr val="white"/>
                </a:solidFill>
                <a:latin typeface="Calibri"/>
                <a:cs typeface="+mn-cs"/>
              </a:rPr>
              <a:t>Türkiye’de </a:t>
            </a:r>
            <a:endParaRPr lang="tr-TR" sz="2400" b="0" dirty="0" smtClean="0">
              <a:solidFill>
                <a:prstClr val="white"/>
              </a:solidFill>
              <a:latin typeface="Calibri"/>
              <a:cs typeface="+mn-cs"/>
            </a:endParaRPr>
          </a:p>
          <a:p>
            <a:pPr algn="ctr" fontAlgn="auto">
              <a:spcBef>
                <a:spcPts val="0"/>
              </a:spcBef>
              <a:spcAft>
                <a:spcPts val="0"/>
              </a:spcAft>
            </a:pPr>
            <a:r>
              <a:rPr lang="tr-TR" sz="2400" b="0" dirty="0" smtClean="0">
                <a:solidFill>
                  <a:prstClr val="white"/>
                </a:solidFill>
                <a:latin typeface="Calibri"/>
                <a:cs typeface="+mn-cs"/>
              </a:rPr>
              <a:t>Yenilik</a:t>
            </a:r>
            <a:endParaRPr lang="tr-TR" sz="2400" b="0" dirty="0">
              <a:solidFill>
                <a:prstClr val="white"/>
              </a:solidFill>
              <a:latin typeface="Calibri"/>
              <a:cs typeface="+mn-cs"/>
            </a:endParaRPr>
          </a:p>
          <a:p>
            <a:pPr algn="ctr" fontAlgn="auto">
              <a:spcBef>
                <a:spcPts val="0"/>
              </a:spcBef>
              <a:spcAft>
                <a:spcPts val="0"/>
              </a:spcAft>
            </a:pPr>
            <a:endParaRPr lang="tr-TR" sz="2400" b="0" dirty="0">
              <a:solidFill>
                <a:prstClr val="white"/>
              </a:solidFill>
              <a:latin typeface="Calibri"/>
              <a:cs typeface="+mn-cs"/>
            </a:endParaRPr>
          </a:p>
        </p:txBody>
      </p:sp>
      <p:sp>
        <p:nvSpPr>
          <p:cNvPr id="53" name="Metin kutusu 52"/>
          <p:cNvSpPr txBox="1"/>
          <p:nvPr/>
        </p:nvSpPr>
        <p:spPr>
          <a:xfrm rot="16200000">
            <a:off x="4664633" y="4254567"/>
            <a:ext cx="1524968" cy="1200329"/>
          </a:xfrm>
          <a:prstGeom prst="rect">
            <a:avLst/>
          </a:prstGeom>
          <a:noFill/>
        </p:spPr>
        <p:txBody>
          <a:bodyPr wrap="none" rtlCol="0">
            <a:spAutoFit/>
          </a:bodyPr>
          <a:lstStyle/>
          <a:p>
            <a:pPr algn="ctr" fontAlgn="auto">
              <a:spcBef>
                <a:spcPts val="0"/>
              </a:spcBef>
              <a:spcAft>
                <a:spcPts val="0"/>
              </a:spcAft>
            </a:pPr>
            <a:r>
              <a:rPr lang="tr-TR" sz="2400" b="0" dirty="0">
                <a:solidFill>
                  <a:prstClr val="white"/>
                </a:solidFill>
                <a:latin typeface="Calibri"/>
                <a:cs typeface="+mn-cs"/>
              </a:rPr>
              <a:t>Türkiye’de </a:t>
            </a:r>
            <a:endParaRPr lang="tr-TR" sz="2400" b="0" dirty="0" smtClean="0">
              <a:solidFill>
                <a:prstClr val="white"/>
              </a:solidFill>
              <a:latin typeface="Calibri"/>
              <a:cs typeface="+mn-cs"/>
            </a:endParaRPr>
          </a:p>
          <a:p>
            <a:pPr algn="ctr" fontAlgn="auto">
              <a:spcBef>
                <a:spcPts val="0"/>
              </a:spcBef>
              <a:spcAft>
                <a:spcPts val="0"/>
              </a:spcAft>
            </a:pPr>
            <a:r>
              <a:rPr lang="tr-TR" sz="2400" b="0" dirty="0" smtClean="0">
                <a:solidFill>
                  <a:prstClr val="white"/>
                </a:solidFill>
                <a:latin typeface="Calibri"/>
                <a:cs typeface="+mn-cs"/>
              </a:rPr>
              <a:t>Yenilik</a:t>
            </a:r>
            <a:endParaRPr lang="tr-TR" sz="2400" b="0" dirty="0">
              <a:solidFill>
                <a:prstClr val="white"/>
              </a:solidFill>
              <a:latin typeface="Calibri"/>
              <a:cs typeface="+mn-cs"/>
            </a:endParaRPr>
          </a:p>
          <a:p>
            <a:pPr algn="ctr" fontAlgn="auto">
              <a:spcBef>
                <a:spcPts val="0"/>
              </a:spcBef>
              <a:spcAft>
                <a:spcPts val="0"/>
              </a:spcAft>
            </a:pPr>
            <a:endParaRPr lang="tr-TR" sz="2400" b="0" dirty="0">
              <a:solidFill>
                <a:prstClr val="white"/>
              </a:solidFill>
              <a:latin typeface="Calibri"/>
              <a:cs typeface="+mn-cs"/>
            </a:endParaRPr>
          </a:p>
        </p:txBody>
      </p:sp>
      <p:pic>
        <p:nvPicPr>
          <p:cNvPr id="2" name="Resim 1"/>
          <p:cNvPicPr>
            <a:picLocks noChangeAspect="1"/>
          </p:cNvPicPr>
          <p:nvPr/>
        </p:nvPicPr>
        <p:blipFill>
          <a:blip r:embed="rId3"/>
          <a:stretch>
            <a:fillRect/>
          </a:stretch>
        </p:blipFill>
        <p:spPr>
          <a:xfrm>
            <a:off x="1201940" y="716432"/>
            <a:ext cx="9694377" cy="5643707"/>
          </a:xfrm>
          <a:prstGeom prst="rect">
            <a:avLst/>
          </a:prstGeom>
        </p:spPr>
      </p:pic>
    </p:spTree>
    <p:extLst>
      <p:ext uri="{BB962C8B-B14F-4D97-AF65-F5344CB8AC3E}">
        <p14:creationId xmlns:p14="http://schemas.microsoft.com/office/powerpoint/2010/main" val="3141574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pic>
        <p:nvPicPr>
          <p:cNvPr id="9" name="Resim 8"/>
          <p:cNvPicPr>
            <a:picLocks noChangeAspect="1"/>
          </p:cNvPicPr>
          <p:nvPr/>
        </p:nvPicPr>
        <p:blipFill rotWithShape="1">
          <a:blip r:embed="rId3"/>
          <a:srcRect t="14382"/>
          <a:stretch/>
        </p:blipFill>
        <p:spPr>
          <a:xfrm>
            <a:off x="934720" y="1040448"/>
            <a:ext cx="10182285" cy="5563552"/>
          </a:xfrm>
          <a:prstGeom prst="rect">
            <a:avLst/>
          </a:prstGeom>
        </p:spPr>
      </p:pic>
      <p:sp>
        <p:nvSpPr>
          <p:cNvPr id="2" name="Unvan 1"/>
          <p:cNvSpPr>
            <a:spLocks noGrp="1"/>
          </p:cNvSpPr>
          <p:nvPr>
            <p:ph type="title"/>
          </p:nvPr>
        </p:nvSpPr>
        <p:spPr>
          <a:xfrm>
            <a:off x="213360" y="40636"/>
            <a:ext cx="10530557" cy="776288"/>
          </a:xfrm>
        </p:spPr>
        <p:txBody>
          <a:bodyPr>
            <a:noAutofit/>
          </a:bodyPr>
          <a:lstStyle/>
          <a:p>
            <a:r>
              <a:rPr lang="tr-TR" sz="2800" b="1" dirty="0" smtClean="0"/>
              <a:t>TÜBİTAK-TEYDEB Bilgilendirme ve Eğitim Günü</a:t>
            </a:r>
            <a:endParaRPr lang="tr-TR" sz="2800" b="1" dirty="0"/>
          </a:p>
        </p:txBody>
      </p:sp>
    </p:spTree>
    <p:extLst>
      <p:ext uri="{BB962C8B-B14F-4D97-AF65-F5344CB8AC3E}">
        <p14:creationId xmlns:p14="http://schemas.microsoft.com/office/powerpoint/2010/main" val="754399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TotalTime>
  <Words>1792</Words>
  <Application>Microsoft Office PowerPoint</Application>
  <PresentationFormat>Özel</PresentationFormat>
  <Paragraphs>267</Paragraphs>
  <Slides>46</Slides>
  <Notes>0</Notes>
  <HiddenSlides>0</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Office Teması</vt:lpstr>
      <vt:lpstr>PowerPoint Sunusu</vt:lpstr>
      <vt:lpstr>PowerPoint Sunusu</vt:lpstr>
      <vt:lpstr>TÜBİTAK’IN “YENİLİK” TANIMI(*)</vt:lpstr>
      <vt:lpstr>TÜBİTAK’IN Yenilik Sınıflandırması(*)</vt:lpstr>
      <vt:lpstr>PowerPoint Sunusu</vt:lpstr>
      <vt:lpstr>PowerPoint Sunusu</vt:lpstr>
      <vt:lpstr>PowerPoint Sunusu</vt:lpstr>
      <vt:lpstr>PowerPoint Sunusu</vt:lpstr>
      <vt:lpstr>TÜBİTAK-TEYDEB Bilgilendirme ve Eğitim Günü</vt:lpstr>
      <vt:lpstr>TÜBİTAK-TEYDEB Bilgilendirme ve Eğitim Günü</vt:lpstr>
      <vt:lpstr>1501 - TÜBİTAK Sanayi Ar-Ge Projeleri Destekleme Programı</vt:lpstr>
      <vt:lpstr>1501 - TÜBİTAK Sanayi Ar-Ge Projeleri Destekleme Programı</vt:lpstr>
      <vt:lpstr>1501 - TÜBİTAK Sanayi Ar-Ge Projeleri Destekleme Programı</vt:lpstr>
      <vt:lpstr>1501 - TÜBİTAK Sanayi Ar-Ge Projeleri Destekleme Programı</vt:lpstr>
      <vt:lpstr>1501 - TÜBİTAK Sanayi Ar-Ge Projeleri Destekleme Programı</vt:lpstr>
      <vt:lpstr>1501 - TÜBİTAK Sanayi Ar-Ge Projeleri Destekleme Programı</vt:lpstr>
      <vt:lpstr>1501 - TÜBİTAK Sanayi Ar-Ge Projeleri Destekleme Programı</vt:lpstr>
      <vt:lpstr>1501 - TÜBİTAK Sanayi Ar-Ge Projeleri Destekleme Programı</vt:lpstr>
      <vt:lpstr>1501 - TÜBİTAK Sanayi Ar-Ge Projeleri Destekleme Programı</vt:lpstr>
      <vt:lpstr>1501 - TÜBİTAK Sanayi Ar-Ge Projeleri Destekleme Programı</vt:lpstr>
      <vt:lpstr>1501 - TÜBİTAK Sanayi Ar-Ge Projeleri Destekleme Programı</vt:lpstr>
      <vt:lpstr>1507 - TÜBİTAK KOBİ Ar-Ge Başlangıç Destek Programı</vt:lpstr>
      <vt:lpstr>1507 - TÜBİTAK KOBİ Ar-Ge Başlangıç Destek Programı</vt:lpstr>
      <vt:lpstr>1507 - TÜBİTAK KOBİ Ar-Ge Başlangıç Destek Programı</vt:lpstr>
      <vt:lpstr>1507 - TÜBİTAK KOBİ Ar-Ge Başlangıç Destek Programı</vt:lpstr>
      <vt:lpstr>1507 - TÜBİTAK KOBİ Ar-Ge Başlangıç Destek Programı</vt:lpstr>
      <vt:lpstr>1507 - TÜBİTAK KOBİ Ar-Ge Başlangıç Destek Programı</vt:lpstr>
      <vt:lpstr>1507 - TÜBİTAK KOBİ Ar-Ge Başlangıç Destek Programı</vt:lpstr>
      <vt:lpstr>1505 - Üniversite-Sanayi İşbirliği Destek Programı</vt:lpstr>
      <vt:lpstr>1505 - Üniversite-Sanayi İşbirliği Destek Programı</vt:lpstr>
      <vt:lpstr>1505 - Üniversite-Sanayi İşbirliği Destek Programı</vt:lpstr>
      <vt:lpstr>1505 - Üniversite-Sanayi İşbirliği Destek Programı</vt:lpstr>
      <vt:lpstr>1505 - Üniversite-Sanayi İşbirliği Destek Programı</vt:lpstr>
      <vt:lpstr>1505 - Üniversite-Sanayi İşbirliği Destek Programı</vt:lpstr>
      <vt:lpstr>Siparişe Dayalı Ar-Ge Projeleri için KOBİ Destekleme Çağrısı</vt:lpstr>
      <vt:lpstr>Siparişe Dayalı Ar-Ge Projeleri için KOBİ Destekleme Çağrısı</vt:lpstr>
      <vt:lpstr>Siparişe Dayalı Ar-Ge Projeleri için KOBİ Destekleme Çağrısı</vt:lpstr>
      <vt:lpstr>Siparişe Dayalı Ar-Ge Projeleri için KOBİ Destekleme Çağrısı</vt:lpstr>
      <vt:lpstr>Siparişe Dayalı Ar-Ge Projeleri için KOBİ Destekleme Çağrısı</vt:lpstr>
      <vt:lpstr>Siparişe Dayalı Ar-Ge Projeleri için KOBİ Destekleme Çağrısı</vt:lpstr>
      <vt:lpstr>Siparişe Dayalı Ar-Ge Projeleri için KOBİ Destekleme Çağrısı</vt:lpstr>
      <vt:lpstr>Siparişe Dayalı Ar-Ge Projeleri için KOBİ Destekleme Çağrısı</vt:lpstr>
      <vt:lpstr>Siparişe Dayalı Ar-Ge Projeleri için KOBİ Destekleme Çağrısı</vt:lpstr>
      <vt:lpstr>Siparişe Dayalı Ar-Ge Projeleri için KOBİ Destekleme Çağrısı</vt:lpstr>
      <vt:lpstr>Siparişe Dayalı Ar-Ge Projeleri için KOBİ Destekleme Çağrısı</vt:lpstr>
      <vt:lpstr>Teşekkür ederim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INTERCERT - SEHER SARI</cp:lastModifiedBy>
  <cp:revision>90</cp:revision>
  <dcterms:created xsi:type="dcterms:W3CDTF">2020-07-17T08:08:03Z</dcterms:created>
  <dcterms:modified xsi:type="dcterms:W3CDTF">2020-07-21T10:14:55Z</dcterms:modified>
</cp:coreProperties>
</file>