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8.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9.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0.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1.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 id="2147483995" r:id="rId2"/>
    <p:sldMasterId id="2147484007" r:id="rId3"/>
    <p:sldMasterId id="2147484019" r:id="rId4"/>
    <p:sldMasterId id="2147484031" r:id="rId5"/>
    <p:sldMasterId id="2147484042" r:id="rId6"/>
    <p:sldMasterId id="2147484054" r:id="rId7"/>
    <p:sldMasterId id="2147484066" r:id="rId8"/>
    <p:sldMasterId id="2147484078" r:id="rId9"/>
    <p:sldMasterId id="2147484089" r:id="rId10"/>
    <p:sldMasterId id="2147484101" r:id="rId11"/>
    <p:sldMasterId id="2147484113" r:id="rId12"/>
    <p:sldMasterId id="2147484125" r:id="rId13"/>
    <p:sldMasterId id="2147484137" r:id="rId14"/>
    <p:sldMasterId id="2147484148" r:id="rId15"/>
    <p:sldMasterId id="2147484160" r:id="rId16"/>
    <p:sldMasterId id="2147484172" r:id="rId17"/>
    <p:sldMasterId id="2147484184" r:id="rId18"/>
    <p:sldMasterId id="2147484195" r:id="rId19"/>
    <p:sldMasterId id="2147484207" r:id="rId20"/>
    <p:sldMasterId id="2147484219" r:id="rId21"/>
    <p:sldMasterId id="2147484231" r:id="rId22"/>
    <p:sldMasterId id="2147484242" r:id="rId23"/>
  </p:sldMasterIdLst>
  <p:notesMasterIdLst>
    <p:notesMasterId r:id="rId81"/>
  </p:notesMasterIdLst>
  <p:handoutMasterIdLst>
    <p:handoutMasterId r:id="rId82"/>
  </p:handoutMasterIdLst>
  <p:sldIdLst>
    <p:sldId id="707" r:id="rId24"/>
    <p:sldId id="708" r:id="rId25"/>
    <p:sldId id="410" r:id="rId26"/>
    <p:sldId id="447" r:id="rId27"/>
    <p:sldId id="652" r:id="rId28"/>
    <p:sldId id="653" r:id="rId29"/>
    <p:sldId id="654" r:id="rId30"/>
    <p:sldId id="613" r:id="rId31"/>
    <p:sldId id="614" r:id="rId32"/>
    <p:sldId id="615" r:id="rId33"/>
    <p:sldId id="616" r:id="rId34"/>
    <p:sldId id="617" r:id="rId35"/>
    <p:sldId id="618" r:id="rId36"/>
    <p:sldId id="619" r:id="rId37"/>
    <p:sldId id="642" r:id="rId38"/>
    <p:sldId id="620" r:id="rId39"/>
    <p:sldId id="643" r:id="rId40"/>
    <p:sldId id="621" r:id="rId41"/>
    <p:sldId id="644" r:id="rId42"/>
    <p:sldId id="540" r:id="rId43"/>
    <p:sldId id="530" r:id="rId44"/>
    <p:sldId id="655" r:id="rId45"/>
    <p:sldId id="658" r:id="rId46"/>
    <p:sldId id="676" r:id="rId47"/>
    <p:sldId id="684" r:id="rId48"/>
    <p:sldId id="685" r:id="rId49"/>
    <p:sldId id="661" r:id="rId50"/>
    <p:sldId id="622" r:id="rId51"/>
    <p:sldId id="623" r:id="rId52"/>
    <p:sldId id="645" r:id="rId53"/>
    <p:sldId id="624" r:id="rId54"/>
    <p:sldId id="626" r:id="rId55"/>
    <p:sldId id="628" r:id="rId56"/>
    <p:sldId id="630" r:id="rId57"/>
    <p:sldId id="634" r:id="rId58"/>
    <p:sldId id="636" r:id="rId59"/>
    <p:sldId id="665" r:id="rId60"/>
    <p:sldId id="667" r:id="rId61"/>
    <p:sldId id="607" r:id="rId62"/>
    <p:sldId id="694" r:id="rId63"/>
    <p:sldId id="695" r:id="rId64"/>
    <p:sldId id="596" r:id="rId65"/>
    <p:sldId id="638" r:id="rId66"/>
    <p:sldId id="597" r:id="rId67"/>
    <p:sldId id="664" r:id="rId68"/>
    <p:sldId id="696" r:id="rId69"/>
    <p:sldId id="697" r:id="rId70"/>
    <p:sldId id="698" r:id="rId71"/>
    <p:sldId id="699" r:id="rId72"/>
    <p:sldId id="700" r:id="rId73"/>
    <p:sldId id="701" r:id="rId74"/>
    <p:sldId id="702" r:id="rId75"/>
    <p:sldId id="703" r:id="rId76"/>
    <p:sldId id="704" r:id="rId77"/>
    <p:sldId id="705" r:id="rId78"/>
    <p:sldId id="706" r:id="rId79"/>
    <p:sldId id="363" r:id="rId80"/>
  </p:sldIdLst>
  <p:sldSz cx="9144000" cy="6832600"/>
  <p:notesSz cx="6858000" cy="9926638"/>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 xmlns:p15="http://schemas.microsoft.com/office/powerpoint/2012/main">
        <p15:guide id="1" orient="horz" pos="3016">
          <p15:clr>
            <a:srgbClr val="A4A3A4"/>
          </p15:clr>
        </p15:guide>
        <p15:guide id="2" pos="232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ya.eryigit"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E5F"/>
    <a:srgbClr val="006597"/>
    <a:srgbClr val="4BACC6"/>
    <a:srgbClr val="E9F1F9"/>
    <a:srgbClr val="D0E2F3"/>
    <a:srgbClr val="0033CC"/>
    <a:srgbClr val="FFFFCC"/>
    <a:srgbClr val="52AADF"/>
    <a:srgbClr val="6ECFE2"/>
    <a:srgbClr val="00B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5" autoAdjust="0"/>
    <p:restoredTop sz="89520" autoAdjust="0"/>
  </p:normalViewPr>
  <p:slideViewPr>
    <p:cSldViewPr>
      <p:cViewPr varScale="1">
        <p:scale>
          <a:sx n="74" d="100"/>
          <a:sy n="74" d="100"/>
        </p:scale>
        <p:origin x="-1452" y="-84"/>
      </p:cViewPr>
      <p:guideLst>
        <p:guide orient="horz" pos="3016"/>
        <p:guide pos="232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16188"/>
    </p:cViewPr>
  </p:sorterViewPr>
  <p:notesViewPr>
    <p:cSldViewPr>
      <p:cViewPr varScale="1">
        <p:scale>
          <a:sx n="52" d="100"/>
          <a:sy n="52" d="100"/>
        </p:scale>
        <p:origin x="-1908" y="-9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handoutMaster" Target="handoutMasters/handout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20.gif"/></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20.gif"/></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C145C-9383-4F2A-8215-18E63D4A7C89}"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tr-TR"/>
        </a:p>
      </dgm:t>
    </dgm:pt>
    <dgm:pt modelId="{1F67E2B8-6361-45FE-9DF0-2E6583E84BDB}">
      <dgm:prSet phldrT="[Metin]" custT="1"/>
      <dgm:spPr/>
      <dgm:t>
        <a:bodyPr/>
        <a:lstStyle/>
        <a:p>
          <a:r>
            <a:rPr lang="tr-TR" altLang="tr-TR" sz="18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dirty="0">
            <a:latin typeface="Calibri" panose="020F0502020204030204" pitchFamily="34" charset="0"/>
          </a:endParaRPr>
        </a:p>
      </dgm:t>
    </dgm:pt>
    <dgm:pt modelId="{1FC98997-B6B4-40D4-B732-3D26CA2D3783}" type="parTrans" cxnId="{66171764-3E45-4DB1-862E-30FC18A7716A}">
      <dgm:prSet/>
      <dgm:spPr/>
      <dgm:t>
        <a:bodyPr/>
        <a:lstStyle/>
        <a:p>
          <a:endParaRPr lang="tr-TR"/>
        </a:p>
      </dgm:t>
    </dgm:pt>
    <dgm:pt modelId="{3FB3BF84-A49A-40CC-AA63-48D22253C8E2}" type="sibTrans" cxnId="{66171764-3E45-4DB1-862E-30FC18A7716A}">
      <dgm:prSet/>
      <dgm:spPr/>
      <dgm:t>
        <a:bodyPr/>
        <a:lstStyle/>
        <a:p>
          <a:endParaRPr lang="tr-TR"/>
        </a:p>
      </dgm:t>
    </dgm:pt>
    <dgm:pt modelId="{383A6E84-7E7E-47AE-8E28-29B0AE498AD4}">
      <dgm:prSet phldrT="[Metin]" custT="1"/>
      <dgm:spPr/>
      <dgm:t>
        <a:bodyPr/>
        <a:lstStyle/>
        <a:p>
          <a:pPr>
            <a:spcAft>
              <a:spcPts val="0"/>
            </a:spcAft>
          </a:pPr>
          <a:r>
            <a:rPr lang="tr-TR" altLang="tr-TR" sz="1800" b="1" dirty="0" smtClean="0">
              <a:latin typeface="Calibri" panose="020F0502020204030204" pitchFamily="34" charset="0"/>
            </a:rPr>
            <a:t>-</a:t>
          </a:r>
          <a:r>
            <a:rPr lang="tr-TR" altLang="tr-TR" sz="1800" dirty="0" smtClean="0">
              <a:latin typeface="Calibri" panose="020F0502020204030204" pitchFamily="34" charset="0"/>
            </a:rPr>
            <a:t> Proje esaslı</a:t>
          </a:r>
        </a:p>
        <a:p>
          <a:pPr marL="0" indent="0">
            <a:spcAft>
              <a:spcPts val="0"/>
            </a:spcAft>
          </a:pPr>
          <a:r>
            <a:rPr lang="tr-TR" altLang="tr-TR" sz="1800" b="1" dirty="0" smtClean="0">
              <a:solidFill>
                <a:schemeClr val="bg1"/>
              </a:solidFill>
              <a:latin typeface="Calibri" panose="020F0502020204030204" pitchFamily="34" charset="0"/>
            </a:rPr>
            <a:t>- </a:t>
          </a:r>
          <a:r>
            <a:rPr lang="tr-TR" altLang="tr-TR" sz="1800" dirty="0" smtClean="0">
              <a:latin typeface="Calibri" panose="020F0502020204030204" pitchFamily="34" charset="0"/>
            </a:rPr>
            <a:t>KOSGEB kurumsal internet sayfasında ilan edilen Proje Teklif  Çağrılarına uygun konularda sunulan projeler desteklenir </a:t>
          </a:r>
        </a:p>
        <a:p>
          <a:pPr>
            <a:spcAft>
              <a:spcPts val="0"/>
            </a:spcAft>
          </a:pPr>
          <a:r>
            <a:rPr lang="tr-TR" sz="1800" dirty="0" smtClean="0">
              <a:latin typeface="Calibri" panose="020F0502020204030204" pitchFamily="34" charset="0"/>
            </a:rPr>
            <a:t>- Başvuru koşulları ve tarihleri  </a:t>
          </a:r>
          <a:r>
            <a:rPr lang="tr-TR" altLang="tr-TR" sz="1800" dirty="0" smtClean="0">
              <a:latin typeface="Calibri" panose="020F0502020204030204" pitchFamily="34" charset="0"/>
            </a:rPr>
            <a:t>Proje Teklif  </a:t>
          </a:r>
          <a:r>
            <a:rPr lang="tr-TR" sz="1800" dirty="0" smtClean="0">
              <a:latin typeface="Calibri" panose="020F0502020204030204" pitchFamily="34" charset="0"/>
            </a:rPr>
            <a:t>Çağrısında belirtilir</a:t>
          </a:r>
        </a:p>
        <a:p>
          <a:pPr marL="0" indent="0">
            <a:spcAft>
              <a:spcPts val="0"/>
            </a:spcAft>
          </a:pPr>
          <a:r>
            <a:rPr lang="tr-TR" sz="1800" dirty="0" smtClean="0">
              <a:latin typeface="Calibri" panose="020F0502020204030204" pitchFamily="34" charset="0"/>
            </a:rPr>
            <a:t>- Başvurular Kurullar tarafından değerlendirilir ve Çağrı bütçesi dahilinde en yüksek puanlı proje başvuruları desteklenir</a:t>
          </a:r>
          <a:endParaRPr lang="tr-TR" sz="1800" dirty="0">
            <a:latin typeface="Calibri" panose="020F0502020204030204" pitchFamily="34" charset="0"/>
          </a:endParaRPr>
        </a:p>
      </dgm:t>
    </dgm:pt>
    <dgm:pt modelId="{78DF0F56-1D7A-4135-B9AC-8438346EE052}" type="parTrans" cxnId="{D9A1EADD-68E4-4330-A257-F8683B2603B2}">
      <dgm:prSet/>
      <dgm:spPr/>
      <dgm:t>
        <a:bodyPr/>
        <a:lstStyle/>
        <a:p>
          <a:endParaRPr lang="tr-TR"/>
        </a:p>
      </dgm:t>
    </dgm:pt>
    <dgm:pt modelId="{6F924485-C89D-4B77-B3D0-CD556537AE57}" type="sibTrans" cxnId="{D9A1EADD-68E4-4330-A257-F8683B2603B2}">
      <dgm:prSet/>
      <dgm:spPr/>
      <dgm:t>
        <a:bodyPr/>
        <a:lstStyle/>
        <a:p>
          <a:endParaRPr lang="tr-TR"/>
        </a:p>
      </dgm:t>
    </dgm:pt>
    <dgm:pt modelId="{FC859DCF-8617-4EA8-87B8-B73CE9592243}">
      <dgm:prSet custT="1"/>
      <dgm:spPr/>
      <dgm:t>
        <a:bodyPr/>
        <a:lstStyle/>
        <a:p>
          <a:r>
            <a:rPr lang="tr-TR" altLang="tr-TR" sz="1800" dirty="0" smtClean="0">
              <a:solidFill>
                <a:schemeClr val="bg1"/>
              </a:solidFill>
              <a:latin typeface="Calibri" panose="020F0502020204030204" pitchFamily="34" charset="0"/>
            </a:rPr>
            <a:t>Proje Teklif Çağrısı, Başkanlık tarafından Kalkınma Planları ve Yıllık Programlarda belirlenen hedefler ile stratejik dokümanlardaki öncelikler dikkate alınarak ilgili Başkanlık Birimi koordinasyonunda hazırlanır</a:t>
          </a:r>
          <a:endParaRPr lang="tr-TR" sz="1800" dirty="0">
            <a:solidFill>
              <a:schemeClr val="bg1"/>
            </a:solidFill>
            <a:latin typeface="Calibri" panose="020F0502020204030204" pitchFamily="34" charset="0"/>
          </a:endParaRPr>
        </a:p>
      </dgm:t>
    </dgm:pt>
    <dgm:pt modelId="{053BDF3C-92BA-4DF7-8E6B-1B165E889886}" type="sibTrans" cxnId="{35A0569A-B6B0-4A1A-A03B-F44443630492}">
      <dgm:prSet/>
      <dgm:spPr/>
      <dgm:t>
        <a:bodyPr/>
        <a:lstStyle/>
        <a:p>
          <a:endParaRPr lang="tr-TR"/>
        </a:p>
      </dgm:t>
    </dgm:pt>
    <dgm:pt modelId="{CCD46B1D-BFEE-4FE0-8E34-D5E20F748139}" type="parTrans" cxnId="{35A0569A-B6B0-4A1A-A03B-F44443630492}">
      <dgm:prSet/>
      <dgm:spPr/>
      <dgm:t>
        <a:bodyPr/>
        <a:lstStyle/>
        <a:p>
          <a:endParaRPr lang="tr-TR"/>
        </a:p>
      </dgm:t>
    </dgm:pt>
    <dgm:pt modelId="{3CDF7142-9A2A-4834-889A-FB5FD6C14697}" type="pres">
      <dgm:prSet presAssocID="{F3AC145C-9383-4F2A-8215-18E63D4A7C89}" presName="Name0" presStyleCnt="0">
        <dgm:presLayoutVars>
          <dgm:chMax val="7"/>
          <dgm:chPref val="7"/>
          <dgm:dir/>
        </dgm:presLayoutVars>
      </dgm:prSet>
      <dgm:spPr/>
      <dgm:t>
        <a:bodyPr/>
        <a:lstStyle/>
        <a:p>
          <a:endParaRPr lang="tr-TR"/>
        </a:p>
      </dgm:t>
    </dgm:pt>
    <dgm:pt modelId="{1770620D-B8BB-4888-BA98-446CEE1CE26B}" type="pres">
      <dgm:prSet presAssocID="{F3AC145C-9383-4F2A-8215-18E63D4A7C89}" presName="Name1" presStyleCnt="0"/>
      <dgm:spPr/>
    </dgm:pt>
    <dgm:pt modelId="{58CA7F9A-0E42-4A53-B273-3A0289FC0B1F}" type="pres">
      <dgm:prSet presAssocID="{F3AC145C-9383-4F2A-8215-18E63D4A7C89}" presName="cycle" presStyleCnt="0"/>
      <dgm:spPr/>
    </dgm:pt>
    <dgm:pt modelId="{C4CA7E07-BAD2-4B2B-9766-FDE63D1DD0EC}" type="pres">
      <dgm:prSet presAssocID="{F3AC145C-9383-4F2A-8215-18E63D4A7C89}" presName="srcNode" presStyleLbl="node1" presStyleIdx="0" presStyleCnt="3"/>
      <dgm:spPr/>
    </dgm:pt>
    <dgm:pt modelId="{20B319CF-FD67-477F-B31A-76528DF9518A}" type="pres">
      <dgm:prSet presAssocID="{F3AC145C-9383-4F2A-8215-18E63D4A7C89}" presName="conn" presStyleLbl="parChTrans1D2" presStyleIdx="0" presStyleCnt="1" custLinFactNeighborY="293"/>
      <dgm:spPr/>
      <dgm:t>
        <a:bodyPr/>
        <a:lstStyle/>
        <a:p>
          <a:endParaRPr lang="tr-TR"/>
        </a:p>
      </dgm:t>
    </dgm:pt>
    <dgm:pt modelId="{E5CC60F2-EEE2-4048-8CF6-5C98A948A005}" type="pres">
      <dgm:prSet presAssocID="{F3AC145C-9383-4F2A-8215-18E63D4A7C89}" presName="extraNode" presStyleLbl="node1" presStyleIdx="0" presStyleCnt="3"/>
      <dgm:spPr/>
    </dgm:pt>
    <dgm:pt modelId="{306E1A12-1DE9-43DB-A04F-3FEC608FC3DE}" type="pres">
      <dgm:prSet presAssocID="{F3AC145C-9383-4F2A-8215-18E63D4A7C89}" presName="dstNode" presStyleLbl="node1" presStyleIdx="0" presStyleCnt="3"/>
      <dgm:spPr/>
    </dgm:pt>
    <dgm:pt modelId="{EA41B550-5782-4C76-A434-F024776C729B}" type="pres">
      <dgm:prSet presAssocID="{1F67E2B8-6361-45FE-9DF0-2E6583E84BDB}" presName="text_1" presStyleLbl="node1" presStyleIdx="0" presStyleCnt="3" custScaleY="117707">
        <dgm:presLayoutVars>
          <dgm:bulletEnabled val="1"/>
        </dgm:presLayoutVars>
      </dgm:prSet>
      <dgm:spPr/>
      <dgm:t>
        <a:bodyPr/>
        <a:lstStyle/>
        <a:p>
          <a:endParaRPr lang="tr-TR"/>
        </a:p>
      </dgm:t>
    </dgm:pt>
    <dgm:pt modelId="{9A4ED0F9-552C-4151-A233-7C4B33D00066}" type="pres">
      <dgm:prSet presAssocID="{1F67E2B8-6361-45FE-9DF0-2E6583E84BDB}" presName="accent_1" presStyleCnt="0"/>
      <dgm:spPr/>
    </dgm:pt>
    <dgm:pt modelId="{882F63DE-81B1-41E6-B86D-E2BBDC4D4B8C}" type="pres">
      <dgm:prSet presAssocID="{1F67E2B8-6361-45FE-9DF0-2E6583E84BDB}" presName="accentRepeatNode" presStyleLbl="solidFgAcc1" presStyleIdx="0" presStyleCnt="3"/>
      <dgm:spPr/>
    </dgm:pt>
    <dgm:pt modelId="{6CC06241-2FB9-4486-9A64-6B590F4EC0EE}" type="pres">
      <dgm:prSet presAssocID="{383A6E84-7E7E-47AE-8E28-29B0AE498AD4}" presName="text_2" presStyleLbl="node1" presStyleIdx="1" presStyleCnt="3" custScaleY="127614">
        <dgm:presLayoutVars>
          <dgm:bulletEnabled val="1"/>
        </dgm:presLayoutVars>
      </dgm:prSet>
      <dgm:spPr/>
      <dgm:t>
        <a:bodyPr/>
        <a:lstStyle/>
        <a:p>
          <a:endParaRPr lang="tr-TR"/>
        </a:p>
      </dgm:t>
    </dgm:pt>
    <dgm:pt modelId="{FC655F6E-6EE3-4A12-9214-DE115C68DA13}" type="pres">
      <dgm:prSet presAssocID="{383A6E84-7E7E-47AE-8E28-29B0AE498AD4}" presName="accent_2" presStyleCnt="0"/>
      <dgm:spPr/>
    </dgm:pt>
    <dgm:pt modelId="{D29283C0-076E-4AFD-AFC0-C1A75285C38C}" type="pres">
      <dgm:prSet presAssocID="{383A6E84-7E7E-47AE-8E28-29B0AE498AD4}" presName="accentRepeatNode" presStyleLbl="solidFgAcc1" presStyleIdx="1" presStyleCnt="3"/>
      <dgm:spPr/>
    </dgm:pt>
    <dgm:pt modelId="{0FDDD9FA-A991-4B90-B177-F43F7E985F03}" type="pres">
      <dgm:prSet presAssocID="{FC859DCF-8617-4EA8-87B8-B73CE9592243}" presName="text_3" presStyleLbl="node1" presStyleIdx="2" presStyleCnt="3" custScaleY="114565">
        <dgm:presLayoutVars>
          <dgm:bulletEnabled val="1"/>
        </dgm:presLayoutVars>
      </dgm:prSet>
      <dgm:spPr/>
      <dgm:t>
        <a:bodyPr/>
        <a:lstStyle/>
        <a:p>
          <a:endParaRPr lang="tr-TR"/>
        </a:p>
      </dgm:t>
    </dgm:pt>
    <dgm:pt modelId="{010F6C25-CED6-4AA2-9E4E-ED5EB2D64F27}" type="pres">
      <dgm:prSet presAssocID="{FC859DCF-8617-4EA8-87B8-B73CE9592243}" presName="accent_3" presStyleCnt="0"/>
      <dgm:spPr/>
    </dgm:pt>
    <dgm:pt modelId="{2CB88D7E-291D-40E0-BDAB-8D3C269836D1}" type="pres">
      <dgm:prSet presAssocID="{FC859DCF-8617-4EA8-87B8-B73CE9592243}" presName="accentRepeatNode" presStyleLbl="solidFgAcc1" presStyleIdx="2" presStyleCnt="3"/>
      <dgm:spPr/>
    </dgm:pt>
  </dgm:ptLst>
  <dgm:cxnLst>
    <dgm:cxn modelId="{CFCFB9DC-6E1E-4436-B5FB-4E857F7121C9}" type="presOf" srcId="{383A6E84-7E7E-47AE-8E28-29B0AE498AD4}" destId="{6CC06241-2FB9-4486-9A64-6B590F4EC0EE}" srcOrd="0" destOrd="0" presId="urn:microsoft.com/office/officeart/2008/layout/VerticalCurvedList"/>
    <dgm:cxn modelId="{66171764-3E45-4DB1-862E-30FC18A7716A}" srcId="{F3AC145C-9383-4F2A-8215-18E63D4A7C89}" destId="{1F67E2B8-6361-45FE-9DF0-2E6583E84BDB}" srcOrd="0" destOrd="0" parTransId="{1FC98997-B6B4-40D4-B732-3D26CA2D3783}" sibTransId="{3FB3BF84-A49A-40CC-AA63-48D22253C8E2}"/>
    <dgm:cxn modelId="{FF7A42CA-403B-4C8B-AEB2-35458E49CFBA}" type="presOf" srcId="{FC859DCF-8617-4EA8-87B8-B73CE9592243}" destId="{0FDDD9FA-A991-4B90-B177-F43F7E985F03}" srcOrd="0" destOrd="0" presId="urn:microsoft.com/office/officeart/2008/layout/VerticalCurvedList"/>
    <dgm:cxn modelId="{F3CE0045-BA0A-4EC1-B251-94E5EFECC1A6}" type="presOf" srcId="{1F67E2B8-6361-45FE-9DF0-2E6583E84BDB}" destId="{EA41B550-5782-4C76-A434-F024776C729B}" srcOrd="0" destOrd="0" presId="urn:microsoft.com/office/officeart/2008/layout/VerticalCurvedList"/>
    <dgm:cxn modelId="{4344E944-488A-48E3-83AC-E7BDE2F792CC}" type="presOf" srcId="{F3AC145C-9383-4F2A-8215-18E63D4A7C89}" destId="{3CDF7142-9A2A-4834-889A-FB5FD6C14697}" srcOrd="0" destOrd="0" presId="urn:microsoft.com/office/officeart/2008/layout/VerticalCurvedList"/>
    <dgm:cxn modelId="{35A0569A-B6B0-4A1A-A03B-F44443630492}" srcId="{F3AC145C-9383-4F2A-8215-18E63D4A7C89}" destId="{FC859DCF-8617-4EA8-87B8-B73CE9592243}" srcOrd="2" destOrd="0" parTransId="{CCD46B1D-BFEE-4FE0-8E34-D5E20F748139}" sibTransId="{053BDF3C-92BA-4DF7-8E6B-1B165E889886}"/>
    <dgm:cxn modelId="{284215AB-99C0-4202-B516-8F0080CE3ED7}" type="presOf" srcId="{3FB3BF84-A49A-40CC-AA63-48D22253C8E2}" destId="{20B319CF-FD67-477F-B31A-76528DF9518A}" srcOrd="0" destOrd="0" presId="urn:microsoft.com/office/officeart/2008/layout/VerticalCurvedList"/>
    <dgm:cxn modelId="{D9A1EADD-68E4-4330-A257-F8683B2603B2}" srcId="{F3AC145C-9383-4F2A-8215-18E63D4A7C89}" destId="{383A6E84-7E7E-47AE-8E28-29B0AE498AD4}" srcOrd="1" destOrd="0" parTransId="{78DF0F56-1D7A-4135-B9AC-8438346EE052}" sibTransId="{6F924485-C89D-4B77-B3D0-CD556537AE57}"/>
    <dgm:cxn modelId="{E330BAD1-9701-4B03-BBCB-93558738ED9B}" type="presParOf" srcId="{3CDF7142-9A2A-4834-889A-FB5FD6C14697}" destId="{1770620D-B8BB-4888-BA98-446CEE1CE26B}" srcOrd="0" destOrd="0" presId="urn:microsoft.com/office/officeart/2008/layout/VerticalCurvedList"/>
    <dgm:cxn modelId="{7B004FF4-6ACD-48F9-8EC3-D6FC5B96DFF2}" type="presParOf" srcId="{1770620D-B8BB-4888-BA98-446CEE1CE26B}" destId="{58CA7F9A-0E42-4A53-B273-3A0289FC0B1F}" srcOrd="0" destOrd="0" presId="urn:microsoft.com/office/officeart/2008/layout/VerticalCurvedList"/>
    <dgm:cxn modelId="{4CBB5795-6EA1-4451-8074-265FF861C678}" type="presParOf" srcId="{58CA7F9A-0E42-4A53-B273-3A0289FC0B1F}" destId="{C4CA7E07-BAD2-4B2B-9766-FDE63D1DD0EC}" srcOrd="0" destOrd="0" presId="urn:microsoft.com/office/officeart/2008/layout/VerticalCurvedList"/>
    <dgm:cxn modelId="{D00FD778-F98D-4455-838C-AC91B77326D3}" type="presParOf" srcId="{58CA7F9A-0E42-4A53-B273-3A0289FC0B1F}" destId="{20B319CF-FD67-477F-B31A-76528DF9518A}" srcOrd="1" destOrd="0" presId="urn:microsoft.com/office/officeart/2008/layout/VerticalCurvedList"/>
    <dgm:cxn modelId="{DBE9C251-2FD8-40CD-B71F-C4BDF155A062}" type="presParOf" srcId="{58CA7F9A-0E42-4A53-B273-3A0289FC0B1F}" destId="{E5CC60F2-EEE2-4048-8CF6-5C98A948A005}" srcOrd="2" destOrd="0" presId="urn:microsoft.com/office/officeart/2008/layout/VerticalCurvedList"/>
    <dgm:cxn modelId="{07FED265-BBE2-4B12-B549-7ADC2C86D304}" type="presParOf" srcId="{58CA7F9A-0E42-4A53-B273-3A0289FC0B1F}" destId="{306E1A12-1DE9-43DB-A04F-3FEC608FC3DE}" srcOrd="3" destOrd="0" presId="urn:microsoft.com/office/officeart/2008/layout/VerticalCurvedList"/>
    <dgm:cxn modelId="{01342790-EE37-4879-A250-10BF85E54BD1}" type="presParOf" srcId="{1770620D-B8BB-4888-BA98-446CEE1CE26B}" destId="{EA41B550-5782-4C76-A434-F024776C729B}" srcOrd="1" destOrd="0" presId="urn:microsoft.com/office/officeart/2008/layout/VerticalCurvedList"/>
    <dgm:cxn modelId="{D5A79ECA-07B7-4B1D-BDBA-E3BB54FD07BF}" type="presParOf" srcId="{1770620D-B8BB-4888-BA98-446CEE1CE26B}" destId="{9A4ED0F9-552C-4151-A233-7C4B33D00066}" srcOrd="2" destOrd="0" presId="urn:microsoft.com/office/officeart/2008/layout/VerticalCurvedList"/>
    <dgm:cxn modelId="{8462106F-1265-4A97-83EB-4780FD760C8C}" type="presParOf" srcId="{9A4ED0F9-552C-4151-A233-7C4B33D00066}" destId="{882F63DE-81B1-41E6-B86D-E2BBDC4D4B8C}" srcOrd="0" destOrd="0" presId="urn:microsoft.com/office/officeart/2008/layout/VerticalCurvedList"/>
    <dgm:cxn modelId="{96ACD68B-E78A-4B9D-BA71-8D5F9D16031B}" type="presParOf" srcId="{1770620D-B8BB-4888-BA98-446CEE1CE26B}" destId="{6CC06241-2FB9-4486-9A64-6B590F4EC0EE}" srcOrd="3" destOrd="0" presId="urn:microsoft.com/office/officeart/2008/layout/VerticalCurvedList"/>
    <dgm:cxn modelId="{A469A047-2701-4E2E-A445-3DCA7FDAAB74}" type="presParOf" srcId="{1770620D-B8BB-4888-BA98-446CEE1CE26B}" destId="{FC655F6E-6EE3-4A12-9214-DE115C68DA13}" srcOrd="4" destOrd="0" presId="urn:microsoft.com/office/officeart/2008/layout/VerticalCurvedList"/>
    <dgm:cxn modelId="{155E20DE-2524-465B-A58A-279C4496EED3}" type="presParOf" srcId="{FC655F6E-6EE3-4A12-9214-DE115C68DA13}" destId="{D29283C0-076E-4AFD-AFC0-C1A75285C38C}" srcOrd="0" destOrd="0" presId="urn:microsoft.com/office/officeart/2008/layout/VerticalCurvedList"/>
    <dgm:cxn modelId="{8D3EB943-13FF-47D9-8EE4-182FEC565945}" type="presParOf" srcId="{1770620D-B8BB-4888-BA98-446CEE1CE26B}" destId="{0FDDD9FA-A991-4B90-B177-F43F7E985F03}" srcOrd="5" destOrd="0" presId="urn:microsoft.com/office/officeart/2008/layout/VerticalCurvedList"/>
    <dgm:cxn modelId="{DD6D4E80-52FA-4A51-94B8-CDAB02C41578}" type="presParOf" srcId="{1770620D-B8BB-4888-BA98-446CEE1CE26B}" destId="{010F6C25-CED6-4AA2-9E4E-ED5EB2D64F27}" srcOrd="6" destOrd="0" presId="urn:microsoft.com/office/officeart/2008/layout/VerticalCurvedList"/>
    <dgm:cxn modelId="{530652B3-7A66-4EF1-A357-78913EC1B0D8}" type="presParOf" srcId="{010F6C25-CED6-4AA2-9E4E-ED5EB2D64F27}" destId="{2CB88D7E-291D-40E0-BDAB-8D3C269836D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E7A9D-E7EA-489E-8F29-2EAF9746D4F3}" type="doc">
      <dgm:prSet loTypeId="urn:microsoft.com/office/officeart/2005/8/layout/vList3" loCatId="list" qsTypeId="urn:microsoft.com/office/officeart/2005/8/quickstyle/simple2" qsCatId="simple" csTypeId="urn:microsoft.com/office/officeart/2005/8/colors/colorful1" csCatId="colorful" phldr="1"/>
      <dgm:spPr/>
    </dgm:pt>
    <dgm:pt modelId="{C4A1C636-BDF8-4E50-A192-D29332589DC4}">
      <dgm:prSet phldrT="[Metin]" custT="1"/>
      <dgm:spPr/>
      <dgm:t>
        <a:bodyPr/>
        <a:lstStyle/>
        <a:p>
          <a:r>
            <a:rPr lang="tr-TR" sz="2000" b="1" dirty="0" smtClean="0">
              <a:latin typeface="Calibri" panose="020F0502020204030204" pitchFamily="34" charset="0"/>
            </a:rPr>
            <a:t>Belirli bir yerde</a:t>
          </a:r>
          <a:endParaRPr lang="tr-TR" sz="2000" dirty="0">
            <a:latin typeface="Calibri" panose="020F0502020204030204" pitchFamily="34" charset="0"/>
          </a:endParaRPr>
        </a:p>
      </dgm:t>
    </dgm:pt>
    <dgm:pt modelId="{ACE6715D-1593-4382-BCA1-1F5FA76A9CDE}" type="parTrans" cxnId="{4CA685A3-0082-4AD8-881B-D17F02DA0D4B}">
      <dgm:prSet/>
      <dgm:spPr/>
      <dgm:t>
        <a:bodyPr/>
        <a:lstStyle/>
        <a:p>
          <a:endParaRPr lang="tr-TR"/>
        </a:p>
      </dgm:t>
    </dgm:pt>
    <dgm:pt modelId="{2102D8D0-71BC-48C5-9459-5E619C62D4E3}" type="sibTrans" cxnId="{4CA685A3-0082-4AD8-881B-D17F02DA0D4B}">
      <dgm:prSet/>
      <dgm:spPr/>
      <dgm:t>
        <a:bodyPr/>
        <a:lstStyle/>
        <a:p>
          <a:endParaRPr lang="tr-TR"/>
        </a:p>
      </dgm:t>
    </dgm:pt>
    <dgm:pt modelId="{DCC7B19C-3CB1-4D99-80F1-92E3FB14B216}">
      <dgm:prSet phldrT="[Metin]" custT="1"/>
      <dgm:spPr/>
      <dgm:t>
        <a:bodyPr/>
        <a:lstStyle/>
        <a:p>
          <a:r>
            <a:rPr lang="tr-TR" sz="2000" b="1" dirty="0" smtClean="0">
              <a:latin typeface="Calibri" panose="020F0502020204030204" pitchFamily="34" charset="0"/>
            </a:rPr>
            <a:t>Bir başlama ve bitiş noktasına sahip,</a:t>
          </a:r>
          <a:endParaRPr lang="tr-TR" sz="2000" dirty="0">
            <a:latin typeface="Calibri" panose="020F0502020204030204" pitchFamily="34" charset="0"/>
          </a:endParaRPr>
        </a:p>
      </dgm:t>
    </dgm:pt>
    <dgm:pt modelId="{568927DA-0635-4353-8ACF-8AE6DB513638}" type="parTrans" cxnId="{FB41A0D8-30C7-4C1E-B369-F338D64630F6}">
      <dgm:prSet/>
      <dgm:spPr/>
      <dgm:t>
        <a:bodyPr/>
        <a:lstStyle/>
        <a:p>
          <a:endParaRPr lang="tr-TR"/>
        </a:p>
      </dgm:t>
    </dgm:pt>
    <dgm:pt modelId="{840E3F07-2798-43D1-AF5C-55EBE41216E8}" type="sibTrans" cxnId="{FB41A0D8-30C7-4C1E-B369-F338D64630F6}">
      <dgm:prSet/>
      <dgm:spPr/>
      <dgm:t>
        <a:bodyPr/>
        <a:lstStyle/>
        <a:p>
          <a:endParaRPr lang="tr-TR"/>
        </a:p>
      </dgm:t>
    </dgm:pt>
    <dgm:pt modelId="{56FBF5BD-F214-4A1D-8423-B29BBAE61909}">
      <dgm:prSet phldrT="[Metin]" custT="1"/>
      <dgm:spPr/>
      <dgm:t>
        <a:bodyPr/>
        <a:lstStyle/>
        <a:p>
          <a:r>
            <a:rPr lang="tr-TR" sz="2000" b="1" dirty="0" smtClean="0">
              <a:latin typeface="Calibri" panose="020F0502020204030204" pitchFamily="34" charset="0"/>
            </a:rPr>
            <a:t>Hedeflenen belirli amaçların gerçekleştirilmesine</a:t>
          </a:r>
          <a:endParaRPr lang="tr-TR" sz="2000" dirty="0">
            <a:latin typeface="Calibri" panose="020F0502020204030204" pitchFamily="34" charset="0"/>
          </a:endParaRPr>
        </a:p>
      </dgm:t>
    </dgm:pt>
    <dgm:pt modelId="{F1092682-2E4F-4C34-9AE2-58CAB985C5AC}" type="parTrans" cxnId="{AC93A56D-19BE-4B93-AAE0-D03E71AC6624}">
      <dgm:prSet/>
      <dgm:spPr/>
      <dgm:t>
        <a:bodyPr/>
        <a:lstStyle/>
        <a:p>
          <a:endParaRPr lang="tr-TR"/>
        </a:p>
      </dgm:t>
    </dgm:pt>
    <dgm:pt modelId="{E7AAFCE6-4455-4341-8CB7-9D41D266DCFF}" type="sibTrans" cxnId="{AC93A56D-19BE-4B93-AAE0-D03E71AC6624}">
      <dgm:prSet/>
      <dgm:spPr/>
      <dgm:t>
        <a:bodyPr/>
        <a:lstStyle/>
        <a:p>
          <a:endParaRPr lang="tr-TR"/>
        </a:p>
      </dgm:t>
    </dgm:pt>
    <dgm:pt modelId="{34D6C65E-088B-4244-BB58-32B895110DB7}">
      <dgm:prSet custT="1"/>
      <dgm:spPr/>
      <dgm:t>
        <a:bodyPr/>
        <a:lstStyle/>
        <a:p>
          <a:r>
            <a:rPr lang="tr-TR" sz="2000" b="1" dirty="0" smtClean="0">
              <a:latin typeface="Calibri" panose="020F0502020204030204" pitchFamily="34" charset="0"/>
            </a:rPr>
            <a:t>Belirli bir zaman ve bütçe çerçevesinde,</a:t>
          </a:r>
          <a:endParaRPr lang="tr-TR" sz="2000" dirty="0">
            <a:latin typeface="Calibri" panose="020F0502020204030204" pitchFamily="34" charset="0"/>
          </a:endParaRPr>
        </a:p>
      </dgm:t>
    </dgm:pt>
    <dgm:pt modelId="{89F23861-1C32-4CCB-B1F6-D62F5EBFA699}" type="parTrans" cxnId="{34614A89-5E4A-4FC4-9F8F-5113C54581BE}">
      <dgm:prSet/>
      <dgm:spPr/>
      <dgm:t>
        <a:bodyPr/>
        <a:lstStyle/>
        <a:p>
          <a:endParaRPr lang="tr-TR"/>
        </a:p>
      </dgm:t>
    </dgm:pt>
    <dgm:pt modelId="{6A121B19-C863-4D63-A2A3-3748168C2A05}" type="sibTrans" cxnId="{34614A89-5E4A-4FC4-9F8F-5113C54581BE}">
      <dgm:prSet/>
      <dgm:spPr/>
      <dgm:t>
        <a:bodyPr/>
        <a:lstStyle/>
        <a:p>
          <a:endParaRPr lang="tr-TR"/>
        </a:p>
      </dgm:t>
    </dgm:pt>
    <dgm:pt modelId="{F838DF4E-9E37-4E2D-B38A-2F3B0258F02B}">
      <dgm:prSet custT="1"/>
      <dgm:spPr/>
      <dgm:t>
        <a:bodyPr/>
        <a:lstStyle/>
        <a:p>
          <a:r>
            <a:rPr lang="tr-TR" sz="3200" b="1" kern="1800" spc="800" baseline="0" dirty="0" smtClean="0">
              <a:effectLst>
                <a:outerShdw blurRad="38100" dist="38100" dir="2700000" algn="tl">
                  <a:srgbClr val="000000">
                    <a:alpha val="43137"/>
                  </a:srgbClr>
                </a:outerShdw>
              </a:effectLst>
              <a:latin typeface="Calibri" panose="020F0502020204030204" pitchFamily="34" charset="0"/>
            </a:rPr>
            <a:t>PROJE</a:t>
          </a:r>
          <a:endParaRPr lang="tr-TR" sz="1800" b="1" kern="1800" spc="800" baseline="0" dirty="0">
            <a:effectLst>
              <a:outerShdw blurRad="38100" dist="38100" dir="2700000" algn="tl">
                <a:srgbClr val="000000">
                  <a:alpha val="43137"/>
                </a:srgbClr>
              </a:outerShdw>
            </a:effectLst>
            <a:latin typeface="Calibri" panose="020F0502020204030204" pitchFamily="34" charset="0"/>
          </a:endParaRPr>
        </a:p>
      </dgm:t>
    </dgm:pt>
    <dgm:pt modelId="{559C4FD2-8029-47B6-ABFE-E903B3452431}" type="parTrans" cxnId="{E965788B-F8F4-49EB-8A2B-FB32BDF0C05D}">
      <dgm:prSet/>
      <dgm:spPr/>
      <dgm:t>
        <a:bodyPr/>
        <a:lstStyle/>
        <a:p>
          <a:endParaRPr lang="tr-TR"/>
        </a:p>
      </dgm:t>
    </dgm:pt>
    <dgm:pt modelId="{BB5E9CB7-52F9-4C53-93A8-E37A6F913E60}" type="sibTrans" cxnId="{E965788B-F8F4-49EB-8A2B-FB32BDF0C05D}">
      <dgm:prSet/>
      <dgm:spPr/>
      <dgm:t>
        <a:bodyPr/>
        <a:lstStyle/>
        <a:p>
          <a:endParaRPr lang="tr-TR"/>
        </a:p>
      </dgm:t>
    </dgm:pt>
    <dgm:pt modelId="{75356E26-BDB4-465A-A9CC-BD40F97316B5}" type="pres">
      <dgm:prSet presAssocID="{FA1E7A9D-E7EA-489E-8F29-2EAF9746D4F3}" presName="linearFlow" presStyleCnt="0">
        <dgm:presLayoutVars>
          <dgm:dir/>
          <dgm:resizeHandles val="exact"/>
        </dgm:presLayoutVars>
      </dgm:prSet>
      <dgm:spPr/>
    </dgm:pt>
    <dgm:pt modelId="{332765AF-87C1-4DED-B3D7-51AF4CD7BA6B}" type="pres">
      <dgm:prSet presAssocID="{F838DF4E-9E37-4E2D-B38A-2F3B0258F02B}" presName="composite" presStyleCnt="0"/>
      <dgm:spPr/>
    </dgm:pt>
    <dgm:pt modelId="{0D070729-688A-48C2-84F5-F3A53F381632}" type="pres">
      <dgm:prSet presAssocID="{F838DF4E-9E37-4E2D-B38A-2F3B0258F02B}" presName="imgShp" presStyleLbl="fgImgPlace1" presStyleIdx="0" presStyleCnt="5" custScaleX="172338" custScaleY="152733" custLinFactX="-8877" custLinFactNeighborX="-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dgm:spPr>
    </dgm:pt>
    <dgm:pt modelId="{C777F5AB-2CEE-4F8C-959B-5B178316B511}" type="pres">
      <dgm:prSet presAssocID="{F838DF4E-9E37-4E2D-B38A-2F3B0258F02B}" presName="txShp" presStyleLbl="node1" presStyleIdx="0" presStyleCnt="5" custScaleX="134471" custLinFactNeighborX="-10295">
        <dgm:presLayoutVars>
          <dgm:bulletEnabled val="1"/>
        </dgm:presLayoutVars>
      </dgm:prSet>
      <dgm:spPr/>
      <dgm:t>
        <a:bodyPr/>
        <a:lstStyle/>
        <a:p>
          <a:endParaRPr lang="tr-TR"/>
        </a:p>
      </dgm:t>
    </dgm:pt>
    <dgm:pt modelId="{CBC82058-C2F0-4496-A410-95406F354714}" type="pres">
      <dgm:prSet presAssocID="{BB5E9CB7-52F9-4C53-93A8-E37A6F913E60}" presName="spacing" presStyleCnt="0"/>
      <dgm:spPr/>
    </dgm:pt>
    <dgm:pt modelId="{AA1D9855-2E3A-4210-B970-DAE4DF7F1F85}" type="pres">
      <dgm:prSet presAssocID="{C4A1C636-BDF8-4E50-A192-D29332589DC4}" presName="composite" presStyleCnt="0"/>
      <dgm:spPr/>
    </dgm:pt>
    <dgm:pt modelId="{F52B45A2-5E3B-4EAC-BD1B-6DE273906622}" type="pres">
      <dgm:prSet presAssocID="{C4A1C636-BDF8-4E50-A192-D29332589DC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BBC37063-0DA6-43C1-BBF2-9E8FA3026DBF}" type="pres">
      <dgm:prSet presAssocID="{C4A1C636-BDF8-4E50-A192-D29332589DC4}" presName="txShp" presStyleLbl="node1" presStyleIdx="1" presStyleCnt="5" custScaleX="106230">
        <dgm:presLayoutVars>
          <dgm:bulletEnabled val="1"/>
        </dgm:presLayoutVars>
      </dgm:prSet>
      <dgm:spPr/>
      <dgm:t>
        <a:bodyPr/>
        <a:lstStyle/>
        <a:p>
          <a:endParaRPr lang="tr-TR"/>
        </a:p>
      </dgm:t>
    </dgm:pt>
    <dgm:pt modelId="{24203D32-8994-4D77-A981-31881397D33E}" type="pres">
      <dgm:prSet presAssocID="{2102D8D0-71BC-48C5-9459-5E619C62D4E3}" presName="spacing" presStyleCnt="0"/>
      <dgm:spPr/>
    </dgm:pt>
    <dgm:pt modelId="{B9BE88D5-0432-4D99-9160-F1CC6691BF33}" type="pres">
      <dgm:prSet presAssocID="{34D6C65E-088B-4244-BB58-32B895110DB7}" presName="composite" presStyleCnt="0"/>
      <dgm:spPr/>
    </dgm:pt>
    <dgm:pt modelId="{CEFD3D77-2753-4649-84CB-5CD075B3C3C9}" type="pres">
      <dgm:prSet presAssocID="{34D6C65E-088B-4244-BB58-32B895110DB7}"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4BA93ACD-59E8-491B-8B1E-C01DDF070C62}" type="pres">
      <dgm:prSet presAssocID="{34D6C65E-088B-4244-BB58-32B895110DB7}" presName="txShp" presStyleLbl="node1" presStyleIdx="2" presStyleCnt="5" custScaleX="106230">
        <dgm:presLayoutVars>
          <dgm:bulletEnabled val="1"/>
        </dgm:presLayoutVars>
      </dgm:prSet>
      <dgm:spPr/>
      <dgm:t>
        <a:bodyPr/>
        <a:lstStyle/>
        <a:p>
          <a:endParaRPr lang="tr-TR"/>
        </a:p>
      </dgm:t>
    </dgm:pt>
    <dgm:pt modelId="{1EA8B161-F3DE-4573-B203-4069225FF5C5}" type="pres">
      <dgm:prSet presAssocID="{6A121B19-C863-4D63-A2A3-3748168C2A05}" presName="spacing" presStyleCnt="0"/>
      <dgm:spPr/>
    </dgm:pt>
    <dgm:pt modelId="{1AC51586-1C69-4D86-B3F2-C07EBC5D8106}" type="pres">
      <dgm:prSet presAssocID="{DCC7B19C-3CB1-4D99-80F1-92E3FB14B216}" presName="composite" presStyleCnt="0"/>
      <dgm:spPr/>
    </dgm:pt>
    <dgm:pt modelId="{B87B4DA8-3B73-4FE6-AE2F-4E5FB5D5C8E4}" type="pres">
      <dgm:prSet presAssocID="{DCC7B19C-3CB1-4D99-80F1-92E3FB14B216}"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tr-TR"/>
        </a:p>
      </dgm:t>
    </dgm:pt>
    <dgm:pt modelId="{D8DA4D04-AD36-469B-A02F-4F6D3DCF5F1F}" type="pres">
      <dgm:prSet presAssocID="{DCC7B19C-3CB1-4D99-80F1-92E3FB14B216}" presName="txShp" presStyleLbl="node1" presStyleIdx="3" presStyleCnt="5" custScaleX="106230">
        <dgm:presLayoutVars>
          <dgm:bulletEnabled val="1"/>
        </dgm:presLayoutVars>
      </dgm:prSet>
      <dgm:spPr/>
      <dgm:t>
        <a:bodyPr/>
        <a:lstStyle/>
        <a:p>
          <a:endParaRPr lang="tr-TR"/>
        </a:p>
      </dgm:t>
    </dgm:pt>
    <dgm:pt modelId="{74D6FA10-6C1C-4179-B3D9-4500E42420A5}" type="pres">
      <dgm:prSet presAssocID="{840E3F07-2798-43D1-AF5C-55EBE41216E8}" presName="spacing" presStyleCnt="0"/>
      <dgm:spPr/>
    </dgm:pt>
    <dgm:pt modelId="{776E6C1D-A837-4E40-B938-0194BD33052E}" type="pres">
      <dgm:prSet presAssocID="{56FBF5BD-F214-4A1D-8423-B29BBAE61909}" presName="composite" presStyleCnt="0"/>
      <dgm:spPr/>
    </dgm:pt>
    <dgm:pt modelId="{20565E4D-4D2C-42E6-9EBF-69D86EAA0F49}" type="pres">
      <dgm:prSet presAssocID="{56FBF5BD-F214-4A1D-8423-B29BBAE61909}" presName="imgShp" presStyleLbl="fgImgPlace1" presStyleIdx="4" presStyleCnt="5"/>
      <dgm:spPr>
        <a:blipFill rotWithShape="1">
          <a:blip xmlns:r="http://schemas.openxmlformats.org/officeDocument/2006/relationships" r:embed="rId5"/>
          <a:stretch>
            <a:fillRect/>
          </a:stretch>
        </a:blipFill>
      </dgm:spPr>
    </dgm:pt>
    <dgm:pt modelId="{52D6D131-F048-4C1B-8E03-3F44C167903F}" type="pres">
      <dgm:prSet presAssocID="{56FBF5BD-F214-4A1D-8423-B29BBAE61909}" presName="txShp" presStyleLbl="node1" presStyleIdx="4" presStyleCnt="5" custScaleX="106230">
        <dgm:presLayoutVars>
          <dgm:bulletEnabled val="1"/>
        </dgm:presLayoutVars>
      </dgm:prSet>
      <dgm:spPr/>
      <dgm:t>
        <a:bodyPr/>
        <a:lstStyle/>
        <a:p>
          <a:endParaRPr lang="tr-TR"/>
        </a:p>
      </dgm:t>
    </dgm:pt>
  </dgm:ptLst>
  <dgm:cxnLst>
    <dgm:cxn modelId="{34614A89-5E4A-4FC4-9F8F-5113C54581BE}" srcId="{FA1E7A9D-E7EA-489E-8F29-2EAF9746D4F3}" destId="{34D6C65E-088B-4244-BB58-32B895110DB7}" srcOrd="2" destOrd="0" parTransId="{89F23861-1C32-4CCB-B1F6-D62F5EBFA699}" sibTransId="{6A121B19-C863-4D63-A2A3-3748168C2A05}"/>
    <dgm:cxn modelId="{E3854FF3-7707-4B78-93C0-8E863E6B9A19}" type="presOf" srcId="{56FBF5BD-F214-4A1D-8423-B29BBAE61909}" destId="{52D6D131-F048-4C1B-8E03-3F44C167903F}" srcOrd="0" destOrd="0" presId="urn:microsoft.com/office/officeart/2005/8/layout/vList3"/>
    <dgm:cxn modelId="{0CDD72DF-3514-41D9-86D2-3F66E4F4BC6B}" type="presOf" srcId="{FA1E7A9D-E7EA-489E-8F29-2EAF9746D4F3}" destId="{75356E26-BDB4-465A-A9CC-BD40F97316B5}" srcOrd="0" destOrd="0" presId="urn:microsoft.com/office/officeart/2005/8/layout/vList3"/>
    <dgm:cxn modelId="{28C396C3-5A94-44CC-B37C-A01F4B093457}" type="presOf" srcId="{C4A1C636-BDF8-4E50-A192-D29332589DC4}" destId="{BBC37063-0DA6-43C1-BBF2-9E8FA3026DBF}" srcOrd="0" destOrd="0" presId="urn:microsoft.com/office/officeart/2005/8/layout/vList3"/>
    <dgm:cxn modelId="{AC93A56D-19BE-4B93-AAE0-D03E71AC6624}" srcId="{FA1E7A9D-E7EA-489E-8F29-2EAF9746D4F3}" destId="{56FBF5BD-F214-4A1D-8423-B29BBAE61909}" srcOrd="4" destOrd="0" parTransId="{F1092682-2E4F-4C34-9AE2-58CAB985C5AC}" sibTransId="{E7AAFCE6-4455-4341-8CB7-9D41D266DCFF}"/>
    <dgm:cxn modelId="{E965788B-F8F4-49EB-8A2B-FB32BDF0C05D}" srcId="{FA1E7A9D-E7EA-489E-8F29-2EAF9746D4F3}" destId="{F838DF4E-9E37-4E2D-B38A-2F3B0258F02B}" srcOrd="0" destOrd="0" parTransId="{559C4FD2-8029-47B6-ABFE-E903B3452431}" sibTransId="{BB5E9CB7-52F9-4C53-93A8-E37A6F913E60}"/>
    <dgm:cxn modelId="{6A619B46-B94F-4880-9445-24394371CC1D}" type="presOf" srcId="{DCC7B19C-3CB1-4D99-80F1-92E3FB14B216}" destId="{D8DA4D04-AD36-469B-A02F-4F6D3DCF5F1F}" srcOrd="0" destOrd="0" presId="urn:microsoft.com/office/officeart/2005/8/layout/vList3"/>
    <dgm:cxn modelId="{AF360E2E-EF87-45CE-8886-93EAD9A07962}" type="presOf" srcId="{F838DF4E-9E37-4E2D-B38A-2F3B0258F02B}" destId="{C777F5AB-2CEE-4F8C-959B-5B178316B511}" srcOrd="0" destOrd="0" presId="urn:microsoft.com/office/officeart/2005/8/layout/vList3"/>
    <dgm:cxn modelId="{4CA685A3-0082-4AD8-881B-D17F02DA0D4B}" srcId="{FA1E7A9D-E7EA-489E-8F29-2EAF9746D4F3}" destId="{C4A1C636-BDF8-4E50-A192-D29332589DC4}" srcOrd="1" destOrd="0" parTransId="{ACE6715D-1593-4382-BCA1-1F5FA76A9CDE}" sibTransId="{2102D8D0-71BC-48C5-9459-5E619C62D4E3}"/>
    <dgm:cxn modelId="{FB41A0D8-30C7-4C1E-B369-F338D64630F6}" srcId="{FA1E7A9D-E7EA-489E-8F29-2EAF9746D4F3}" destId="{DCC7B19C-3CB1-4D99-80F1-92E3FB14B216}" srcOrd="3" destOrd="0" parTransId="{568927DA-0635-4353-8ACF-8AE6DB513638}" sibTransId="{840E3F07-2798-43D1-AF5C-55EBE41216E8}"/>
    <dgm:cxn modelId="{8CC2B944-F265-42C6-B9DC-4A184EBB6DC6}" type="presOf" srcId="{34D6C65E-088B-4244-BB58-32B895110DB7}" destId="{4BA93ACD-59E8-491B-8B1E-C01DDF070C62}" srcOrd="0" destOrd="0" presId="urn:microsoft.com/office/officeart/2005/8/layout/vList3"/>
    <dgm:cxn modelId="{2B6BD7E5-B577-45A2-AA70-875266D7520D}" type="presParOf" srcId="{75356E26-BDB4-465A-A9CC-BD40F97316B5}" destId="{332765AF-87C1-4DED-B3D7-51AF4CD7BA6B}" srcOrd="0" destOrd="0" presId="urn:microsoft.com/office/officeart/2005/8/layout/vList3"/>
    <dgm:cxn modelId="{F77F45D8-D7C5-4D15-8B51-7F9D3DF15656}" type="presParOf" srcId="{332765AF-87C1-4DED-B3D7-51AF4CD7BA6B}" destId="{0D070729-688A-48C2-84F5-F3A53F381632}" srcOrd="0" destOrd="0" presId="urn:microsoft.com/office/officeart/2005/8/layout/vList3"/>
    <dgm:cxn modelId="{F3968EA7-989B-4B57-995B-FE48368E36F9}" type="presParOf" srcId="{332765AF-87C1-4DED-B3D7-51AF4CD7BA6B}" destId="{C777F5AB-2CEE-4F8C-959B-5B178316B511}" srcOrd="1" destOrd="0" presId="urn:microsoft.com/office/officeart/2005/8/layout/vList3"/>
    <dgm:cxn modelId="{46A7C4DE-0194-4EC2-B3EE-EBD98C7CF050}" type="presParOf" srcId="{75356E26-BDB4-465A-A9CC-BD40F97316B5}" destId="{CBC82058-C2F0-4496-A410-95406F354714}" srcOrd="1" destOrd="0" presId="urn:microsoft.com/office/officeart/2005/8/layout/vList3"/>
    <dgm:cxn modelId="{D7C2C816-3A41-4E82-B40F-F9E532903E26}" type="presParOf" srcId="{75356E26-BDB4-465A-A9CC-BD40F97316B5}" destId="{AA1D9855-2E3A-4210-B970-DAE4DF7F1F85}" srcOrd="2" destOrd="0" presId="urn:microsoft.com/office/officeart/2005/8/layout/vList3"/>
    <dgm:cxn modelId="{7035119A-7427-43C7-9FBD-30281F03924F}" type="presParOf" srcId="{AA1D9855-2E3A-4210-B970-DAE4DF7F1F85}" destId="{F52B45A2-5E3B-4EAC-BD1B-6DE273906622}" srcOrd="0" destOrd="0" presId="urn:microsoft.com/office/officeart/2005/8/layout/vList3"/>
    <dgm:cxn modelId="{74D7328B-31B1-4AEB-B66D-AF94269AB217}" type="presParOf" srcId="{AA1D9855-2E3A-4210-B970-DAE4DF7F1F85}" destId="{BBC37063-0DA6-43C1-BBF2-9E8FA3026DBF}" srcOrd="1" destOrd="0" presId="urn:microsoft.com/office/officeart/2005/8/layout/vList3"/>
    <dgm:cxn modelId="{BF37AF0F-6AF9-4371-AAE5-6A5DAC515300}" type="presParOf" srcId="{75356E26-BDB4-465A-A9CC-BD40F97316B5}" destId="{24203D32-8994-4D77-A981-31881397D33E}" srcOrd="3" destOrd="0" presId="urn:microsoft.com/office/officeart/2005/8/layout/vList3"/>
    <dgm:cxn modelId="{6E7DD537-15D2-4C02-B3A2-309E951543BF}" type="presParOf" srcId="{75356E26-BDB4-465A-A9CC-BD40F97316B5}" destId="{B9BE88D5-0432-4D99-9160-F1CC6691BF33}" srcOrd="4" destOrd="0" presId="urn:microsoft.com/office/officeart/2005/8/layout/vList3"/>
    <dgm:cxn modelId="{DDBFCF35-156F-41DE-BEA6-D4942F5144BF}" type="presParOf" srcId="{B9BE88D5-0432-4D99-9160-F1CC6691BF33}" destId="{CEFD3D77-2753-4649-84CB-5CD075B3C3C9}" srcOrd="0" destOrd="0" presId="urn:microsoft.com/office/officeart/2005/8/layout/vList3"/>
    <dgm:cxn modelId="{64A31A2A-86D5-4A5F-8D26-F55322E87B56}" type="presParOf" srcId="{B9BE88D5-0432-4D99-9160-F1CC6691BF33}" destId="{4BA93ACD-59E8-491B-8B1E-C01DDF070C62}" srcOrd="1" destOrd="0" presId="urn:microsoft.com/office/officeart/2005/8/layout/vList3"/>
    <dgm:cxn modelId="{9FF7E431-BEFE-4DC0-8038-5168EA061CF4}" type="presParOf" srcId="{75356E26-BDB4-465A-A9CC-BD40F97316B5}" destId="{1EA8B161-F3DE-4573-B203-4069225FF5C5}" srcOrd="5" destOrd="0" presId="urn:microsoft.com/office/officeart/2005/8/layout/vList3"/>
    <dgm:cxn modelId="{C8725DCD-7CBF-4ECE-99BE-C05679A30D22}" type="presParOf" srcId="{75356E26-BDB4-465A-A9CC-BD40F97316B5}" destId="{1AC51586-1C69-4D86-B3F2-C07EBC5D8106}" srcOrd="6" destOrd="0" presId="urn:microsoft.com/office/officeart/2005/8/layout/vList3"/>
    <dgm:cxn modelId="{F6B971EC-EFF8-47AA-ACDF-0D5B11B47404}" type="presParOf" srcId="{1AC51586-1C69-4D86-B3F2-C07EBC5D8106}" destId="{B87B4DA8-3B73-4FE6-AE2F-4E5FB5D5C8E4}" srcOrd="0" destOrd="0" presId="urn:microsoft.com/office/officeart/2005/8/layout/vList3"/>
    <dgm:cxn modelId="{57F8E4C2-F0A1-44F3-99BA-2B19D8ABD872}" type="presParOf" srcId="{1AC51586-1C69-4D86-B3F2-C07EBC5D8106}" destId="{D8DA4D04-AD36-469B-A02F-4F6D3DCF5F1F}" srcOrd="1" destOrd="0" presId="urn:microsoft.com/office/officeart/2005/8/layout/vList3"/>
    <dgm:cxn modelId="{7B0D4371-21DC-4AC5-9D16-D0A66324DA18}" type="presParOf" srcId="{75356E26-BDB4-465A-A9CC-BD40F97316B5}" destId="{74D6FA10-6C1C-4179-B3D9-4500E42420A5}" srcOrd="7" destOrd="0" presId="urn:microsoft.com/office/officeart/2005/8/layout/vList3"/>
    <dgm:cxn modelId="{6A0641C4-4425-4B70-B105-2A42BF1315AA}" type="presParOf" srcId="{75356E26-BDB4-465A-A9CC-BD40F97316B5}" destId="{776E6C1D-A837-4E40-B938-0194BD33052E}" srcOrd="8" destOrd="0" presId="urn:microsoft.com/office/officeart/2005/8/layout/vList3"/>
    <dgm:cxn modelId="{45924758-1F87-4E5A-A184-B22A1C192613}" type="presParOf" srcId="{776E6C1D-A837-4E40-B938-0194BD33052E}" destId="{20565E4D-4D2C-42E6-9EBF-69D86EAA0F49}" srcOrd="0" destOrd="0" presId="urn:microsoft.com/office/officeart/2005/8/layout/vList3"/>
    <dgm:cxn modelId="{BC4A2506-D88E-42C2-A8C5-9378B42DCF20}" type="presParOf" srcId="{776E6C1D-A837-4E40-B938-0194BD33052E}" destId="{52D6D131-F048-4C1B-8E03-3F44C16790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6DFE9733-832D-434E-A752-3E0F1D6DE1A6}">
      <dgm:prSet phldrT="[Metin]" custT="1"/>
      <dgm:spPr/>
      <dgm:t>
        <a:bodyPr/>
        <a:lstStyle/>
        <a:p>
          <a:r>
            <a:rPr lang="tr-TR" sz="2400" b="1" dirty="0" smtClean="0">
              <a:latin typeface="Calibri" panose="020F0502020204030204" pitchFamily="34" charset="0"/>
            </a:rPr>
            <a:t>Ölçek</a:t>
          </a:r>
          <a:endParaRPr lang="tr-TR" sz="2400" dirty="0">
            <a:latin typeface="Calibri" panose="020F0502020204030204" pitchFamily="34" charset="0"/>
          </a:endParaRPr>
        </a:p>
      </dgm:t>
    </dgm:pt>
    <dgm:pt modelId="{BCB929CE-F318-4A0B-92D9-E21B2E09D18B}" type="parTrans" cxnId="{5D1CAAEE-50E4-4251-9557-2A3A3244D544}">
      <dgm:prSet/>
      <dgm:spPr/>
      <dgm:t>
        <a:bodyPr/>
        <a:lstStyle/>
        <a:p>
          <a:endParaRPr lang="tr-TR"/>
        </a:p>
      </dgm:t>
    </dgm:pt>
    <dgm:pt modelId="{89273C51-3EA7-40E5-A539-FB0029D5B68C}" type="sibTrans" cxnId="{5D1CAAEE-50E4-4251-9557-2A3A3244D544}">
      <dgm:prSet/>
      <dgm:spPr/>
      <dgm:t>
        <a:bodyPr/>
        <a:lstStyle/>
        <a:p>
          <a:endParaRPr lang="tr-TR" dirty="0"/>
        </a:p>
      </dgm:t>
    </dgm:pt>
    <dgm:pt modelId="{1BCB7276-5391-4D0F-851F-2B4DB2421764}">
      <dgm:prSet phldrT="[Metin]" custT="1"/>
      <dgm:spPr/>
      <dgm:t>
        <a:bodyPr/>
        <a:lstStyle/>
        <a:p>
          <a:pPr algn="just"/>
          <a:r>
            <a:rPr lang="tr-TR" sz="2000" dirty="0" smtClean="0">
              <a:solidFill>
                <a:srgbClr val="154E5F"/>
              </a:solidFill>
              <a:latin typeface="Calibri" panose="020F0502020204030204" pitchFamily="34" charset="0"/>
            </a:rPr>
            <a:t>KOSGEB Veri Tabanı’nda kayıtlı, KOBİ Beyannamesi onaylı KOBİ ölçeğindeki işletmeler başvurabilecektir.</a:t>
          </a:r>
          <a:endParaRPr lang="tr-TR" sz="2000" dirty="0">
            <a:solidFill>
              <a:srgbClr val="154E5F"/>
            </a:solidFill>
            <a:latin typeface="Calibri" panose="020F0502020204030204" pitchFamily="34" charset="0"/>
          </a:endParaRPr>
        </a:p>
      </dgm:t>
    </dgm:pt>
    <dgm:pt modelId="{A094FCC8-77B6-4343-BF7C-45C2F3EB08A9}" type="parTrans" cxnId="{AA342C00-CFA4-4699-83F2-51F5D9BDA9B3}">
      <dgm:prSet/>
      <dgm:spPr/>
      <dgm:t>
        <a:bodyPr/>
        <a:lstStyle/>
        <a:p>
          <a:endParaRPr lang="tr-TR"/>
        </a:p>
      </dgm:t>
    </dgm:pt>
    <dgm:pt modelId="{5DE15AF9-4BDA-4EB6-BCEE-08D79C3A1B16}" type="sibTrans" cxnId="{AA342C00-CFA4-4699-83F2-51F5D9BDA9B3}">
      <dgm:prSet/>
      <dgm:spPr/>
      <dgm:t>
        <a:bodyPr/>
        <a:lstStyle/>
        <a:p>
          <a:endParaRPr lang="tr-TR"/>
        </a:p>
      </dgm:t>
    </dgm:pt>
    <dgm:pt modelId="{77258F37-D6B2-44A2-BD99-5C79466E87B4}">
      <dgm:prSet/>
      <dgm:spPr/>
      <dgm:t>
        <a:bodyPr/>
        <a:lstStyle/>
        <a:p>
          <a:pPr rtl="0"/>
          <a:r>
            <a:rPr lang="tr-TR" b="1" dirty="0" smtClean="0">
              <a:latin typeface="Calibri" panose="020F0502020204030204" pitchFamily="34" charset="0"/>
            </a:rPr>
            <a:t>Hedef Sektör</a:t>
          </a:r>
        </a:p>
      </dgm:t>
    </dgm:pt>
    <dgm:pt modelId="{71712973-D4D4-4A87-A6B5-25FCDBB0AD46}" type="parTrans" cxnId="{377A97A9-9247-452C-8FD3-09EFBE821C52}">
      <dgm:prSet/>
      <dgm:spPr/>
      <dgm:t>
        <a:bodyPr/>
        <a:lstStyle/>
        <a:p>
          <a:endParaRPr lang="tr-TR"/>
        </a:p>
      </dgm:t>
    </dgm:pt>
    <dgm:pt modelId="{72A021BC-948F-4F6F-BF68-0B48DF04706D}" type="sibTrans" cxnId="{377A97A9-9247-452C-8FD3-09EFBE821C52}">
      <dgm:prSet/>
      <dgm:spPr/>
      <dgm:t>
        <a:bodyPr/>
        <a:lstStyle/>
        <a:p>
          <a:endParaRPr lang="tr-TR"/>
        </a:p>
      </dgm:t>
    </dgm:pt>
    <dgm:pt modelId="{1E8C56A7-8B22-4A76-843A-4691953FB0C7}">
      <dgm:prSet/>
      <dgm:spPr/>
      <dgm:t>
        <a:bodyPr/>
        <a:lstStyle/>
        <a:p>
          <a:pPr marL="0" indent="0" rtl="0"/>
          <a:r>
            <a:rPr lang="tr-TR" b="0" dirty="0" smtClean="0">
              <a:solidFill>
                <a:schemeClr val="accent1">
                  <a:lumMod val="50000"/>
                </a:schemeClr>
              </a:solidFill>
              <a:latin typeface="Calibri" panose="020F0502020204030204" pitchFamily="34" charset="0"/>
              <a:ea typeface="+mn-ea"/>
              <a:cs typeface="+mn-cs"/>
            </a:rPr>
            <a:t>NACE REV 2 sınıflamasına göre; aşağıda belirtilen sektörlerde faaliyet gösteren işletmeler başvurabilecektir:</a:t>
          </a:r>
        </a:p>
      </dgm:t>
    </dgm:pt>
    <dgm:pt modelId="{5F479DED-4955-465D-B896-376560281BAB}" type="parTrans" cxnId="{D2402571-50C5-49BB-B8FF-059876B63327}">
      <dgm:prSet/>
      <dgm:spPr/>
      <dgm:t>
        <a:bodyPr/>
        <a:lstStyle/>
        <a:p>
          <a:endParaRPr lang="tr-TR"/>
        </a:p>
      </dgm:t>
    </dgm:pt>
    <dgm:pt modelId="{18E8268D-A0C7-4F04-9661-15E8A341922A}" type="sibTrans" cxnId="{D2402571-50C5-49BB-B8FF-059876B63327}">
      <dgm:prSet/>
      <dgm:spPr/>
      <dgm:t>
        <a:bodyPr/>
        <a:lstStyle/>
        <a:p>
          <a:endParaRPr lang="tr-TR"/>
        </a:p>
      </dgm:t>
    </dgm:pt>
    <dgm:pt modelId="{B399C73D-DDAE-45E0-8F85-9551DE7825C4}">
      <dgm:prSet/>
      <dgm:spPr/>
      <dgm:t>
        <a:bodyPr/>
        <a:lstStyle/>
        <a:p>
          <a:pPr marL="450850" indent="0" rtl="0"/>
          <a:r>
            <a:rPr lang="tr-TR" b="0" dirty="0" smtClean="0">
              <a:solidFill>
                <a:srgbClr val="FF0000"/>
              </a:solidFill>
              <a:latin typeface="Calibri" panose="020F0502020204030204" pitchFamily="34" charset="0"/>
              <a:ea typeface="+mn-ea"/>
              <a:cs typeface="+mn-cs"/>
            </a:rPr>
            <a:t>30.3</a:t>
          </a:r>
          <a:r>
            <a:rPr lang="tr-TR" b="0" dirty="0" smtClean="0">
              <a:solidFill>
                <a:schemeClr val="accent1">
                  <a:lumMod val="50000"/>
                </a:schemeClr>
              </a:solidFill>
              <a:latin typeface="Calibri" panose="020F0502020204030204" pitchFamily="34" charset="0"/>
              <a:ea typeface="+mn-ea"/>
              <a:cs typeface="+mn-cs"/>
            </a:rPr>
            <a:t>     Hava ve uzay araçlarıyla ilgili makine imalatı</a:t>
          </a:r>
        </a:p>
      </dgm:t>
    </dgm:pt>
    <dgm:pt modelId="{2B27A481-EE7E-41A4-B6A4-62FF008FF7DD}" type="parTrans" cxnId="{556EF3F8-2A78-478E-973D-12E707345280}">
      <dgm:prSet/>
      <dgm:spPr/>
      <dgm:t>
        <a:bodyPr/>
        <a:lstStyle/>
        <a:p>
          <a:endParaRPr lang="tr-TR"/>
        </a:p>
      </dgm:t>
    </dgm:pt>
    <dgm:pt modelId="{9929C2A4-7C17-44B8-925C-557A6482B902}" type="sibTrans" cxnId="{556EF3F8-2A78-478E-973D-12E707345280}">
      <dgm:prSet/>
      <dgm:spPr/>
      <dgm:t>
        <a:bodyPr/>
        <a:lstStyle/>
        <a:p>
          <a:endParaRPr lang="tr-TR"/>
        </a:p>
      </dgm:t>
    </dgm:pt>
    <dgm:pt modelId="{811E58CE-F2C5-4C88-90AC-691EBF59BB7B}">
      <dgm:prSet/>
      <dgm:spPr/>
      <dgm:t>
        <a:bodyPr/>
        <a:lstStyle/>
        <a:p>
          <a:pPr marL="450850" indent="0" rtl="0"/>
          <a:r>
            <a:rPr lang="tr-TR" b="0" dirty="0" smtClean="0">
              <a:solidFill>
                <a:srgbClr val="FF0000"/>
              </a:solidFill>
              <a:latin typeface="Calibri" panose="020F0502020204030204" pitchFamily="34" charset="0"/>
              <a:ea typeface="+mn-ea"/>
              <a:cs typeface="+mn-cs"/>
            </a:rPr>
            <a:t>33</a:t>
          </a:r>
          <a:r>
            <a:rPr lang="tr-TR" b="0" dirty="0" smtClean="0">
              <a:solidFill>
                <a:schemeClr val="accent1">
                  <a:lumMod val="50000"/>
                </a:schemeClr>
              </a:solidFill>
              <a:latin typeface="Calibri" panose="020F0502020204030204" pitchFamily="34" charset="0"/>
              <a:ea typeface="+mn-ea"/>
              <a:cs typeface="+mn-cs"/>
            </a:rPr>
            <a:t>        Makine ve ekipmanların kurulumu ve onarımı</a:t>
          </a:r>
        </a:p>
      </dgm:t>
    </dgm:pt>
    <dgm:pt modelId="{1E25E134-EE6C-4B08-9284-77328A2F08A8}" type="parTrans" cxnId="{893A3F8E-5161-4B1F-B713-18D860D472D0}">
      <dgm:prSet/>
      <dgm:spPr/>
      <dgm:t>
        <a:bodyPr/>
        <a:lstStyle/>
        <a:p>
          <a:endParaRPr lang="tr-TR"/>
        </a:p>
      </dgm:t>
    </dgm:pt>
    <dgm:pt modelId="{0D704260-0AEC-4B41-9883-4BA31259FD77}" type="sibTrans" cxnId="{893A3F8E-5161-4B1F-B713-18D860D472D0}">
      <dgm:prSet/>
      <dgm:spPr/>
      <dgm:t>
        <a:bodyPr/>
        <a:lstStyle/>
        <a:p>
          <a:endParaRPr lang="tr-TR"/>
        </a:p>
      </dgm:t>
    </dgm:pt>
    <dgm:pt modelId="{D86E3B21-D944-4E4F-ACE3-4477375E8383}">
      <dgm:prSet/>
      <dgm:spPr/>
      <dgm:t>
        <a:bodyPr/>
        <a:lstStyle/>
        <a:p>
          <a:pPr marL="450850" indent="0" rtl="0"/>
          <a:r>
            <a:rPr lang="tr-TR" b="0" dirty="0" smtClean="0">
              <a:solidFill>
                <a:srgbClr val="FF0000"/>
              </a:solidFill>
              <a:latin typeface="Calibri" panose="020F0502020204030204" pitchFamily="34" charset="0"/>
              <a:ea typeface="+mn-ea"/>
              <a:cs typeface="+mn-cs"/>
            </a:rPr>
            <a:t>61</a:t>
          </a:r>
          <a:r>
            <a:rPr lang="tr-TR" b="0" dirty="0" smtClean="0">
              <a:solidFill>
                <a:schemeClr val="accent1">
                  <a:lumMod val="50000"/>
                </a:schemeClr>
              </a:solidFill>
              <a:latin typeface="Calibri" panose="020F0502020204030204" pitchFamily="34" charset="0"/>
              <a:ea typeface="+mn-ea"/>
              <a:cs typeface="+mn-cs"/>
            </a:rPr>
            <a:t>        Telekomünikasyon</a:t>
          </a:r>
        </a:p>
      </dgm:t>
    </dgm:pt>
    <dgm:pt modelId="{41B01749-F015-4152-A0F1-094CCC56C786}" type="parTrans" cxnId="{DF58DA64-AA81-4143-932C-7500EF8E36FD}">
      <dgm:prSet/>
      <dgm:spPr/>
      <dgm:t>
        <a:bodyPr/>
        <a:lstStyle/>
        <a:p>
          <a:endParaRPr lang="tr-TR"/>
        </a:p>
      </dgm:t>
    </dgm:pt>
    <dgm:pt modelId="{AEC24FAD-37DF-4F9C-BD40-CDD2CBC4509D}" type="sibTrans" cxnId="{DF58DA64-AA81-4143-932C-7500EF8E36FD}">
      <dgm:prSet/>
      <dgm:spPr/>
      <dgm:t>
        <a:bodyPr/>
        <a:lstStyle/>
        <a:p>
          <a:endParaRPr lang="tr-TR"/>
        </a:p>
      </dgm:t>
    </dgm:pt>
    <dgm:pt modelId="{4DFE8BEA-81CE-4762-B5DD-C2DD50F83A33}">
      <dgm:prSet/>
      <dgm:spPr/>
      <dgm:t>
        <a:bodyPr/>
        <a:lstStyle/>
        <a:p>
          <a:pPr marL="450850" indent="0" rtl="0"/>
          <a:r>
            <a:rPr lang="tr-TR" b="0" dirty="0" smtClean="0">
              <a:solidFill>
                <a:srgbClr val="FF0000"/>
              </a:solidFill>
              <a:latin typeface="Calibri" panose="020F0502020204030204" pitchFamily="34" charset="0"/>
              <a:ea typeface="+mn-ea"/>
              <a:cs typeface="+mn-cs"/>
            </a:rPr>
            <a:t>62</a:t>
          </a:r>
          <a:r>
            <a:rPr lang="tr-TR" b="0" dirty="0" smtClean="0">
              <a:solidFill>
                <a:schemeClr val="accent1">
                  <a:lumMod val="50000"/>
                </a:schemeClr>
              </a:solidFill>
              <a:latin typeface="Calibri" panose="020F0502020204030204" pitchFamily="34" charset="0"/>
              <a:ea typeface="+mn-ea"/>
              <a:cs typeface="+mn-cs"/>
            </a:rPr>
            <a:t>        Bilgisayar programlama, danışmanlık ve ilgili faaliyetler</a:t>
          </a:r>
        </a:p>
      </dgm:t>
    </dgm:pt>
    <dgm:pt modelId="{E0FC1A7E-C953-4A03-B866-D14F85FA2079}" type="parTrans" cxnId="{DE384582-7581-465F-968D-21570F224C03}">
      <dgm:prSet/>
      <dgm:spPr/>
      <dgm:t>
        <a:bodyPr/>
        <a:lstStyle/>
        <a:p>
          <a:endParaRPr lang="tr-TR"/>
        </a:p>
      </dgm:t>
    </dgm:pt>
    <dgm:pt modelId="{331EF128-3247-41E2-A334-186F062932DE}" type="sibTrans" cxnId="{DE384582-7581-465F-968D-21570F224C03}">
      <dgm:prSet/>
      <dgm:spPr/>
      <dgm:t>
        <a:bodyPr/>
        <a:lstStyle/>
        <a:p>
          <a:endParaRPr lang="tr-TR"/>
        </a:p>
      </dgm:t>
    </dgm:pt>
    <dgm:pt modelId="{7860B4C6-B610-43E1-9FC8-9F739646F271}">
      <dgm:prSet/>
      <dgm:spPr/>
      <dgm:t>
        <a:bodyPr/>
        <a:lstStyle/>
        <a:p>
          <a:pPr marL="450850" indent="0" rtl="0"/>
          <a:r>
            <a:rPr lang="tr-TR" b="0" dirty="0" smtClean="0">
              <a:solidFill>
                <a:srgbClr val="FF0000"/>
              </a:solidFill>
              <a:latin typeface="Calibri" panose="020F0502020204030204" pitchFamily="34" charset="0"/>
              <a:ea typeface="+mn-ea"/>
              <a:cs typeface="+mn-cs"/>
            </a:rPr>
            <a:t>63.1</a:t>
          </a:r>
          <a:r>
            <a:rPr lang="tr-TR" b="0" dirty="0" smtClean="0">
              <a:solidFill>
                <a:schemeClr val="accent1">
                  <a:lumMod val="50000"/>
                </a:schemeClr>
              </a:solidFill>
              <a:latin typeface="Calibri" panose="020F0502020204030204" pitchFamily="34" charset="0"/>
              <a:ea typeface="+mn-ea"/>
              <a:cs typeface="+mn-cs"/>
            </a:rPr>
            <a:t>     Veri işleme, barındırma ve ilgili faaliyetler; web </a:t>
          </a:r>
          <a:r>
            <a:rPr lang="tr-TR" b="0" dirty="0" err="1" smtClean="0">
              <a:solidFill>
                <a:schemeClr val="accent1">
                  <a:lumMod val="50000"/>
                </a:schemeClr>
              </a:solidFill>
              <a:latin typeface="Calibri" panose="020F0502020204030204" pitchFamily="34" charset="0"/>
              <a:ea typeface="+mn-ea"/>
              <a:cs typeface="+mn-cs"/>
            </a:rPr>
            <a:t>portalları</a:t>
          </a:r>
          <a:endParaRPr lang="tr-TR" dirty="0"/>
        </a:p>
      </dgm:t>
    </dgm:pt>
    <dgm:pt modelId="{336F8012-BADF-4DC5-A419-FAB247AF73DD}" type="parTrans" cxnId="{17C3EADD-7194-4916-B709-BBBBC117EA7B}">
      <dgm:prSet/>
      <dgm:spPr/>
      <dgm:t>
        <a:bodyPr/>
        <a:lstStyle/>
        <a:p>
          <a:endParaRPr lang="tr-TR"/>
        </a:p>
      </dgm:t>
    </dgm:pt>
    <dgm:pt modelId="{505F4BB1-4F8E-4096-96AF-E628FF20F590}" type="sibTrans" cxnId="{17C3EADD-7194-4916-B709-BBBBC117EA7B}">
      <dgm:prSet/>
      <dgm:spPr/>
      <dgm:t>
        <a:bodyPr/>
        <a:lstStyle/>
        <a:p>
          <a:endParaRPr lang="tr-TR"/>
        </a:p>
      </dgm:t>
    </dgm:pt>
    <dgm:pt modelId="{47B2756F-7567-41F8-A6AB-D65FC58C2D8E}">
      <dgm:prSet/>
      <dgm:spPr/>
      <dgm:t>
        <a:bodyPr/>
        <a:lstStyle/>
        <a:p>
          <a:pPr marL="450850" indent="0" rtl="0"/>
          <a:r>
            <a:rPr lang="tr-TR" b="0" dirty="0" smtClean="0">
              <a:solidFill>
                <a:srgbClr val="FF0000"/>
              </a:solidFill>
              <a:latin typeface="Calibri" panose="020F0502020204030204" pitchFamily="34" charset="0"/>
              <a:ea typeface="+mn-ea"/>
              <a:cs typeface="+mn-cs"/>
            </a:rPr>
            <a:t>28</a:t>
          </a:r>
          <a:r>
            <a:rPr lang="tr-TR" b="0" dirty="0" smtClean="0">
              <a:solidFill>
                <a:schemeClr val="accent1">
                  <a:lumMod val="50000"/>
                </a:schemeClr>
              </a:solidFill>
              <a:latin typeface="Calibri" panose="020F0502020204030204" pitchFamily="34" charset="0"/>
              <a:ea typeface="+mn-ea"/>
              <a:cs typeface="+mn-cs"/>
            </a:rPr>
            <a:t>        Başka yerde sınıflandırılmamış makine ve ekipman imalatı </a:t>
          </a:r>
        </a:p>
      </dgm:t>
    </dgm:pt>
    <dgm:pt modelId="{C01F987D-3D44-4687-BA68-5C514C07E65E}" type="parTrans" cxnId="{C0E026DC-83CC-40C0-A9B8-420A10B96DD6}">
      <dgm:prSet/>
      <dgm:spPr/>
      <dgm:t>
        <a:bodyPr/>
        <a:lstStyle/>
        <a:p>
          <a:endParaRPr lang="tr-TR"/>
        </a:p>
      </dgm:t>
    </dgm:pt>
    <dgm:pt modelId="{7968562A-2200-4015-8EFB-8305A264A34B}" type="sibTrans" cxnId="{C0E026DC-83CC-40C0-A9B8-420A10B96DD6}">
      <dgm:prSet/>
      <dgm:spPr/>
      <dgm:t>
        <a:bodyPr/>
        <a:lstStyle/>
        <a:p>
          <a:endParaRPr lang="tr-TR"/>
        </a:p>
      </dgm:t>
    </dgm:pt>
    <dgm:pt modelId="{F2C700E2-B614-45D5-812F-1AB78B0FA6D1}">
      <dgm:prSet/>
      <dgm:spPr/>
      <dgm:t>
        <a:bodyPr/>
        <a:lstStyle/>
        <a:p>
          <a:pPr marL="450850" indent="0" rtl="0"/>
          <a:r>
            <a:rPr lang="tr-TR" b="0" dirty="0" smtClean="0">
              <a:solidFill>
                <a:srgbClr val="FF0000"/>
              </a:solidFill>
              <a:latin typeface="Calibri" panose="020F0502020204030204" pitchFamily="34" charset="0"/>
              <a:ea typeface="+mn-ea"/>
              <a:cs typeface="+mn-cs"/>
            </a:rPr>
            <a:t>26</a:t>
          </a:r>
          <a:r>
            <a:rPr lang="tr-TR" b="0" dirty="0" smtClean="0">
              <a:solidFill>
                <a:schemeClr val="accent1">
                  <a:lumMod val="50000"/>
                </a:schemeClr>
              </a:solidFill>
              <a:latin typeface="Calibri" panose="020F0502020204030204" pitchFamily="34" charset="0"/>
              <a:ea typeface="+mn-ea"/>
              <a:cs typeface="+mn-cs"/>
            </a:rPr>
            <a:t>        Bilgisayarların, elektronik ve optik ürünlerin imalatı</a:t>
          </a:r>
        </a:p>
      </dgm:t>
    </dgm:pt>
    <dgm:pt modelId="{1038A2CA-5BC7-40ED-8992-4FA01B94FE1E}" type="parTrans" cxnId="{0C11CD86-CFFD-4074-9C92-AC09AE29094C}">
      <dgm:prSet/>
      <dgm:spPr/>
      <dgm:t>
        <a:bodyPr/>
        <a:lstStyle/>
        <a:p>
          <a:endParaRPr lang="tr-TR"/>
        </a:p>
      </dgm:t>
    </dgm:pt>
    <dgm:pt modelId="{2812EC7F-2CCB-459F-BC7A-4C9C2B30B60F}" type="sibTrans" cxnId="{0C11CD86-CFFD-4074-9C92-AC09AE29094C}">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526BC92B-E3B6-45DD-A214-F28DA704F6CC}" type="pres">
      <dgm:prSet presAssocID="{77258F37-D6B2-44A2-BD99-5C79466E87B4}" presName="parentLin" presStyleCnt="0"/>
      <dgm:spPr/>
    </dgm:pt>
    <dgm:pt modelId="{21A73F25-DA0B-4A86-91E2-E198058EC58E}" type="pres">
      <dgm:prSet presAssocID="{77258F37-D6B2-44A2-BD99-5C79466E87B4}" presName="parentLeftMargin" presStyleLbl="node1" presStyleIdx="0" presStyleCnt="2"/>
      <dgm:spPr/>
      <dgm:t>
        <a:bodyPr/>
        <a:lstStyle/>
        <a:p>
          <a:endParaRPr lang="tr-TR"/>
        </a:p>
      </dgm:t>
    </dgm:pt>
    <dgm:pt modelId="{581F76D1-C62D-4B17-B74F-E078CF05A1DA}" type="pres">
      <dgm:prSet presAssocID="{77258F37-D6B2-44A2-BD99-5C79466E87B4}" presName="parentText" presStyleLbl="node1" presStyleIdx="0" presStyleCnt="2">
        <dgm:presLayoutVars>
          <dgm:chMax val="0"/>
          <dgm:bulletEnabled val="1"/>
        </dgm:presLayoutVars>
      </dgm:prSet>
      <dgm:spPr/>
      <dgm:t>
        <a:bodyPr/>
        <a:lstStyle/>
        <a:p>
          <a:endParaRPr lang="tr-TR"/>
        </a:p>
      </dgm:t>
    </dgm:pt>
    <dgm:pt modelId="{6289BFA2-4AE8-40F1-A5F9-6C2988C9A80D}" type="pres">
      <dgm:prSet presAssocID="{77258F37-D6B2-44A2-BD99-5C79466E87B4}" presName="negativeSpace" presStyleCnt="0"/>
      <dgm:spPr/>
    </dgm:pt>
    <dgm:pt modelId="{C54F54AA-3BCB-401A-A601-52AB73D9AF59}" type="pres">
      <dgm:prSet presAssocID="{77258F37-D6B2-44A2-BD99-5C79466E87B4}" presName="childText" presStyleLbl="conFgAcc1" presStyleIdx="0" presStyleCnt="2">
        <dgm:presLayoutVars>
          <dgm:bulletEnabled val="1"/>
        </dgm:presLayoutVars>
      </dgm:prSet>
      <dgm:spPr/>
      <dgm:t>
        <a:bodyPr/>
        <a:lstStyle/>
        <a:p>
          <a:endParaRPr lang="tr-TR"/>
        </a:p>
      </dgm:t>
    </dgm:pt>
    <dgm:pt modelId="{86239249-0344-4978-ABAD-9E62219ADFA4}" type="pres">
      <dgm:prSet presAssocID="{72A021BC-948F-4F6F-BF68-0B48DF04706D}" presName="spaceBetweenRectangles" presStyleCnt="0"/>
      <dgm:spPr/>
    </dgm:pt>
    <dgm:pt modelId="{49DFE9BD-0CFC-4BA7-AF79-A49F41CA079A}" type="pres">
      <dgm:prSet presAssocID="{6DFE9733-832D-434E-A752-3E0F1D6DE1A6}" presName="parentLin" presStyleCnt="0"/>
      <dgm:spPr/>
    </dgm:pt>
    <dgm:pt modelId="{5D399678-5D38-4853-9565-37C122146547}" type="pres">
      <dgm:prSet presAssocID="{6DFE9733-832D-434E-A752-3E0F1D6DE1A6}" presName="parentLeftMargin" presStyleLbl="node1" presStyleIdx="0" presStyleCnt="2"/>
      <dgm:spPr/>
      <dgm:t>
        <a:bodyPr/>
        <a:lstStyle/>
        <a:p>
          <a:endParaRPr lang="tr-TR"/>
        </a:p>
      </dgm:t>
    </dgm:pt>
    <dgm:pt modelId="{2D7F74C6-9C82-4EC5-A37B-B2F915BF3F9C}" type="pres">
      <dgm:prSet presAssocID="{6DFE9733-832D-434E-A752-3E0F1D6DE1A6}" presName="parentText" presStyleLbl="node1" presStyleIdx="1" presStyleCnt="2">
        <dgm:presLayoutVars>
          <dgm:chMax val="0"/>
          <dgm:bulletEnabled val="1"/>
        </dgm:presLayoutVars>
      </dgm:prSet>
      <dgm:spPr/>
      <dgm:t>
        <a:bodyPr/>
        <a:lstStyle/>
        <a:p>
          <a:endParaRPr lang="tr-TR"/>
        </a:p>
      </dgm:t>
    </dgm:pt>
    <dgm:pt modelId="{8AC645CC-009A-4959-BACB-0AE582B6BF2D}" type="pres">
      <dgm:prSet presAssocID="{6DFE9733-832D-434E-A752-3E0F1D6DE1A6}" presName="negativeSpace" presStyleCnt="0"/>
      <dgm:spPr/>
    </dgm:pt>
    <dgm:pt modelId="{D859D08B-A940-4371-8F70-A29CB808EC78}" type="pres">
      <dgm:prSet presAssocID="{6DFE9733-832D-434E-A752-3E0F1D6DE1A6}" presName="childText" presStyleLbl="conFgAcc1" presStyleIdx="1" presStyleCnt="2">
        <dgm:presLayoutVars>
          <dgm:bulletEnabled val="1"/>
        </dgm:presLayoutVars>
      </dgm:prSet>
      <dgm:spPr/>
      <dgm:t>
        <a:bodyPr/>
        <a:lstStyle/>
        <a:p>
          <a:endParaRPr lang="tr-TR"/>
        </a:p>
      </dgm:t>
    </dgm:pt>
  </dgm:ptLst>
  <dgm:cxnLst>
    <dgm:cxn modelId="{8F3903B3-08A5-42F8-BD78-23F42F244BEE}" type="presOf" srcId="{B399C73D-DDAE-45E0-8F85-9551DE7825C4}" destId="{C54F54AA-3BCB-401A-A601-52AB73D9AF59}" srcOrd="0" destOrd="3" presId="urn:microsoft.com/office/officeart/2005/8/layout/list1"/>
    <dgm:cxn modelId="{DF58DA64-AA81-4143-932C-7500EF8E36FD}" srcId="{77258F37-D6B2-44A2-BD99-5C79466E87B4}" destId="{D86E3B21-D944-4E4F-ACE3-4477375E8383}" srcOrd="5" destOrd="0" parTransId="{41B01749-F015-4152-A0F1-094CCC56C786}" sibTransId="{AEC24FAD-37DF-4F9C-BD40-CDD2CBC4509D}"/>
    <dgm:cxn modelId="{17C3EADD-7194-4916-B709-BBBBC117EA7B}" srcId="{77258F37-D6B2-44A2-BD99-5C79466E87B4}" destId="{7860B4C6-B610-43E1-9FC8-9F739646F271}" srcOrd="7" destOrd="0" parTransId="{336F8012-BADF-4DC5-A419-FAB247AF73DD}" sibTransId="{505F4BB1-4F8E-4096-96AF-E628FF20F590}"/>
    <dgm:cxn modelId="{9E1F9332-B013-47A3-90C9-11C955A5C7D4}" type="presOf" srcId="{7860B4C6-B610-43E1-9FC8-9F739646F271}" destId="{C54F54AA-3BCB-401A-A601-52AB73D9AF59}" srcOrd="0" destOrd="7" presId="urn:microsoft.com/office/officeart/2005/8/layout/list1"/>
    <dgm:cxn modelId="{C0E026DC-83CC-40C0-A9B8-420A10B96DD6}" srcId="{77258F37-D6B2-44A2-BD99-5C79466E87B4}" destId="{47B2756F-7567-41F8-A6AB-D65FC58C2D8E}" srcOrd="2" destOrd="0" parTransId="{C01F987D-3D44-4687-BA68-5C514C07E65E}" sibTransId="{7968562A-2200-4015-8EFB-8305A264A34B}"/>
    <dgm:cxn modelId="{00A28E8E-141D-4063-8144-98D074D80E1D}" type="presOf" srcId="{47B2756F-7567-41F8-A6AB-D65FC58C2D8E}" destId="{C54F54AA-3BCB-401A-A601-52AB73D9AF59}" srcOrd="0" destOrd="2" presId="urn:microsoft.com/office/officeart/2005/8/layout/list1"/>
    <dgm:cxn modelId="{D2402571-50C5-49BB-B8FF-059876B63327}" srcId="{77258F37-D6B2-44A2-BD99-5C79466E87B4}" destId="{1E8C56A7-8B22-4A76-843A-4691953FB0C7}" srcOrd="0" destOrd="0" parTransId="{5F479DED-4955-465D-B896-376560281BAB}" sibTransId="{18E8268D-A0C7-4F04-9661-15E8A341922A}"/>
    <dgm:cxn modelId="{A0B67135-B2D9-4AF9-BF3D-FC4B2B28B00F}" type="presOf" srcId="{D86E3B21-D944-4E4F-ACE3-4477375E8383}" destId="{C54F54AA-3BCB-401A-A601-52AB73D9AF59}" srcOrd="0" destOrd="5" presId="urn:microsoft.com/office/officeart/2005/8/layout/list1"/>
    <dgm:cxn modelId="{5D1CAAEE-50E4-4251-9557-2A3A3244D544}" srcId="{02ED762E-A61C-404B-8A8B-8D864720EDF1}" destId="{6DFE9733-832D-434E-A752-3E0F1D6DE1A6}" srcOrd="1" destOrd="0" parTransId="{BCB929CE-F318-4A0B-92D9-E21B2E09D18B}" sibTransId="{89273C51-3EA7-40E5-A539-FB0029D5B68C}"/>
    <dgm:cxn modelId="{893A3F8E-5161-4B1F-B713-18D860D472D0}" srcId="{77258F37-D6B2-44A2-BD99-5C79466E87B4}" destId="{811E58CE-F2C5-4C88-90AC-691EBF59BB7B}" srcOrd="4" destOrd="0" parTransId="{1E25E134-EE6C-4B08-9284-77328A2F08A8}" sibTransId="{0D704260-0AEC-4B41-9883-4BA31259FD77}"/>
    <dgm:cxn modelId="{9C09B6A6-DB44-43CF-8E1C-7353212018F2}" type="presOf" srcId="{6DFE9733-832D-434E-A752-3E0F1D6DE1A6}" destId="{5D399678-5D38-4853-9565-37C122146547}" srcOrd="0" destOrd="0" presId="urn:microsoft.com/office/officeart/2005/8/layout/list1"/>
    <dgm:cxn modelId="{B3BC3504-B0F4-48C7-9424-21C68A391886}" type="presOf" srcId="{02ED762E-A61C-404B-8A8B-8D864720EDF1}" destId="{3F0823C0-F693-4A93-AEE0-4C53ABB64A4E}" srcOrd="0" destOrd="0" presId="urn:microsoft.com/office/officeart/2005/8/layout/list1"/>
    <dgm:cxn modelId="{556EF3F8-2A78-478E-973D-12E707345280}" srcId="{77258F37-D6B2-44A2-BD99-5C79466E87B4}" destId="{B399C73D-DDAE-45E0-8F85-9551DE7825C4}" srcOrd="3" destOrd="0" parTransId="{2B27A481-EE7E-41A4-B6A4-62FF008FF7DD}" sibTransId="{9929C2A4-7C17-44B8-925C-557A6482B902}"/>
    <dgm:cxn modelId="{13D8754F-2AF5-47B3-B9EF-8F6067258440}" type="presOf" srcId="{1E8C56A7-8B22-4A76-843A-4691953FB0C7}" destId="{C54F54AA-3BCB-401A-A601-52AB73D9AF59}" srcOrd="0" destOrd="0" presId="urn:microsoft.com/office/officeart/2005/8/layout/list1"/>
    <dgm:cxn modelId="{A866BA9A-123E-4214-801F-7737205C44F5}" type="presOf" srcId="{77258F37-D6B2-44A2-BD99-5C79466E87B4}" destId="{21A73F25-DA0B-4A86-91E2-E198058EC58E}" srcOrd="0" destOrd="0" presId="urn:microsoft.com/office/officeart/2005/8/layout/list1"/>
    <dgm:cxn modelId="{377A97A9-9247-452C-8FD3-09EFBE821C52}" srcId="{02ED762E-A61C-404B-8A8B-8D864720EDF1}" destId="{77258F37-D6B2-44A2-BD99-5C79466E87B4}" srcOrd="0" destOrd="0" parTransId="{71712973-D4D4-4A87-A6B5-25FCDBB0AD46}" sibTransId="{72A021BC-948F-4F6F-BF68-0B48DF04706D}"/>
    <dgm:cxn modelId="{FBDBEF2D-B6E8-4879-B4D9-98EC8587F1E8}" type="presOf" srcId="{6DFE9733-832D-434E-A752-3E0F1D6DE1A6}" destId="{2D7F74C6-9C82-4EC5-A37B-B2F915BF3F9C}" srcOrd="1" destOrd="0" presId="urn:microsoft.com/office/officeart/2005/8/layout/list1"/>
    <dgm:cxn modelId="{ED3834F9-6A9E-4932-B2EF-48C1A4700AF6}" type="presOf" srcId="{4DFE8BEA-81CE-4762-B5DD-C2DD50F83A33}" destId="{C54F54AA-3BCB-401A-A601-52AB73D9AF59}" srcOrd="0" destOrd="6" presId="urn:microsoft.com/office/officeart/2005/8/layout/list1"/>
    <dgm:cxn modelId="{0C11CD86-CFFD-4074-9C92-AC09AE29094C}" srcId="{77258F37-D6B2-44A2-BD99-5C79466E87B4}" destId="{F2C700E2-B614-45D5-812F-1AB78B0FA6D1}" srcOrd="1" destOrd="0" parTransId="{1038A2CA-5BC7-40ED-8992-4FA01B94FE1E}" sibTransId="{2812EC7F-2CCB-459F-BC7A-4C9C2B30B60F}"/>
    <dgm:cxn modelId="{8568A7B7-CE36-4429-96B1-FAD3BDC74383}" type="presOf" srcId="{1BCB7276-5391-4D0F-851F-2B4DB2421764}" destId="{D859D08B-A940-4371-8F70-A29CB808EC78}" srcOrd="0" destOrd="0" presId="urn:microsoft.com/office/officeart/2005/8/layout/list1"/>
    <dgm:cxn modelId="{AA342C00-CFA4-4699-83F2-51F5D9BDA9B3}" srcId="{6DFE9733-832D-434E-A752-3E0F1D6DE1A6}" destId="{1BCB7276-5391-4D0F-851F-2B4DB2421764}" srcOrd="0" destOrd="0" parTransId="{A094FCC8-77B6-4343-BF7C-45C2F3EB08A9}" sibTransId="{5DE15AF9-4BDA-4EB6-BCEE-08D79C3A1B16}"/>
    <dgm:cxn modelId="{9FF8A278-CE55-431C-9C5E-2FBADDDEB6F8}" type="presOf" srcId="{77258F37-D6B2-44A2-BD99-5C79466E87B4}" destId="{581F76D1-C62D-4B17-B74F-E078CF05A1DA}" srcOrd="1" destOrd="0" presId="urn:microsoft.com/office/officeart/2005/8/layout/list1"/>
    <dgm:cxn modelId="{DE384582-7581-465F-968D-21570F224C03}" srcId="{77258F37-D6B2-44A2-BD99-5C79466E87B4}" destId="{4DFE8BEA-81CE-4762-B5DD-C2DD50F83A33}" srcOrd="6" destOrd="0" parTransId="{E0FC1A7E-C953-4A03-B866-D14F85FA2079}" sibTransId="{331EF128-3247-41E2-A334-186F062932DE}"/>
    <dgm:cxn modelId="{2B31A3D6-B529-4F59-B902-CC061422F3BA}" type="presOf" srcId="{F2C700E2-B614-45D5-812F-1AB78B0FA6D1}" destId="{C54F54AA-3BCB-401A-A601-52AB73D9AF59}" srcOrd="0" destOrd="1" presId="urn:microsoft.com/office/officeart/2005/8/layout/list1"/>
    <dgm:cxn modelId="{1E8E74DF-DB57-4D6C-80CB-C3B9B016B165}" type="presOf" srcId="{811E58CE-F2C5-4C88-90AC-691EBF59BB7B}" destId="{C54F54AA-3BCB-401A-A601-52AB73D9AF59}" srcOrd="0" destOrd="4" presId="urn:microsoft.com/office/officeart/2005/8/layout/list1"/>
    <dgm:cxn modelId="{6F731B30-E859-4238-ACAE-36BD7E2CDD09}" type="presParOf" srcId="{3F0823C0-F693-4A93-AEE0-4C53ABB64A4E}" destId="{526BC92B-E3B6-45DD-A214-F28DA704F6CC}" srcOrd="0" destOrd="0" presId="urn:microsoft.com/office/officeart/2005/8/layout/list1"/>
    <dgm:cxn modelId="{CDB49963-E422-4F37-8CED-F9EFD0439F0D}" type="presParOf" srcId="{526BC92B-E3B6-45DD-A214-F28DA704F6CC}" destId="{21A73F25-DA0B-4A86-91E2-E198058EC58E}" srcOrd="0" destOrd="0" presId="urn:microsoft.com/office/officeart/2005/8/layout/list1"/>
    <dgm:cxn modelId="{F9D86E52-9FC2-4F76-8CB4-83AD706A9088}" type="presParOf" srcId="{526BC92B-E3B6-45DD-A214-F28DA704F6CC}" destId="{581F76D1-C62D-4B17-B74F-E078CF05A1DA}" srcOrd="1" destOrd="0" presId="urn:microsoft.com/office/officeart/2005/8/layout/list1"/>
    <dgm:cxn modelId="{CC4858E5-6169-4BC1-AA97-7466334864F5}" type="presParOf" srcId="{3F0823C0-F693-4A93-AEE0-4C53ABB64A4E}" destId="{6289BFA2-4AE8-40F1-A5F9-6C2988C9A80D}" srcOrd="1" destOrd="0" presId="urn:microsoft.com/office/officeart/2005/8/layout/list1"/>
    <dgm:cxn modelId="{13C7A7C6-09D7-4487-A054-AB1E0C3F25DD}" type="presParOf" srcId="{3F0823C0-F693-4A93-AEE0-4C53ABB64A4E}" destId="{C54F54AA-3BCB-401A-A601-52AB73D9AF59}" srcOrd="2" destOrd="0" presId="urn:microsoft.com/office/officeart/2005/8/layout/list1"/>
    <dgm:cxn modelId="{6FC7793A-EAC4-47F2-BA8E-6F1102402660}" type="presParOf" srcId="{3F0823C0-F693-4A93-AEE0-4C53ABB64A4E}" destId="{86239249-0344-4978-ABAD-9E62219ADFA4}" srcOrd="3" destOrd="0" presId="urn:microsoft.com/office/officeart/2005/8/layout/list1"/>
    <dgm:cxn modelId="{F12BCB32-8FCA-4510-A955-38C39E0407A1}" type="presParOf" srcId="{3F0823C0-F693-4A93-AEE0-4C53ABB64A4E}" destId="{49DFE9BD-0CFC-4BA7-AF79-A49F41CA079A}" srcOrd="4" destOrd="0" presId="urn:microsoft.com/office/officeart/2005/8/layout/list1"/>
    <dgm:cxn modelId="{AEB2DF5F-3E95-4E40-A090-63DECA79EFC4}" type="presParOf" srcId="{49DFE9BD-0CFC-4BA7-AF79-A49F41CA079A}" destId="{5D399678-5D38-4853-9565-37C122146547}" srcOrd="0" destOrd="0" presId="urn:microsoft.com/office/officeart/2005/8/layout/list1"/>
    <dgm:cxn modelId="{09B3165E-C5E6-4993-B079-7861B0A1FB86}" type="presParOf" srcId="{49DFE9BD-0CFC-4BA7-AF79-A49F41CA079A}" destId="{2D7F74C6-9C82-4EC5-A37B-B2F915BF3F9C}" srcOrd="1" destOrd="0" presId="urn:microsoft.com/office/officeart/2005/8/layout/list1"/>
    <dgm:cxn modelId="{BA28AC02-0D8D-414C-A787-6E240FD0668C}" type="presParOf" srcId="{3F0823C0-F693-4A93-AEE0-4C53ABB64A4E}" destId="{8AC645CC-009A-4959-BACB-0AE582B6BF2D}" srcOrd="5" destOrd="0" presId="urn:microsoft.com/office/officeart/2005/8/layout/list1"/>
    <dgm:cxn modelId="{3B1A9193-530F-4E1A-8568-067A932B9A45}" type="presParOf" srcId="{3F0823C0-F693-4A93-AEE0-4C53ABB64A4E}" destId="{D859D08B-A940-4371-8F70-A29CB808EC7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Hedef Sektör</a:t>
          </a:r>
          <a:endParaRPr lang="tr-TR" sz="2400" b="1"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A59CFAEE-57BF-48DA-86B3-4C4B3280E702}">
      <dgm:prSet phldrT="[Metin]" custT="1"/>
      <dgm:spPr/>
      <dgm:t>
        <a:bodyPr/>
        <a:lstStyle/>
        <a:p>
          <a:pPr algn="just"/>
          <a:r>
            <a:rPr lang="tr-TR" sz="2400" dirty="0" smtClean="0">
              <a:solidFill>
                <a:srgbClr val="006597"/>
              </a:solidFill>
              <a:latin typeface="Calibri" panose="020F0502020204030204" pitchFamily="34" charset="0"/>
            </a:rPr>
            <a:t>NACE REV 2 sınıflamasına göre imalat sanayi sektörlerinde faaliyet gösteren işletmeler başvurabilecektir.</a:t>
          </a:r>
          <a:endParaRPr lang="tr-TR" sz="2400" dirty="0">
            <a:solidFill>
              <a:srgbClr val="006597"/>
            </a:solidFill>
            <a:latin typeface="Calibri" panose="020F0502020204030204" pitchFamily="34" charset="0"/>
          </a:endParaRPr>
        </a:p>
      </dgm:t>
    </dgm:pt>
    <dgm:pt modelId="{9F1ECD1A-3D98-4074-9D82-3E803B1269CC}" type="parTrans" cxnId="{F0967F59-FD72-4057-87A4-40365E7F7C30}">
      <dgm:prSet/>
      <dgm:spPr/>
      <dgm:t>
        <a:bodyPr/>
        <a:lstStyle/>
        <a:p>
          <a:endParaRPr lang="tr-TR"/>
        </a:p>
      </dgm:t>
    </dgm:pt>
    <dgm:pt modelId="{119FA7E0-E9C9-40EB-B979-1461C3371E8D}" type="sibTrans" cxnId="{F0967F59-FD72-4057-87A4-40365E7F7C30}">
      <dgm:prSet/>
      <dgm:spPr/>
      <dgm:t>
        <a:bodyPr/>
        <a:lstStyle/>
        <a:p>
          <a:endParaRPr lang="tr-TR"/>
        </a:p>
      </dgm:t>
    </dgm:pt>
    <dgm:pt modelId="{6DFE9733-832D-434E-A752-3E0F1D6DE1A6}">
      <dgm:prSet phldrT="[Metin]" custT="1"/>
      <dgm:spPr/>
      <dgm:t>
        <a:bodyPr/>
        <a:lstStyle/>
        <a:p>
          <a:r>
            <a:rPr lang="tr-TR" sz="2400" b="1" dirty="0" smtClean="0">
              <a:latin typeface="Calibri" panose="020F0502020204030204" pitchFamily="34" charset="0"/>
            </a:rPr>
            <a:t>Ölçek</a:t>
          </a:r>
          <a:endParaRPr lang="tr-TR" sz="2400" dirty="0">
            <a:latin typeface="Calibri" panose="020F0502020204030204" pitchFamily="34" charset="0"/>
          </a:endParaRPr>
        </a:p>
      </dgm:t>
    </dgm:pt>
    <dgm:pt modelId="{BCB929CE-F318-4A0B-92D9-E21B2E09D18B}" type="parTrans" cxnId="{5D1CAAEE-50E4-4251-9557-2A3A3244D544}">
      <dgm:prSet/>
      <dgm:spPr/>
      <dgm:t>
        <a:bodyPr/>
        <a:lstStyle/>
        <a:p>
          <a:endParaRPr lang="tr-TR"/>
        </a:p>
      </dgm:t>
    </dgm:pt>
    <dgm:pt modelId="{89273C51-3EA7-40E5-A539-FB0029D5B68C}" type="sibTrans" cxnId="{5D1CAAEE-50E4-4251-9557-2A3A3244D544}">
      <dgm:prSet/>
      <dgm:spPr/>
      <dgm:t>
        <a:bodyPr/>
        <a:lstStyle/>
        <a:p>
          <a:endParaRPr lang="tr-TR" dirty="0"/>
        </a:p>
      </dgm:t>
    </dgm:pt>
    <dgm:pt modelId="{1BCB7276-5391-4D0F-851F-2B4DB2421764}">
      <dgm:prSet phldrT="[Metin]" custT="1"/>
      <dgm:spPr/>
      <dgm:t>
        <a:bodyPr/>
        <a:lstStyle/>
        <a:p>
          <a:pPr algn="just"/>
          <a:r>
            <a:rPr lang="tr-TR" sz="2400" dirty="0" smtClean="0">
              <a:solidFill>
                <a:srgbClr val="006597"/>
              </a:solidFill>
              <a:latin typeface="Calibri" panose="020F0502020204030204" pitchFamily="34" charset="0"/>
            </a:rPr>
            <a:t>KOSGEB Veri Tabanı’nda kayıtlı, KOBİ Beyannamesi onaylı KOBİ ölçeğindeki işletmeler başvurabilecektir.</a:t>
          </a:r>
          <a:endParaRPr lang="tr-TR" sz="2400" dirty="0">
            <a:solidFill>
              <a:srgbClr val="006597"/>
            </a:solidFill>
            <a:latin typeface="Calibri" panose="020F0502020204030204" pitchFamily="34" charset="0"/>
          </a:endParaRPr>
        </a:p>
      </dgm:t>
    </dgm:pt>
    <dgm:pt modelId="{A094FCC8-77B6-4343-BF7C-45C2F3EB08A9}" type="parTrans" cxnId="{AA342C00-CFA4-4699-83F2-51F5D9BDA9B3}">
      <dgm:prSet/>
      <dgm:spPr/>
      <dgm:t>
        <a:bodyPr/>
        <a:lstStyle/>
        <a:p>
          <a:endParaRPr lang="tr-TR"/>
        </a:p>
      </dgm:t>
    </dgm:pt>
    <dgm:pt modelId="{5DE15AF9-4BDA-4EB6-BCEE-08D79C3A1B16}" type="sibTrans" cxnId="{AA342C00-CFA4-4699-83F2-51F5D9BDA9B3}">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49DFE9BD-0CFC-4BA7-AF79-A49F41CA079A}" type="pres">
      <dgm:prSet presAssocID="{6DFE9733-832D-434E-A752-3E0F1D6DE1A6}" presName="parentLin" presStyleCnt="0"/>
      <dgm:spPr/>
    </dgm:pt>
    <dgm:pt modelId="{5D399678-5D38-4853-9565-37C122146547}" type="pres">
      <dgm:prSet presAssocID="{6DFE9733-832D-434E-A752-3E0F1D6DE1A6}" presName="parentLeftMargin" presStyleLbl="node1" presStyleIdx="0" presStyleCnt="2"/>
      <dgm:spPr/>
      <dgm:t>
        <a:bodyPr/>
        <a:lstStyle/>
        <a:p>
          <a:endParaRPr lang="tr-TR"/>
        </a:p>
      </dgm:t>
    </dgm:pt>
    <dgm:pt modelId="{2D7F74C6-9C82-4EC5-A37B-B2F915BF3F9C}" type="pres">
      <dgm:prSet presAssocID="{6DFE9733-832D-434E-A752-3E0F1D6DE1A6}" presName="parentText" presStyleLbl="node1" presStyleIdx="1" presStyleCnt="2">
        <dgm:presLayoutVars>
          <dgm:chMax val="0"/>
          <dgm:bulletEnabled val="1"/>
        </dgm:presLayoutVars>
      </dgm:prSet>
      <dgm:spPr/>
      <dgm:t>
        <a:bodyPr/>
        <a:lstStyle/>
        <a:p>
          <a:endParaRPr lang="tr-TR"/>
        </a:p>
      </dgm:t>
    </dgm:pt>
    <dgm:pt modelId="{8AC645CC-009A-4959-BACB-0AE582B6BF2D}" type="pres">
      <dgm:prSet presAssocID="{6DFE9733-832D-434E-A752-3E0F1D6DE1A6}" presName="negativeSpace" presStyleCnt="0"/>
      <dgm:spPr/>
    </dgm:pt>
    <dgm:pt modelId="{D859D08B-A940-4371-8F70-A29CB808EC78}" type="pres">
      <dgm:prSet presAssocID="{6DFE9733-832D-434E-A752-3E0F1D6DE1A6}" presName="childText" presStyleLbl="conFgAcc1" presStyleIdx="1" presStyleCnt="2">
        <dgm:presLayoutVars>
          <dgm:bulletEnabled val="1"/>
        </dgm:presLayoutVars>
      </dgm:prSet>
      <dgm:spPr/>
      <dgm:t>
        <a:bodyPr/>
        <a:lstStyle/>
        <a:p>
          <a:endParaRPr lang="tr-TR"/>
        </a:p>
      </dgm:t>
    </dgm:pt>
  </dgm:ptLst>
  <dgm:cxnLst>
    <dgm:cxn modelId="{24F89213-ADE5-40E1-99D3-1CE98F66ED30}" type="presOf" srcId="{41B54CF6-74DC-4D71-894C-9C7D8C79EE61}" destId="{B6652A64-CCB2-4FB5-B049-8CA236FED3C1}" srcOrd="1" destOrd="0" presId="urn:microsoft.com/office/officeart/2005/8/layout/list1"/>
    <dgm:cxn modelId="{6DA3A755-5F79-430C-A1A1-1E9DECB9E5D1}" type="presOf" srcId="{02ED762E-A61C-404B-8A8B-8D864720EDF1}" destId="{3F0823C0-F693-4A93-AEE0-4C53ABB64A4E}" srcOrd="0" destOrd="0" presId="urn:microsoft.com/office/officeart/2005/8/layout/list1"/>
    <dgm:cxn modelId="{AA342C00-CFA4-4699-83F2-51F5D9BDA9B3}" srcId="{6DFE9733-832D-434E-A752-3E0F1D6DE1A6}" destId="{1BCB7276-5391-4D0F-851F-2B4DB2421764}" srcOrd="0" destOrd="0" parTransId="{A094FCC8-77B6-4343-BF7C-45C2F3EB08A9}" sibTransId="{5DE15AF9-4BDA-4EB6-BCEE-08D79C3A1B16}"/>
    <dgm:cxn modelId="{CF603E1B-DAA5-47B2-B51D-AE6EC7F25461}" type="presOf" srcId="{A59CFAEE-57BF-48DA-86B3-4C4B3280E702}" destId="{EA05BCFF-F8F0-4770-8186-19F169DB4BF8}" srcOrd="0" destOrd="0" presId="urn:microsoft.com/office/officeart/2005/8/layout/list1"/>
    <dgm:cxn modelId="{CB2F75AF-1F2E-4F6C-8ED1-F463062DA913}" type="presOf" srcId="{6DFE9733-832D-434E-A752-3E0F1D6DE1A6}" destId="{5D399678-5D38-4853-9565-37C122146547}" srcOrd="0" destOrd="0" presId="urn:microsoft.com/office/officeart/2005/8/layout/list1"/>
    <dgm:cxn modelId="{B76E0D20-F979-4E9A-9638-47F71E6FB1BC}" type="presOf" srcId="{41B54CF6-74DC-4D71-894C-9C7D8C79EE61}" destId="{77E9988C-E281-41BC-B691-C175A0749D04}" srcOrd="0" destOrd="0"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B870CB77-1905-4412-A45D-35CB2479C4A0}" srcId="{02ED762E-A61C-404B-8A8B-8D864720EDF1}" destId="{41B54CF6-74DC-4D71-894C-9C7D8C79EE61}" srcOrd="0" destOrd="0" parTransId="{9A970360-E24B-4121-95B8-D411D501E265}" sibTransId="{59A053D1-EE29-4583-9D33-BBA6EC7F0B8A}"/>
    <dgm:cxn modelId="{303F4FB8-BA50-4B8C-BF98-383A46947F2F}" type="presOf" srcId="{1BCB7276-5391-4D0F-851F-2B4DB2421764}" destId="{D859D08B-A940-4371-8F70-A29CB808EC78}" srcOrd="0" destOrd="0" presId="urn:microsoft.com/office/officeart/2005/8/layout/list1"/>
    <dgm:cxn modelId="{06106021-29DF-493C-9F98-054EFA43BCA6}" type="presOf" srcId="{6DFE9733-832D-434E-A752-3E0F1D6DE1A6}" destId="{2D7F74C6-9C82-4EC5-A37B-B2F915BF3F9C}" srcOrd="1" destOrd="0" presId="urn:microsoft.com/office/officeart/2005/8/layout/list1"/>
    <dgm:cxn modelId="{5D1CAAEE-50E4-4251-9557-2A3A3244D544}" srcId="{02ED762E-A61C-404B-8A8B-8D864720EDF1}" destId="{6DFE9733-832D-434E-A752-3E0F1D6DE1A6}" srcOrd="1" destOrd="0" parTransId="{BCB929CE-F318-4A0B-92D9-E21B2E09D18B}" sibTransId="{89273C51-3EA7-40E5-A539-FB0029D5B68C}"/>
    <dgm:cxn modelId="{A254F46F-C53A-441B-A6AB-D10264822EB5}" type="presParOf" srcId="{3F0823C0-F693-4A93-AEE0-4C53ABB64A4E}" destId="{F037030F-8700-40B4-8025-FB09CE872662}" srcOrd="0" destOrd="0" presId="urn:microsoft.com/office/officeart/2005/8/layout/list1"/>
    <dgm:cxn modelId="{ADB0BF35-3AC8-44D8-BDA1-36BCA286BF70}" type="presParOf" srcId="{F037030F-8700-40B4-8025-FB09CE872662}" destId="{77E9988C-E281-41BC-B691-C175A0749D04}" srcOrd="0" destOrd="0" presId="urn:microsoft.com/office/officeart/2005/8/layout/list1"/>
    <dgm:cxn modelId="{D3ED0633-A5B0-4215-828F-5D42C8A1D5CC}" type="presParOf" srcId="{F037030F-8700-40B4-8025-FB09CE872662}" destId="{B6652A64-CCB2-4FB5-B049-8CA236FED3C1}" srcOrd="1" destOrd="0" presId="urn:microsoft.com/office/officeart/2005/8/layout/list1"/>
    <dgm:cxn modelId="{D8A40F52-2B52-46DD-9963-2FAF510A5F6D}" type="presParOf" srcId="{3F0823C0-F693-4A93-AEE0-4C53ABB64A4E}" destId="{22269444-BC7C-4DA7-83DF-D5C4CA4DE943}" srcOrd="1" destOrd="0" presId="urn:microsoft.com/office/officeart/2005/8/layout/list1"/>
    <dgm:cxn modelId="{2ABF61EA-AF49-4EF5-B57A-278ACE90A7EC}" type="presParOf" srcId="{3F0823C0-F693-4A93-AEE0-4C53ABB64A4E}" destId="{EA05BCFF-F8F0-4770-8186-19F169DB4BF8}" srcOrd="2" destOrd="0" presId="urn:microsoft.com/office/officeart/2005/8/layout/list1"/>
    <dgm:cxn modelId="{DD186C2C-2015-479D-B764-BE734C7D5B28}" type="presParOf" srcId="{3F0823C0-F693-4A93-AEE0-4C53ABB64A4E}" destId="{CD806FAA-7BB6-4979-BABB-5FC7C9EF96FB}" srcOrd="3" destOrd="0" presId="urn:microsoft.com/office/officeart/2005/8/layout/list1"/>
    <dgm:cxn modelId="{46F5CDCD-CB65-4EA0-8F4C-863266B38D96}" type="presParOf" srcId="{3F0823C0-F693-4A93-AEE0-4C53ABB64A4E}" destId="{49DFE9BD-0CFC-4BA7-AF79-A49F41CA079A}" srcOrd="4" destOrd="0" presId="urn:microsoft.com/office/officeart/2005/8/layout/list1"/>
    <dgm:cxn modelId="{AF567F34-7D95-4AEE-9C58-4AA7464FDEF8}" type="presParOf" srcId="{49DFE9BD-0CFC-4BA7-AF79-A49F41CA079A}" destId="{5D399678-5D38-4853-9565-37C122146547}" srcOrd="0" destOrd="0" presId="urn:microsoft.com/office/officeart/2005/8/layout/list1"/>
    <dgm:cxn modelId="{98CEF0F2-B5B1-4B32-A582-361894944742}" type="presParOf" srcId="{49DFE9BD-0CFC-4BA7-AF79-A49F41CA079A}" destId="{2D7F74C6-9C82-4EC5-A37B-B2F915BF3F9C}" srcOrd="1" destOrd="0" presId="urn:microsoft.com/office/officeart/2005/8/layout/list1"/>
    <dgm:cxn modelId="{805C2672-EA59-44CB-9CA3-57FDE1DFBBFA}" type="presParOf" srcId="{3F0823C0-F693-4A93-AEE0-4C53ABB64A4E}" destId="{8AC645CC-009A-4959-BACB-0AE582B6BF2D}" srcOrd="5" destOrd="0" presId="urn:microsoft.com/office/officeart/2005/8/layout/list1"/>
    <dgm:cxn modelId="{DE5FF346-B76F-4D3F-A07D-DF075E55A5D6}" type="presParOf" srcId="{3F0823C0-F693-4A93-AEE0-4C53ABB64A4E}" destId="{D859D08B-A940-4371-8F70-A29CB808EC78}"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ED762E-A61C-404B-8A8B-8D864720EDF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41B54CF6-74DC-4D71-894C-9C7D8C79EE61}">
      <dgm:prSet phldrT="[Metin]" custT="1"/>
      <dgm:spPr/>
      <dgm:t>
        <a:bodyPr/>
        <a:lstStyle/>
        <a:p>
          <a:r>
            <a:rPr lang="tr-TR" sz="2400" b="1" dirty="0" smtClean="0">
              <a:latin typeface="Calibri" panose="020F0502020204030204" pitchFamily="34" charset="0"/>
            </a:rPr>
            <a:t>Diğer Başvuru Koşulları</a:t>
          </a:r>
          <a:endParaRPr lang="tr-TR" sz="2400" dirty="0">
            <a:latin typeface="Calibri" panose="020F0502020204030204" pitchFamily="34" charset="0"/>
          </a:endParaRPr>
        </a:p>
      </dgm:t>
    </dgm:pt>
    <dgm:pt modelId="{9A970360-E24B-4121-95B8-D411D501E265}" type="parTrans" cxnId="{B870CB77-1905-4412-A45D-35CB2479C4A0}">
      <dgm:prSet/>
      <dgm:spPr/>
      <dgm:t>
        <a:bodyPr/>
        <a:lstStyle/>
        <a:p>
          <a:endParaRPr lang="tr-TR"/>
        </a:p>
      </dgm:t>
    </dgm:pt>
    <dgm:pt modelId="{59A053D1-EE29-4583-9D33-BBA6EC7F0B8A}" type="sibTrans" cxnId="{B870CB77-1905-4412-A45D-35CB2479C4A0}">
      <dgm:prSet/>
      <dgm:spPr/>
      <dgm:t>
        <a:bodyPr/>
        <a:lstStyle/>
        <a:p>
          <a:endParaRPr lang="tr-TR"/>
        </a:p>
      </dgm:t>
    </dgm:pt>
    <dgm:pt modelId="{A59CFAEE-57BF-48DA-86B3-4C4B3280E702}">
      <dgm:prSet phldrT="[Metin]" custT="1"/>
      <dgm:spPr/>
      <dgm:t>
        <a:bodyPr/>
        <a:lstStyle/>
        <a:p>
          <a:pPr algn="just"/>
          <a:r>
            <a:rPr lang="tr-TR" sz="2000" dirty="0" smtClean="0">
              <a:solidFill>
                <a:srgbClr val="006597"/>
              </a:solidFill>
              <a:latin typeface="Calibri" panose="020F0502020204030204" pitchFamily="34" charset="0"/>
            </a:rPr>
            <a:t>Başvuracak işletmelerin 2019 yılında bilanço esasına göre defter tutması zorunludur.</a:t>
          </a:r>
          <a:endParaRPr lang="tr-TR" sz="2000" dirty="0">
            <a:solidFill>
              <a:srgbClr val="006597"/>
            </a:solidFill>
            <a:latin typeface="Calibri" panose="020F0502020204030204" pitchFamily="34" charset="0"/>
          </a:endParaRPr>
        </a:p>
      </dgm:t>
    </dgm:pt>
    <dgm:pt modelId="{9F1ECD1A-3D98-4074-9D82-3E803B1269CC}" type="parTrans" cxnId="{F0967F59-FD72-4057-87A4-40365E7F7C30}">
      <dgm:prSet/>
      <dgm:spPr/>
      <dgm:t>
        <a:bodyPr/>
        <a:lstStyle/>
        <a:p>
          <a:endParaRPr lang="tr-TR"/>
        </a:p>
      </dgm:t>
    </dgm:pt>
    <dgm:pt modelId="{119FA7E0-E9C9-40EB-B979-1461C3371E8D}" type="sibTrans" cxnId="{F0967F59-FD72-4057-87A4-40365E7F7C30}">
      <dgm:prSet/>
      <dgm:spPr/>
      <dgm:t>
        <a:bodyPr/>
        <a:lstStyle/>
        <a:p>
          <a:endParaRPr lang="tr-TR"/>
        </a:p>
      </dgm:t>
    </dgm:pt>
    <dgm:pt modelId="{78550E88-78E2-4ACA-9563-C5B36E866027}">
      <dgm:prSet custT="1"/>
      <dgm:spPr/>
      <dgm:t>
        <a:bodyPr/>
        <a:lstStyle/>
        <a:p>
          <a:r>
            <a:rPr lang="tr-TR" sz="2400" b="1" dirty="0" smtClean="0">
              <a:latin typeface="Calibri" panose="020F0502020204030204" pitchFamily="34" charset="0"/>
            </a:rPr>
            <a:t>Proje Bütçesi Özel Sınırı</a:t>
          </a:r>
          <a:endParaRPr lang="tr-TR" sz="2400" dirty="0">
            <a:latin typeface="Calibri" panose="020F0502020204030204" pitchFamily="34" charset="0"/>
          </a:endParaRPr>
        </a:p>
      </dgm:t>
    </dgm:pt>
    <dgm:pt modelId="{F3D46647-7293-432F-A281-41F283D85449}" type="parTrans" cxnId="{CF3B4FA7-C071-468B-832E-FDB33B1086EA}">
      <dgm:prSet/>
      <dgm:spPr/>
      <dgm:t>
        <a:bodyPr/>
        <a:lstStyle/>
        <a:p>
          <a:endParaRPr lang="tr-TR"/>
        </a:p>
      </dgm:t>
    </dgm:pt>
    <dgm:pt modelId="{32A64239-9A88-48FC-87D2-A81F57B5E42C}" type="sibTrans" cxnId="{CF3B4FA7-C071-468B-832E-FDB33B1086EA}">
      <dgm:prSet/>
      <dgm:spPr/>
      <dgm:t>
        <a:bodyPr/>
        <a:lstStyle/>
        <a:p>
          <a:endParaRPr lang="tr-TR"/>
        </a:p>
      </dgm:t>
    </dgm:pt>
    <dgm:pt modelId="{29A92F4C-5EAB-48A9-9BDD-FB6FC3BA2526}">
      <dgm:prSet custT="1"/>
      <dgm:spPr/>
      <dgm:t>
        <a:bodyPr/>
        <a:lstStyle/>
        <a:p>
          <a:pPr algn="just"/>
          <a:r>
            <a:rPr lang="tr-TR" sz="2000" dirty="0" smtClean="0">
              <a:solidFill>
                <a:srgbClr val="006597"/>
              </a:solidFill>
              <a:latin typeface="Calibri" panose="020F0502020204030204" pitchFamily="34" charset="0"/>
            </a:rPr>
            <a:t>2019 yılı verilerine göre net satış hasılatı en az 500.000 TL olmalıdır. </a:t>
          </a:r>
          <a:endParaRPr lang="tr-TR" sz="2000" dirty="0">
            <a:solidFill>
              <a:srgbClr val="006597"/>
            </a:solidFill>
            <a:latin typeface="Calibri" panose="020F0502020204030204" pitchFamily="34" charset="0"/>
          </a:endParaRPr>
        </a:p>
      </dgm:t>
    </dgm:pt>
    <dgm:pt modelId="{CFA5250D-6AEE-41E9-AB0D-8576E621E6D2}" type="parTrans" cxnId="{7238FC44-547D-4545-9E29-313BDB5364EC}">
      <dgm:prSet/>
      <dgm:spPr/>
      <dgm:t>
        <a:bodyPr/>
        <a:lstStyle/>
        <a:p>
          <a:endParaRPr lang="tr-TR"/>
        </a:p>
      </dgm:t>
    </dgm:pt>
    <dgm:pt modelId="{1A7C9BC4-14FE-4C8E-BFC4-139A16B365FE}" type="sibTrans" cxnId="{7238FC44-547D-4545-9E29-313BDB5364EC}">
      <dgm:prSet/>
      <dgm:spPr/>
      <dgm:t>
        <a:bodyPr/>
        <a:lstStyle/>
        <a:p>
          <a:endParaRPr lang="tr-TR"/>
        </a:p>
      </dgm:t>
    </dgm:pt>
    <dgm:pt modelId="{92036439-106B-470F-B311-4E08B56802FB}">
      <dgm:prSet custT="1"/>
      <dgm:spPr/>
      <dgm:t>
        <a:bodyPr/>
        <a:lstStyle/>
        <a:p>
          <a:pPr algn="just"/>
          <a:r>
            <a:rPr lang="tr-TR" sz="2000" dirty="0" smtClean="0">
              <a:solidFill>
                <a:srgbClr val="006597"/>
              </a:solidFill>
              <a:latin typeface="Calibri" panose="020F0502020204030204" pitchFamily="34" charset="0"/>
            </a:rPr>
            <a:t>Teklif edilen projenin toplam bütçesi, işletmenin 2019 yılı net satış hasılatını aşamaz.</a:t>
          </a:r>
          <a:endParaRPr lang="tr-TR" sz="2000" dirty="0">
            <a:solidFill>
              <a:srgbClr val="006597"/>
            </a:solidFill>
            <a:latin typeface="Calibri" panose="020F0502020204030204" pitchFamily="34" charset="0"/>
          </a:endParaRPr>
        </a:p>
      </dgm:t>
    </dgm:pt>
    <dgm:pt modelId="{EAC450B7-4E92-43D4-A483-87743B8221AE}" type="parTrans" cxnId="{579CFE8B-4804-4BBD-AAFA-67D6DB3739B0}">
      <dgm:prSet/>
      <dgm:spPr/>
      <dgm:t>
        <a:bodyPr/>
        <a:lstStyle/>
        <a:p>
          <a:endParaRPr lang="tr-TR"/>
        </a:p>
      </dgm:t>
    </dgm:pt>
    <dgm:pt modelId="{95A889F0-3E7B-4285-8E13-CBCB682F3078}" type="sibTrans" cxnId="{579CFE8B-4804-4BBD-AAFA-67D6DB3739B0}">
      <dgm:prSet/>
      <dgm:spPr/>
      <dgm:t>
        <a:bodyPr/>
        <a:lstStyle/>
        <a:p>
          <a:endParaRPr lang="tr-TR"/>
        </a:p>
      </dgm:t>
    </dgm:pt>
    <dgm:pt modelId="{3F0823C0-F693-4A93-AEE0-4C53ABB64A4E}" type="pres">
      <dgm:prSet presAssocID="{02ED762E-A61C-404B-8A8B-8D864720EDF1}" presName="linear" presStyleCnt="0">
        <dgm:presLayoutVars>
          <dgm:dir/>
          <dgm:animLvl val="lvl"/>
          <dgm:resizeHandles val="exact"/>
        </dgm:presLayoutVars>
      </dgm:prSet>
      <dgm:spPr/>
      <dgm:t>
        <a:bodyPr/>
        <a:lstStyle/>
        <a:p>
          <a:endParaRPr lang="tr-TR"/>
        </a:p>
      </dgm:t>
    </dgm:pt>
    <dgm:pt modelId="{F037030F-8700-40B4-8025-FB09CE872662}" type="pres">
      <dgm:prSet presAssocID="{41B54CF6-74DC-4D71-894C-9C7D8C79EE61}" presName="parentLin" presStyleCnt="0"/>
      <dgm:spPr/>
    </dgm:pt>
    <dgm:pt modelId="{77E9988C-E281-41BC-B691-C175A0749D04}" type="pres">
      <dgm:prSet presAssocID="{41B54CF6-74DC-4D71-894C-9C7D8C79EE61}" presName="parentLeftMargin" presStyleLbl="node1" presStyleIdx="0" presStyleCnt="2"/>
      <dgm:spPr/>
      <dgm:t>
        <a:bodyPr/>
        <a:lstStyle/>
        <a:p>
          <a:endParaRPr lang="tr-TR"/>
        </a:p>
      </dgm:t>
    </dgm:pt>
    <dgm:pt modelId="{B6652A64-CCB2-4FB5-B049-8CA236FED3C1}" type="pres">
      <dgm:prSet presAssocID="{41B54CF6-74DC-4D71-894C-9C7D8C79EE61}" presName="parentText" presStyleLbl="node1" presStyleIdx="0" presStyleCnt="2">
        <dgm:presLayoutVars>
          <dgm:chMax val="0"/>
          <dgm:bulletEnabled val="1"/>
        </dgm:presLayoutVars>
      </dgm:prSet>
      <dgm:spPr/>
      <dgm:t>
        <a:bodyPr/>
        <a:lstStyle/>
        <a:p>
          <a:endParaRPr lang="tr-TR"/>
        </a:p>
      </dgm:t>
    </dgm:pt>
    <dgm:pt modelId="{22269444-BC7C-4DA7-83DF-D5C4CA4DE943}" type="pres">
      <dgm:prSet presAssocID="{41B54CF6-74DC-4D71-894C-9C7D8C79EE61}" presName="negativeSpace" presStyleCnt="0"/>
      <dgm:spPr/>
    </dgm:pt>
    <dgm:pt modelId="{EA05BCFF-F8F0-4770-8186-19F169DB4BF8}" type="pres">
      <dgm:prSet presAssocID="{41B54CF6-74DC-4D71-894C-9C7D8C79EE61}" presName="childText" presStyleLbl="conFgAcc1" presStyleIdx="0" presStyleCnt="2">
        <dgm:presLayoutVars>
          <dgm:bulletEnabled val="1"/>
        </dgm:presLayoutVars>
      </dgm:prSet>
      <dgm:spPr/>
      <dgm:t>
        <a:bodyPr/>
        <a:lstStyle/>
        <a:p>
          <a:endParaRPr lang="tr-TR"/>
        </a:p>
      </dgm:t>
    </dgm:pt>
    <dgm:pt modelId="{CD806FAA-7BB6-4979-BABB-5FC7C9EF96FB}" type="pres">
      <dgm:prSet presAssocID="{59A053D1-EE29-4583-9D33-BBA6EC7F0B8A}" presName="spaceBetweenRectangles" presStyleCnt="0"/>
      <dgm:spPr/>
    </dgm:pt>
    <dgm:pt modelId="{6DC35D5E-E650-4BAE-B946-D70E0BA141C9}" type="pres">
      <dgm:prSet presAssocID="{78550E88-78E2-4ACA-9563-C5B36E866027}" presName="parentLin" presStyleCnt="0"/>
      <dgm:spPr/>
    </dgm:pt>
    <dgm:pt modelId="{A715F852-3FA3-44BE-BF37-674ABE4D96A3}" type="pres">
      <dgm:prSet presAssocID="{78550E88-78E2-4ACA-9563-C5B36E866027}" presName="parentLeftMargin" presStyleLbl="node1" presStyleIdx="0" presStyleCnt="2"/>
      <dgm:spPr/>
      <dgm:t>
        <a:bodyPr/>
        <a:lstStyle/>
        <a:p>
          <a:endParaRPr lang="tr-TR"/>
        </a:p>
      </dgm:t>
    </dgm:pt>
    <dgm:pt modelId="{E88D6F39-E709-4649-88B8-8C4D159915A1}" type="pres">
      <dgm:prSet presAssocID="{78550E88-78E2-4ACA-9563-C5B36E866027}" presName="parentText" presStyleLbl="node1" presStyleIdx="1" presStyleCnt="2">
        <dgm:presLayoutVars>
          <dgm:chMax val="0"/>
          <dgm:bulletEnabled val="1"/>
        </dgm:presLayoutVars>
      </dgm:prSet>
      <dgm:spPr/>
      <dgm:t>
        <a:bodyPr/>
        <a:lstStyle/>
        <a:p>
          <a:endParaRPr lang="tr-TR"/>
        </a:p>
      </dgm:t>
    </dgm:pt>
    <dgm:pt modelId="{97A8E493-5085-4FB6-9975-6519CF40CB5B}" type="pres">
      <dgm:prSet presAssocID="{78550E88-78E2-4ACA-9563-C5B36E866027}" presName="negativeSpace" presStyleCnt="0"/>
      <dgm:spPr/>
    </dgm:pt>
    <dgm:pt modelId="{3E6810D6-0285-4AD0-AF6D-6958B3AD4085}" type="pres">
      <dgm:prSet presAssocID="{78550E88-78E2-4ACA-9563-C5B36E866027}" presName="childText" presStyleLbl="conFgAcc1" presStyleIdx="1" presStyleCnt="2">
        <dgm:presLayoutVars>
          <dgm:bulletEnabled val="1"/>
        </dgm:presLayoutVars>
      </dgm:prSet>
      <dgm:spPr/>
      <dgm:t>
        <a:bodyPr/>
        <a:lstStyle/>
        <a:p>
          <a:endParaRPr lang="tr-TR"/>
        </a:p>
      </dgm:t>
    </dgm:pt>
  </dgm:ptLst>
  <dgm:cxnLst>
    <dgm:cxn modelId="{CF3B4FA7-C071-468B-832E-FDB33B1086EA}" srcId="{02ED762E-A61C-404B-8A8B-8D864720EDF1}" destId="{78550E88-78E2-4ACA-9563-C5B36E866027}" srcOrd="1" destOrd="0" parTransId="{F3D46647-7293-432F-A281-41F283D85449}" sibTransId="{32A64239-9A88-48FC-87D2-A81F57B5E42C}"/>
    <dgm:cxn modelId="{9B694A76-0769-4BBA-AD1A-C473910EDC4D}" type="presOf" srcId="{92036439-106B-470F-B311-4E08B56802FB}" destId="{3E6810D6-0285-4AD0-AF6D-6958B3AD4085}" srcOrd="0" destOrd="0" presId="urn:microsoft.com/office/officeart/2005/8/layout/list1"/>
    <dgm:cxn modelId="{812EFE7F-AE96-4EBD-B437-3B03351984D8}" type="presOf" srcId="{41B54CF6-74DC-4D71-894C-9C7D8C79EE61}" destId="{77E9988C-E281-41BC-B691-C175A0749D04}" srcOrd="0" destOrd="0" presId="urn:microsoft.com/office/officeart/2005/8/layout/list1"/>
    <dgm:cxn modelId="{388273DC-6B1B-4A1A-BA66-1708ED0DAC81}" type="presOf" srcId="{41B54CF6-74DC-4D71-894C-9C7D8C79EE61}" destId="{B6652A64-CCB2-4FB5-B049-8CA236FED3C1}" srcOrd="1" destOrd="0" presId="urn:microsoft.com/office/officeart/2005/8/layout/list1"/>
    <dgm:cxn modelId="{F0967F59-FD72-4057-87A4-40365E7F7C30}" srcId="{41B54CF6-74DC-4D71-894C-9C7D8C79EE61}" destId="{A59CFAEE-57BF-48DA-86B3-4C4B3280E702}" srcOrd="0" destOrd="0" parTransId="{9F1ECD1A-3D98-4074-9D82-3E803B1269CC}" sibTransId="{119FA7E0-E9C9-40EB-B979-1461C3371E8D}"/>
    <dgm:cxn modelId="{238B7DFD-821A-4FDA-9FBC-1C82FD0CD71D}" type="presOf" srcId="{29A92F4C-5EAB-48A9-9BDD-FB6FC3BA2526}" destId="{EA05BCFF-F8F0-4770-8186-19F169DB4BF8}" srcOrd="0" destOrd="1" presId="urn:microsoft.com/office/officeart/2005/8/layout/list1"/>
    <dgm:cxn modelId="{B870CB77-1905-4412-A45D-35CB2479C4A0}" srcId="{02ED762E-A61C-404B-8A8B-8D864720EDF1}" destId="{41B54CF6-74DC-4D71-894C-9C7D8C79EE61}" srcOrd="0" destOrd="0" parTransId="{9A970360-E24B-4121-95B8-D411D501E265}" sibTransId="{59A053D1-EE29-4583-9D33-BBA6EC7F0B8A}"/>
    <dgm:cxn modelId="{C61C4229-14B9-4668-83CA-180C456906B9}" type="presOf" srcId="{02ED762E-A61C-404B-8A8B-8D864720EDF1}" destId="{3F0823C0-F693-4A93-AEE0-4C53ABB64A4E}" srcOrd="0" destOrd="0" presId="urn:microsoft.com/office/officeart/2005/8/layout/list1"/>
    <dgm:cxn modelId="{C07BA879-C024-454E-B697-BE1E62A2719A}" type="presOf" srcId="{78550E88-78E2-4ACA-9563-C5B36E866027}" destId="{A715F852-3FA3-44BE-BF37-674ABE4D96A3}" srcOrd="0" destOrd="0" presId="urn:microsoft.com/office/officeart/2005/8/layout/list1"/>
    <dgm:cxn modelId="{579CFE8B-4804-4BBD-AAFA-67D6DB3739B0}" srcId="{78550E88-78E2-4ACA-9563-C5B36E866027}" destId="{92036439-106B-470F-B311-4E08B56802FB}" srcOrd="0" destOrd="0" parTransId="{EAC450B7-4E92-43D4-A483-87743B8221AE}" sibTransId="{95A889F0-3E7B-4285-8E13-CBCB682F3078}"/>
    <dgm:cxn modelId="{88AB8944-1CA0-431C-90C5-FD5CBE6D51DB}" type="presOf" srcId="{A59CFAEE-57BF-48DA-86B3-4C4B3280E702}" destId="{EA05BCFF-F8F0-4770-8186-19F169DB4BF8}" srcOrd="0" destOrd="0" presId="urn:microsoft.com/office/officeart/2005/8/layout/list1"/>
    <dgm:cxn modelId="{7238FC44-547D-4545-9E29-313BDB5364EC}" srcId="{41B54CF6-74DC-4D71-894C-9C7D8C79EE61}" destId="{29A92F4C-5EAB-48A9-9BDD-FB6FC3BA2526}" srcOrd="1" destOrd="0" parTransId="{CFA5250D-6AEE-41E9-AB0D-8576E621E6D2}" sibTransId="{1A7C9BC4-14FE-4C8E-BFC4-139A16B365FE}"/>
    <dgm:cxn modelId="{C0D010AD-E338-431F-BC78-46FFFB9CE804}" type="presOf" srcId="{78550E88-78E2-4ACA-9563-C5B36E866027}" destId="{E88D6F39-E709-4649-88B8-8C4D159915A1}" srcOrd="1" destOrd="0" presId="urn:microsoft.com/office/officeart/2005/8/layout/list1"/>
    <dgm:cxn modelId="{60F2A2B5-E097-4573-A8E1-2891FF80246A}" type="presParOf" srcId="{3F0823C0-F693-4A93-AEE0-4C53ABB64A4E}" destId="{F037030F-8700-40B4-8025-FB09CE872662}" srcOrd="0" destOrd="0" presId="urn:microsoft.com/office/officeart/2005/8/layout/list1"/>
    <dgm:cxn modelId="{03466F3E-E443-4073-B194-8766A18AB11F}" type="presParOf" srcId="{F037030F-8700-40B4-8025-FB09CE872662}" destId="{77E9988C-E281-41BC-B691-C175A0749D04}" srcOrd="0" destOrd="0" presId="urn:microsoft.com/office/officeart/2005/8/layout/list1"/>
    <dgm:cxn modelId="{3CA79973-161A-4D66-BC4E-3B701A208220}" type="presParOf" srcId="{F037030F-8700-40B4-8025-FB09CE872662}" destId="{B6652A64-CCB2-4FB5-B049-8CA236FED3C1}" srcOrd="1" destOrd="0" presId="urn:microsoft.com/office/officeart/2005/8/layout/list1"/>
    <dgm:cxn modelId="{760E5444-926D-483E-A601-34558335271F}" type="presParOf" srcId="{3F0823C0-F693-4A93-AEE0-4C53ABB64A4E}" destId="{22269444-BC7C-4DA7-83DF-D5C4CA4DE943}" srcOrd="1" destOrd="0" presId="urn:microsoft.com/office/officeart/2005/8/layout/list1"/>
    <dgm:cxn modelId="{1896F067-2935-4CD1-A221-2C4AC6260052}" type="presParOf" srcId="{3F0823C0-F693-4A93-AEE0-4C53ABB64A4E}" destId="{EA05BCFF-F8F0-4770-8186-19F169DB4BF8}" srcOrd="2" destOrd="0" presId="urn:microsoft.com/office/officeart/2005/8/layout/list1"/>
    <dgm:cxn modelId="{CA3BBF5D-7A9A-4F77-97C7-519E201E9053}" type="presParOf" srcId="{3F0823C0-F693-4A93-AEE0-4C53ABB64A4E}" destId="{CD806FAA-7BB6-4979-BABB-5FC7C9EF96FB}" srcOrd="3" destOrd="0" presId="urn:microsoft.com/office/officeart/2005/8/layout/list1"/>
    <dgm:cxn modelId="{7D76AEE6-DDEC-4435-996E-6E5551CEE2A1}" type="presParOf" srcId="{3F0823C0-F693-4A93-AEE0-4C53ABB64A4E}" destId="{6DC35D5E-E650-4BAE-B946-D70E0BA141C9}" srcOrd="4" destOrd="0" presId="urn:microsoft.com/office/officeart/2005/8/layout/list1"/>
    <dgm:cxn modelId="{550355A8-FD87-480E-B360-1B9D86A4D638}" type="presParOf" srcId="{6DC35D5E-E650-4BAE-B946-D70E0BA141C9}" destId="{A715F852-3FA3-44BE-BF37-674ABE4D96A3}" srcOrd="0" destOrd="0" presId="urn:microsoft.com/office/officeart/2005/8/layout/list1"/>
    <dgm:cxn modelId="{863AE64C-DED6-43F2-9DC7-F7C0B8593FF7}" type="presParOf" srcId="{6DC35D5E-E650-4BAE-B946-D70E0BA141C9}" destId="{E88D6F39-E709-4649-88B8-8C4D159915A1}" srcOrd="1" destOrd="0" presId="urn:microsoft.com/office/officeart/2005/8/layout/list1"/>
    <dgm:cxn modelId="{CE355877-8CE5-43A9-8B2B-2E67DFACE46E}" type="presParOf" srcId="{3F0823C0-F693-4A93-AEE0-4C53ABB64A4E}" destId="{97A8E493-5085-4FB6-9975-6519CF40CB5B}" srcOrd="5" destOrd="0" presId="urn:microsoft.com/office/officeart/2005/8/layout/list1"/>
    <dgm:cxn modelId="{83812E9C-DC24-4C77-A39F-AAFB3190E75D}" type="presParOf" srcId="{3F0823C0-F693-4A93-AEE0-4C53ABB64A4E}" destId="{3E6810D6-0285-4AD0-AF6D-6958B3AD408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36E679-6BE7-410A-B0EC-DB238C88D43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tr-TR"/>
        </a:p>
      </dgm:t>
    </dgm:pt>
    <dgm:pt modelId="{FDCFD925-C361-4F61-B500-E62BDB0CA77C}">
      <dgm:prSet phldrT="[Metin]" custT="1"/>
      <dgm:spPr/>
      <dgm:t>
        <a:bodyPr/>
        <a:lstStyle/>
        <a:p>
          <a:r>
            <a:rPr lang="tr-TR" sz="2200" b="1" dirty="0" smtClean="0">
              <a:latin typeface="Calibri" panose="020F0502020204030204" pitchFamily="34" charset="0"/>
            </a:rPr>
            <a:t>Destek Oranı</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D06AB242-6AA5-4DB7-B741-1399CF613938}" type="parTrans" cxnId="{50703147-076F-469A-AEC0-CFEB91A12E96}">
      <dgm:prSet/>
      <dgm:spPr/>
      <dgm:t>
        <a:bodyPr/>
        <a:lstStyle/>
        <a:p>
          <a:endParaRPr lang="tr-TR"/>
        </a:p>
      </dgm:t>
    </dgm:pt>
    <dgm:pt modelId="{E0F6CD6A-74C6-49F2-927B-0B9106FA4C43}" type="sibTrans" cxnId="{50703147-076F-469A-AEC0-CFEB91A12E96}">
      <dgm:prSet/>
      <dgm:spPr/>
      <dgm:t>
        <a:bodyPr/>
        <a:lstStyle/>
        <a:p>
          <a:endParaRPr lang="tr-TR"/>
        </a:p>
      </dgm:t>
    </dgm:pt>
    <dgm:pt modelId="{F44D8132-0BB6-46B5-AD65-AC6F5674B5F3}">
      <dgm:prSet phldrT="[Metin]" custT="1"/>
      <dgm:spPr/>
      <dgm:t>
        <a:bodyPr/>
        <a:lstStyle/>
        <a:p>
          <a:r>
            <a:rPr lang="tr-TR" sz="2200" b="1" dirty="0" smtClean="0">
              <a:latin typeface="Calibri" panose="020F0502020204030204" pitchFamily="34" charset="0"/>
            </a:rPr>
            <a:t>Proje Süresi</a:t>
          </a:r>
          <a:endParaRPr lang="tr-TR" sz="2200" dirty="0">
            <a:latin typeface="Calibri" panose="020F0502020204030204" pitchFamily="34" charset="0"/>
          </a:endParaRPr>
        </a:p>
      </dgm:t>
    </dgm:pt>
    <dgm:pt modelId="{83E8EAF7-8E35-4767-AF60-83F3C8088FBC}" type="parTrans" cxnId="{E97647CD-8362-49A0-9608-1F8A06488DAF}">
      <dgm:prSet/>
      <dgm:spPr/>
      <dgm:t>
        <a:bodyPr/>
        <a:lstStyle/>
        <a:p>
          <a:endParaRPr lang="tr-TR"/>
        </a:p>
      </dgm:t>
    </dgm:pt>
    <dgm:pt modelId="{5CEA5305-AAA2-4869-A763-D6E53E49F12B}" type="sibTrans" cxnId="{E97647CD-8362-49A0-9608-1F8A06488DAF}">
      <dgm:prSet/>
      <dgm:spPr/>
      <dgm:t>
        <a:bodyPr/>
        <a:lstStyle/>
        <a:p>
          <a:endParaRPr lang="tr-TR"/>
        </a:p>
      </dgm:t>
    </dgm:pt>
    <dgm:pt modelId="{E29CA231-9FA2-4126-9F13-7C4A1C1C83EB}">
      <dgm:prSet custT="1"/>
      <dgm:spPr/>
      <dgm:t>
        <a:bodyPr/>
        <a:lstStyle/>
        <a:p>
          <a:r>
            <a:rPr lang="tr-TR" sz="2000" b="0" dirty="0" smtClean="0">
              <a:latin typeface="Calibri" panose="020F0502020204030204" pitchFamily="34" charset="0"/>
            </a:rPr>
            <a:t>En az </a:t>
          </a:r>
          <a:r>
            <a:rPr lang="tr-TR" sz="2000" b="1" dirty="0" smtClean="0">
              <a:latin typeface="Calibri" panose="020F0502020204030204" pitchFamily="34" charset="0"/>
            </a:rPr>
            <a:t>8</a:t>
          </a:r>
          <a:r>
            <a:rPr lang="tr-TR" sz="2000" b="0" dirty="0" smtClean="0">
              <a:latin typeface="Calibri" panose="020F0502020204030204" pitchFamily="34" charset="0"/>
            </a:rPr>
            <a:t> ay ve en fazla </a:t>
          </a:r>
          <a:r>
            <a:rPr lang="tr-TR" sz="2000" b="1" dirty="0" smtClean="0">
              <a:latin typeface="Calibri" panose="020F0502020204030204" pitchFamily="34" charset="0"/>
            </a:rPr>
            <a:t>20</a:t>
          </a:r>
          <a:r>
            <a:rPr lang="tr-TR" sz="2000" b="0" dirty="0" smtClean="0">
              <a:latin typeface="Calibri" panose="020F0502020204030204" pitchFamily="34" charset="0"/>
            </a:rPr>
            <a:t> aydır.</a:t>
          </a:r>
          <a:endParaRPr lang="tr-TR" sz="2000" b="0" dirty="0">
            <a:latin typeface="Calibri" panose="020F0502020204030204" pitchFamily="34" charset="0"/>
          </a:endParaRPr>
        </a:p>
      </dgm:t>
    </dgm:pt>
    <dgm:pt modelId="{D4357F2C-0F1F-42AB-8184-99E1CD384158}" type="parTrans" cxnId="{8BF628AC-3200-4221-93CF-E0E4E289677E}">
      <dgm:prSet/>
      <dgm:spPr/>
      <dgm:t>
        <a:bodyPr/>
        <a:lstStyle/>
        <a:p>
          <a:endParaRPr lang="tr-TR"/>
        </a:p>
      </dgm:t>
    </dgm:pt>
    <dgm:pt modelId="{716457C0-C5AD-4E79-8C3D-DB5EBE1A323E}" type="sibTrans" cxnId="{8BF628AC-3200-4221-93CF-E0E4E289677E}">
      <dgm:prSet/>
      <dgm:spPr/>
      <dgm:t>
        <a:bodyPr/>
        <a:lstStyle/>
        <a:p>
          <a:endParaRPr lang="tr-TR"/>
        </a:p>
      </dgm:t>
    </dgm:pt>
    <dgm:pt modelId="{EF336D9E-82F5-4E28-A7E5-BE5925128D2E}">
      <dgm:prSet custT="1"/>
      <dgm:spPr/>
      <dgm:t>
        <a:bodyPr/>
        <a:lstStyle/>
        <a:p>
          <a:pPr rtl="0"/>
          <a:r>
            <a:rPr lang="tr-TR" sz="2000" b="1" dirty="0" smtClean="0">
              <a:latin typeface="Calibri" panose="020F0502020204030204" pitchFamily="34" charset="0"/>
              <a:ea typeface="+mn-ea"/>
              <a:cs typeface="+mn-cs"/>
            </a:rPr>
            <a:t>% 60 </a:t>
          </a:r>
          <a:r>
            <a:rPr lang="tr-TR" sz="2000" b="0" dirty="0" smtClean="0">
              <a:latin typeface="Calibri" panose="020F0502020204030204" pitchFamily="34" charset="0"/>
              <a:ea typeface="+mn-ea"/>
              <a:cs typeface="+mn-cs"/>
            </a:rPr>
            <a:t>(Bu oran üzerinden hesaplanacak desteğin %30’u geri ödemesiz </a:t>
          </a:r>
          <a:r>
            <a:rPr lang="tr-TR" sz="2000" b="0" u="sng" dirty="0" smtClean="0">
              <a:latin typeface="Calibri" panose="020F0502020204030204" pitchFamily="34" charset="0"/>
              <a:ea typeface="+mn-ea"/>
              <a:cs typeface="+mn-cs"/>
            </a:rPr>
            <a:t>ve</a:t>
          </a:r>
          <a:r>
            <a:rPr lang="tr-TR" sz="2000" b="0" dirty="0" smtClean="0">
              <a:latin typeface="Calibri" panose="020F0502020204030204" pitchFamily="34" charset="0"/>
              <a:ea typeface="+mn-ea"/>
              <a:cs typeface="+mn-cs"/>
            </a:rPr>
            <a:t> %70’i teminat karşılığı geri ödemeli destek olarak birlikte ödenir) </a:t>
          </a:r>
          <a:endParaRPr lang="tr-TR" sz="2000" b="0" dirty="0"/>
        </a:p>
      </dgm:t>
    </dgm:pt>
    <dgm:pt modelId="{193EA46E-1B01-43B4-A7BE-A451DD85FC9D}" type="parTrans" cxnId="{C9912BAF-F8F1-40E8-8C9F-FF75C2A22495}">
      <dgm:prSet/>
      <dgm:spPr/>
      <dgm:t>
        <a:bodyPr/>
        <a:lstStyle/>
        <a:p>
          <a:endParaRPr lang="tr-TR"/>
        </a:p>
      </dgm:t>
    </dgm:pt>
    <dgm:pt modelId="{A5A29D72-84DB-4B14-861A-8D65E0A15A60}" type="sibTrans" cxnId="{C9912BAF-F8F1-40E8-8C9F-FF75C2A22495}">
      <dgm:prSet/>
      <dgm:spPr/>
      <dgm:t>
        <a:bodyPr/>
        <a:lstStyle/>
        <a:p>
          <a:endParaRPr lang="tr-TR"/>
        </a:p>
      </dgm:t>
    </dgm:pt>
    <dgm:pt modelId="{F501C9A4-39DD-4051-9EEA-5CDFECAA0BE2}">
      <dgm:prSet phldrT="[Metin]" custT="1"/>
      <dgm:spPr/>
      <dgm:t>
        <a:bodyPr/>
        <a:lstStyle/>
        <a:p>
          <a:r>
            <a:rPr lang="tr-TR" sz="2200" b="1" dirty="0" smtClean="0">
              <a:latin typeface="Calibri" panose="020F0502020204030204" pitchFamily="34" charset="0"/>
            </a:rPr>
            <a:t>Erken Ödeme</a:t>
          </a:r>
          <a:r>
            <a:rPr lang="tr-TR" sz="2200" b="1" baseline="30000" dirty="0" smtClean="0">
              <a:latin typeface="Calibri" panose="020F0502020204030204" pitchFamily="34" charset="0"/>
            </a:rPr>
            <a:t>***</a:t>
          </a:r>
          <a:endParaRPr lang="tr-TR" sz="2200" b="1" baseline="30000" dirty="0">
            <a:latin typeface="Calibri" panose="020F0502020204030204" pitchFamily="34" charset="0"/>
          </a:endParaRPr>
        </a:p>
      </dgm:t>
    </dgm:pt>
    <dgm:pt modelId="{93CEF436-1B54-4061-8853-1149D5A4853B}" type="parTrans" cxnId="{073BACCF-4EF9-47EB-995A-7410BCA64B00}">
      <dgm:prSet/>
      <dgm:spPr/>
      <dgm:t>
        <a:bodyPr/>
        <a:lstStyle/>
        <a:p>
          <a:endParaRPr lang="tr-TR"/>
        </a:p>
      </dgm:t>
    </dgm:pt>
    <dgm:pt modelId="{1F66508D-382F-4628-8398-4FA22CA3D351}" type="sibTrans" cxnId="{073BACCF-4EF9-47EB-995A-7410BCA64B00}">
      <dgm:prSet/>
      <dgm:spPr/>
      <dgm:t>
        <a:bodyPr/>
        <a:lstStyle/>
        <a:p>
          <a:endParaRPr lang="tr-TR"/>
        </a:p>
      </dgm:t>
    </dgm:pt>
    <dgm:pt modelId="{896C5660-1D82-4F66-AAB1-727CBE014ED7}">
      <dgm:prSet custT="1"/>
      <dgm:spPr/>
      <dgm:t>
        <a:bodyPr/>
        <a:lstStyle/>
        <a:p>
          <a:r>
            <a:rPr lang="tr-TR" sz="2000" b="1" dirty="0" smtClean="0">
              <a:latin typeface="Calibri" panose="020F0502020204030204" pitchFamily="34" charset="0"/>
            </a:rPr>
            <a:t>% 50</a:t>
          </a:r>
          <a:endParaRPr lang="tr-TR" sz="2000" b="1" dirty="0">
            <a:latin typeface="Calibri" panose="020F0502020204030204" pitchFamily="34" charset="0"/>
          </a:endParaRPr>
        </a:p>
      </dgm:t>
    </dgm:pt>
    <dgm:pt modelId="{446F1A56-0F19-45E1-9E0D-407FA0989AB6}" type="parTrans" cxnId="{01A75554-B40A-48F9-9D04-BDA93E273480}">
      <dgm:prSet/>
      <dgm:spPr/>
      <dgm:t>
        <a:bodyPr/>
        <a:lstStyle/>
        <a:p>
          <a:endParaRPr lang="tr-TR"/>
        </a:p>
      </dgm:t>
    </dgm:pt>
    <dgm:pt modelId="{688CF5C1-C0A6-4FF8-B1CD-C57F8C1F2F28}" type="sibTrans" cxnId="{01A75554-B40A-48F9-9D04-BDA93E273480}">
      <dgm:prSet/>
      <dgm:spPr/>
      <dgm:t>
        <a:bodyPr/>
        <a:lstStyle/>
        <a:p>
          <a:endParaRPr lang="tr-TR"/>
        </a:p>
      </dgm:t>
    </dgm:pt>
    <dgm:pt modelId="{DA2850DC-13AC-4463-ABDE-F323AE62D053}">
      <dgm:prSet phldrT="[Metin]" custT="1"/>
      <dgm:spPr/>
      <dgm:t>
        <a:bodyPr/>
        <a:lstStyle/>
        <a:p>
          <a:r>
            <a:rPr lang="tr-TR" sz="2200" b="1" dirty="0" smtClean="0">
              <a:latin typeface="Calibri" panose="020F0502020204030204" pitchFamily="34" charset="0"/>
            </a:rPr>
            <a:t>Proje Destek Üst Limiti</a:t>
          </a:r>
          <a:endParaRPr lang="tr-TR" sz="2200" dirty="0">
            <a:latin typeface="Calibri" panose="020F0502020204030204" pitchFamily="34" charset="0"/>
          </a:endParaRPr>
        </a:p>
      </dgm:t>
    </dgm:pt>
    <dgm:pt modelId="{3DA1F14F-CBAF-47D3-ABCA-8908F7650E43}" type="parTrans" cxnId="{35937ADE-AC65-4B6A-8D40-5DBE7DAB6462}">
      <dgm:prSet/>
      <dgm:spPr/>
      <dgm:t>
        <a:bodyPr/>
        <a:lstStyle/>
        <a:p>
          <a:endParaRPr lang="tr-TR"/>
        </a:p>
      </dgm:t>
    </dgm:pt>
    <dgm:pt modelId="{ED6BFFF3-B161-4ED8-8492-BE780E0F6B74}" type="sibTrans" cxnId="{35937ADE-AC65-4B6A-8D40-5DBE7DAB6462}">
      <dgm:prSet/>
      <dgm:spPr/>
      <dgm:t>
        <a:bodyPr/>
        <a:lstStyle/>
        <a:p>
          <a:endParaRPr lang="tr-TR"/>
        </a:p>
      </dgm:t>
    </dgm:pt>
    <dgm:pt modelId="{3C245B1C-D5CB-4B0E-AC88-7E3DCE5F67A0}">
      <dgm:prSet phldrT="[Metin]" custT="1"/>
      <dgm:spPr/>
      <dgm:t>
        <a:bodyPr/>
        <a:lstStyle/>
        <a:p>
          <a:r>
            <a:rPr lang="tr-TR" sz="2000" b="0" dirty="0" smtClean="0">
              <a:latin typeface="Calibri" panose="020F0502020204030204" pitchFamily="34" charset="0"/>
            </a:rPr>
            <a:t>Geri Ödemesiz :    300.000 TL</a:t>
          </a:r>
          <a:endParaRPr lang="tr-TR" sz="2000" b="0" dirty="0">
            <a:latin typeface="Calibri" panose="020F0502020204030204" pitchFamily="34" charset="0"/>
          </a:endParaRPr>
        </a:p>
      </dgm:t>
    </dgm:pt>
    <dgm:pt modelId="{BC1E4407-E52A-4D3C-B98D-AFC25CAAB530}" type="parTrans" cxnId="{C61B0F46-BE6E-4DBF-9C09-BF2C62D75505}">
      <dgm:prSet/>
      <dgm:spPr/>
      <dgm:t>
        <a:bodyPr/>
        <a:lstStyle/>
        <a:p>
          <a:endParaRPr lang="tr-TR"/>
        </a:p>
      </dgm:t>
    </dgm:pt>
    <dgm:pt modelId="{652D2F47-40E9-44CB-A345-C61CA194ACAD}" type="sibTrans" cxnId="{C61B0F46-BE6E-4DBF-9C09-BF2C62D75505}">
      <dgm:prSet/>
      <dgm:spPr/>
      <dgm:t>
        <a:bodyPr/>
        <a:lstStyle/>
        <a:p>
          <a:endParaRPr lang="tr-TR"/>
        </a:p>
      </dgm:t>
    </dgm:pt>
    <dgm:pt modelId="{F0C40F16-5F4A-4C92-AD65-ED0488E94BAA}">
      <dgm:prSet custT="1"/>
      <dgm:spPr/>
      <dgm:t>
        <a:bodyPr/>
        <a:lstStyle/>
        <a:p>
          <a:r>
            <a:rPr lang="tr-TR" sz="2000" b="0" dirty="0" smtClean="0">
              <a:latin typeface="Calibri" panose="020F0502020204030204" pitchFamily="34" charset="0"/>
            </a:rPr>
            <a:t>Geri Ödemeli </a:t>
          </a:r>
          <a:r>
            <a:rPr lang="tr-TR" sz="2000" b="0" baseline="30000" dirty="0" smtClean="0">
              <a:latin typeface="Calibri" panose="020F0502020204030204" pitchFamily="34" charset="0"/>
            </a:rPr>
            <a:t>*</a:t>
          </a:r>
          <a:r>
            <a:rPr lang="tr-TR" sz="2000" b="0" dirty="0" smtClean="0">
              <a:latin typeface="Calibri" panose="020F0502020204030204" pitchFamily="34" charset="0"/>
            </a:rPr>
            <a:t>  :    700.000 TL</a:t>
          </a:r>
          <a:endParaRPr lang="tr-TR" sz="2000" b="0" dirty="0">
            <a:latin typeface="Calibri" panose="020F0502020204030204" pitchFamily="34" charset="0"/>
          </a:endParaRPr>
        </a:p>
      </dgm:t>
    </dgm:pt>
    <dgm:pt modelId="{3CAF421F-DA05-443E-A313-8E9C5C2A1E92}" type="parTrans" cxnId="{979C7F00-2699-46A1-9736-84A31279E21F}">
      <dgm:prSet/>
      <dgm:spPr/>
      <dgm:t>
        <a:bodyPr/>
        <a:lstStyle/>
        <a:p>
          <a:endParaRPr lang="tr-TR"/>
        </a:p>
      </dgm:t>
    </dgm:pt>
    <dgm:pt modelId="{44474326-CDD2-4551-AFAE-945C00859AC0}" type="sibTrans" cxnId="{979C7F00-2699-46A1-9736-84A31279E21F}">
      <dgm:prSet/>
      <dgm:spPr/>
      <dgm:t>
        <a:bodyPr/>
        <a:lstStyle/>
        <a:p>
          <a:endParaRPr lang="tr-TR"/>
        </a:p>
      </dgm:t>
    </dgm:pt>
    <dgm:pt modelId="{961DC84D-3F00-44A8-9039-89FD51F1922F}">
      <dgm:prSet custT="1"/>
      <dgm:spPr/>
      <dgm:t>
        <a:bodyPr/>
        <a:lstStyle/>
        <a:p>
          <a:r>
            <a:rPr lang="tr-TR" sz="2000" b="0" dirty="0" smtClean="0">
              <a:latin typeface="Calibri" panose="020F0502020204030204" pitchFamily="34" charset="0"/>
            </a:rPr>
            <a:t>Toplam               : </a:t>
          </a:r>
          <a:r>
            <a:rPr lang="tr-TR" sz="2000" b="1" dirty="0" smtClean="0">
              <a:latin typeface="Calibri" panose="020F0502020204030204" pitchFamily="34" charset="0"/>
            </a:rPr>
            <a:t>1.000.000 TL</a:t>
          </a:r>
          <a:endParaRPr lang="tr-TR" sz="2000" b="1" dirty="0">
            <a:latin typeface="Calibri" panose="020F0502020204030204" pitchFamily="34" charset="0"/>
          </a:endParaRPr>
        </a:p>
      </dgm:t>
    </dgm:pt>
    <dgm:pt modelId="{3E1B507C-56B1-477E-B4B7-66ABD2E370AA}" type="parTrans" cxnId="{4313678B-3648-4132-B185-33FB5FFCE8F7}">
      <dgm:prSet/>
      <dgm:spPr/>
      <dgm:t>
        <a:bodyPr/>
        <a:lstStyle/>
        <a:p>
          <a:endParaRPr lang="tr-TR"/>
        </a:p>
      </dgm:t>
    </dgm:pt>
    <dgm:pt modelId="{8FEB2087-6FB9-4FF6-8D7E-3D8313575C54}" type="sibTrans" cxnId="{4313678B-3648-4132-B185-33FB5FFCE8F7}">
      <dgm:prSet/>
      <dgm:spPr/>
      <dgm:t>
        <a:bodyPr/>
        <a:lstStyle/>
        <a:p>
          <a:endParaRPr lang="tr-TR"/>
        </a:p>
      </dgm:t>
    </dgm:pt>
    <dgm:pt modelId="{398AB44A-2B0E-4EAB-AD04-9CDCA13DE2EF}" type="pres">
      <dgm:prSet presAssocID="{5736E679-6BE7-410A-B0EC-DB238C88D432}" presName="Name0" presStyleCnt="0">
        <dgm:presLayoutVars>
          <dgm:dir/>
          <dgm:animLvl val="lvl"/>
          <dgm:resizeHandles val="exact"/>
        </dgm:presLayoutVars>
      </dgm:prSet>
      <dgm:spPr/>
      <dgm:t>
        <a:bodyPr/>
        <a:lstStyle/>
        <a:p>
          <a:endParaRPr lang="tr-TR"/>
        </a:p>
      </dgm:t>
    </dgm:pt>
    <dgm:pt modelId="{EAF6AF65-D238-46C0-8435-FDE1E6D6D923}" type="pres">
      <dgm:prSet presAssocID="{F44D8132-0BB6-46B5-AD65-AC6F5674B5F3}" presName="linNode" presStyleCnt="0"/>
      <dgm:spPr/>
    </dgm:pt>
    <dgm:pt modelId="{40EC3308-C603-4EF4-AA6B-28A8A7FAFB9C}" type="pres">
      <dgm:prSet presAssocID="{F44D8132-0BB6-46B5-AD65-AC6F5674B5F3}" presName="parentText" presStyleLbl="node1" presStyleIdx="0" presStyleCnt="4">
        <dgm:presLayoutVars>
          <dgm:chMax val="1"/>
          <dgm:bulletEnabled val="1"/>
        </dgm:presLayoutVars>
      </dgm:prSet>
      <dgm:spPr/>
      <dgm:t>
        <a:bodyPr/>
        <a:lstStyle/>
        <a:p>
          <a:endParaRPr lang="tr-TR"/>
        </a:p>
      </dgm:t>
    </dgm:pt>
    <dgm:pt modelId="{9297B0DA-3BFA-40F9-8893-17FEB3E4E1D7}" type="pres">
      <dgm:prSet presAssocID="{F44D8132-0BB6-46B5-AD65-AC6F5674B5F3}" presName="descendantText" presStyleLbl="alignAccFollowNode1" presStyleIdx="0" presStyleCnt="4">
        <dgm:presLayoutVars>
          <dgm:bulletEnabled val="1"/>
        </dgm:presLayoutVars>
      </dgm:prSet>
      <dgm:spPr/>
      <dgm:t>
        <a:bodyPr/>
        <a:lstStyle/>
        <a:p>
          <a:endParaRPr lang="tr-TR"/>
        </a:p>
      </dgm:t>
    </dgm:pt>
    <dgm:pt modelId="{836419B0-280E-4A73-B4E8-6B35A43641A3}" type="pres">
      <dgm:prSet presAssocID="{5CEA5305-AAA2-4869-A763-D6E53E49F12B}" presName="sp" presStyleCnt="0"/>
      <dgm:spPr/>
    </dgm:pt>
    <dgm:pt modelId="{91084B80-0406-4300-A2AF-70A3E2C58EFE}" type="pres">
      <dgm:prSet presAssocID="{DA2850DC-13AC-4463-ABDE-F323AE62D053}" presName="linNode" presStyleCnt="0"/>
      <dgm:spPr/>
    </dgm:pt>
    <dgm:pt modelId="{FB89AF50-1DE1-4183-8C68-8CC1D2D5D164}" type="pres">
      <dgm:prSet presAssocID="{DA2850DC-13AC-4463-ABDE-F323AE62D053}" presName="parentText" presStyleLbl="node1" presStyleIdx="1" presStyleCnt="4">
        <dgm:presLayoutVars>
          <dgm:chMax val="1"/>
          <dgm:bulletEnabled val="1"/>
        </dgm:presLayoutVars>
      </dgm:prSet>
      <dgm:spPr/>
      <dgm:t>
        <a:bodyPr/>
        <a:lstStyle/>
        <a:p>
          <a:endParaRPr lang="tr-TR"/>
        </a:p>
      </dgm:t>
    </dgm:pt>
    <dgm:pt modelId="{B75DB9DE-49BD-47A4-90E2-9E218114F7B1}" type="pres">
      <dgm:prSet presAssocID="{DA2850DC-13AC-4463-ABDE-F323AE62D053}" presName="descendantText" presStyleLbl="alignAccFollowNode1" presStyleIdx="1" presStyleCnt="4" custScaleY="136214">
        <dgm:presLayoutVars>
          <dgm:bulletEnabled val="1"/>
        </dgm:presLayoutVars>
      </dgm:prSet>
      <dgm:spPr/>
      <dgm:t>
        <a:bodyPr/>
        <a:lstStyle/>
        <a:p>
          <a:endParaRPr lang="tr-TR"/>
        </a:p>
      </dgm:t>
    </dgm:pt>
    <dgm:pt modelId="{BD4187FC-2798-40A7-A94D-0249D2CAA796}" type="pres">
      <dgm:prSet presAssocID="{ED6BFFF3-B161-4ED8-8492-BE780E0F6B74}" presName="sp" presStyleCnt="0"/>
      <dgm:spPr/>
    </dgm:pt>
    <dgm:pt modelId="{671396D3-BF36-4DE5-893E-61E1EDB85C92}" type="pres">
      <dgm:prSet presAssocID="{FDCFD925-C361-4F61-B500-E62BDB0CA77C}" presName="linNode" presStyleCnt="0"/>
      <dgm:spPr/>
    </dgm:pt>
    <dgm:pt modelId="{C02390CC-DD0E-403A-9606-FB371A718FF3}" type="pres">
      <dgm:prSet presAssocID="{FDCFD925-C361-4F61-B500-E62BDB0CA77C}" presName="parentText" presStyleLbl="node1" presStyleIdx="2" presStyleCnt="4" custScaleY="135515">
        <dgm:presLayoutVars>
          <dgm:chMax val="1"/>
          <dgm:bulletEnabled val="1"/>
        </dgm:presLayoutVars>
      </dgm:prSet>
      <dgm:spPr/>
      <dgm:t>
        <a:bodyPr/>
        <a:lstStyle/>
        <a:p>
          <a:endParaRPr lang="tr-TR"/>
        </a:p>
      </dgm:t>
    </dgm:pt>
    <dgm:pt modelId="{D7DBAC85-9DF9-4382-82BE-08F3C2096AE6}" type="pres">
      <dgm:prSet presAssocID="{FDCFD925-C361-4F61-B500-E62BDB0CA77C}" presName="descendantText" presStyleLbl="alignAccFollowNode1" presStyleIdx="2" presStyleCnt="4" custScaleY="162932" custLinFactNeighborX="272" custLinFactNeighborY="6282">
        <dgm:presLayoutVars>
          <dgm:bulletEnabled val="1"/>
        </dgm:presLayoutVars>
      </dgm:prSet>
      <dgm:spPr/>
      <dgm:t>
        <a:bodyPr/>
        <a:lstStyle/>
        <a:p>
          <a:endParaRPr lang="tr-TR"/>
        </a:p>
      </dgm:t>
    </dgm:pt>
    <dgm:pt modelId="{0559F4FC-64EA-4A5B-A29D-07FED1905C35}" type="pres">
      <dgm:prSet presAssocID="{E0F6CD6A-74C6-49F2-927B-0B9106FA4C43}" presName="sp" presStyleCnt="0"/>
      <dgm:spPr/>
    </dgm:pt>
    <dgm:pt modelId="{B9C99FE2-A010-47A1-8C6A-17375FAC00AC}" type="pres">
      <dgm:prSet presAssocID="{F501C9A4-39DD-4051-9EEA-5CDFECAA0BE2}" presName="linNode" presStyleCnt="0"/>
      <dgm:spPr/>
    </dgm:pt>
    <dgm:pt modelId="{ABFF423B-3A91-45E9-BD8F-50702C10D20C}" type="pres">
      <dgm:prSet presAssocID="{F501C9A4-39DD-4051-9EEA-5CDFECAA0BE2}" presName="parentText" presStyleLbl="node1" presStyleIdx="3" presStyleCnt="4" custScaleY="80621">
        <dgm:presLayoutVars>
          <dgm:chMax val="1"/>
          <dgm:bulletEnabled val="1"/>
        </dgm:presLayoutVars>
      </dgm:prSet>
      <dgm:spPr/>
      <dgm:t>
        <a:bodyPr/>
        <a:lstStyle/>
        <a:p>
          <a:endParaRPr lang="tr-TR"/>
        </a:p>
      </dgm:t>
    </dgm:pt>
    <dgm:pt modelId="{7645A999-5E85-487A-86B9-94CEDC09CCFF}" type="pres">
      <dgm:prSet presAssocID="{F501C9A4-39DD-4051-9EEA-5CDFECAA0BE2}" presName="descendantText" presStyleLbl="alignAccFollowNode1" presStyleIdx="3" presStyleCnt="4" custScaleY="91301">
        <dgm:presLayoutVars>
          <dgm:bulletEnabled val="1"/>
        </dgm:presLayoutVars>
      </dgm:prSet>
      <dgm:spPr/>
      <dgm:t>
        <a:bodyPr/>
        <a:lstStyle/>
        <a:p>
          <a:endParaRPr lang="tr-TR"/>
        </a:p>
      </dgm:t>
    </dgm:pt>
  </dgm:ptLst>
  <dgm:cxnLst>
    <dgm:cxn modelId="{624E38E2-F2F3-4FFB-B804-171E1864AD22}" type="presOf" srcId="{DA2850DC-13AC-4463-ABDE-F323AE62D053}" destId="{FB89AF50-1DE1-4183-8C68-8CC1D2D5D164}" srcOrd="0" destOrd="0" presId="urn:microsoft.com/office/officeart/2005/8/layout/vList5"/>
    <dgm:cxn modelId="{DB448D7B-BB80-4545-81A6-9A45A105658C}" type="presOf" srcId="{F501C9A4-39DD-4051-9EEA-5CDFECAA0BE2}" destId="{ABFF423B-3A91-45E9-BD8F-50702C10D20C}" srcOrd="0" destOrd="0" presId="urn:microsoft.com/office/officeart/2005/8/layout/vList5"/>
    <dgm:cxn modelId="{1A47D515-FD93-422B-A481-F38A649B0DF9}" type="presOf" srcId="{F44D8132-0BB6-46B5-AD65-AC6F5674B5F3}" destId="{40EC3308-C603-4EF4-AA6B-28A8A7FAFB9C}" srcOrd="0" destOrd="0" presId="urn:microsoft.com/office/officeart/2005/8/layout/vList5"/>
    <dgm:cxn modelId="{AA9CCBED-59B9-4506-BBDE-6032A0AD0AC8}" type="presOf" srcId="{896C5660-1D82-4F66-AAB1-727CBE014ED7}" destId="{7645A999-5E85-487A-86B9-94CEDC09CCFF}" srcOrd="0" destOrd="0" presId="urn:microsoft.com/office/officeart/2005/8/layout/vList5"/>
    <dgm:cxn modelId="{35937ADE-AC65-4B6A-8D40-5DBE7DAB6462}" srcId="{5736E679-6BE7-410A-B0EC-DB238C88D432}" destId="{DA2850DC-13AC-4463-ABDE-F323AE62D053}" srcOrd="1" destOrd="0" parTransId="{3DA1F14F-CBAF-47D3-ABCA-8908F7650E43}" sibTransId="{ED6BFFF3-B161-4ED8-8492-BE780E0F6B74}"/>
    <dgm:cxn modelId="{86814C37-C700-4BF3-9679-16AC7A0DC5E8}" type="presOf" srcId="{FDCFD925-C361-4F61-B500-E62BDB0CA77C}" destId="{C02390CC-DD0E-403A-9606-FB371A718FF3}" srcOrd="0" destOrd="0" presId="urn:microsoft.com/office/officeart/2005/8/layout/vList5"/>
    <dgm:cxn modelId="{E97647CD-8362-49A0-9608-1F8A06488DAF}" srcId="{5736E679-6BE7-410A-B0EC-DB238C88D432}" destId="{F44D8132-0BB6-46B5-AD65-AC6F5674B5F3}" srcOrd="0" destOrd="0" parTransId="{83E8EAF7-8E35-4767-AF60-83F3C8088FBC}" sibTransId="{5CEA5305-AAA2-4869-A763-D6E53E49F12B}"/>
    <dgm:cxn modelId="{59632838-D6B9-4EC8-823E-38F009BA7809}" type="presOf" srcId="{5736E679-6BE7-410A-B0EC-DB238C88D432}" destId="{398AB44A-2B0E-4EAB-AD04-9CDCA13DE2EF}" srcOrd="0" destOrd="0" presId="urn:microsoft.com/office/officeart/2005/8/layout/vList5"/>
    <dgm:cxn modelId="{8BF628AC-3200-4221-93CF-E0E4E289677E}" srcId="{F44D8132-0BB6-46B5-AD65-AC6F5674B5F3}" destId="{E29CA231-9FA2-4126-9F13-7C4A1C1C83EB}" srcOrd="0" destOrd="0" parTransId="{D4357F2C-0F1F-42AB-8184-99E1CD384158}" sibTransId="{716457C0-C5AD-4E79-8C3D-DB5EBE1A323E}"/>
    <dgm:cxn modelId="{073BACCF-4EF9-47EB-995A-7410BCA64B00}" srcId="{5736E679-6BE7-410A-B0EC-DB238C88D432}" destId="{F501C9A4-39DD-4051-9EEA-5CDFECAA0BE2}" srcOrd="3" destOrd="0" parTransId="{93CEF436-1B54-4061-8853-1149D5A4853B}" sibTransId="{1F66508D-382F-4628-8398-4FA22CA3D351}"/>
    <dgm:cxn modelId="{BCD6DDD1-982A-4906-8680-33B3E7A98DC4}" type="presOf" srcId="{E29CA231-9FA2-4126-9F13-7C4A1C1C83EB}" destId="{9297B0DA-3BFA-40F9-8893-17FEB3E4E1D7}" srcOrd="0" destOrd="0" presId="urn:microsoft.com/office/officeart/2005/8/layout/vList5"/>
    <dgm:cxn modelId="{4313678B-3648-4132-B185-33FB5FFCE8F7}" srcId="{DA2850DC-13AC-4463-ABDE-F323AE62D053}" destId="{961DC84D-3F00-44A8-9039-89FD51F1922F}" srcOrd="2" destOrd="0" parTransId="{3E1B507C-56B1-477E-B4B7-66ABD2E370AA}" sibTransId="{8FEB2087-6FB9-4FF6-8D7E-3D8313575C54}"/>
    <dgm:cxn modelId="{AFA397DF-2B7C-428D-A5D2-BD0C7A4F4CCF}" type="presOf" srcId="{F0C40F16-5F4A-4C92-AD65-ED0488E94BAA}" destId="{B75DB9DE-49BD-47A4-90E2-9E218114F7B1}" srcOrd="0" destOrd="1" presId="urn:microsoft.com/office/officeart/2005/8/layout/vList5"/>
    <dgm:cxn modelId="{C61B0F46-BE6E-4DBF-9C09-BF2C62D75505}" srcId="{DA2850DC-13AC-4463-ABDE-F323AE62D053}" destId="{3C245B1C-D5CB-4B0E-AC88-7E3DCE5F67A0}" srcOrd="0" destOrd="0" parTransId="{BC1E4407-E52A-4D3C-B98D-AFC25CAAB530}" sibTransId="{652D2F47-40E9-44CB-A345-C61CA194ACAD}"/>
    <dgm:cxn modelId="{01A75554-B40A-48F9-9D04-BDA93E273480}" srcId="{F501C9A4-39DD-4051-9EEA-5CDFECAA0BE2}" destId="{896C5660-1D82-4F66-AAB1-727CBE014ED7}" srcOrd="0" destOrd="0" parTransId="{446F1A56-0F19-45E1-9E0D-407FA0989AB6}" sibTransId="{688CF5C1-C0A6-4FF8-B1CD-C57F8C1F2F28}"/>
    <dgm:cxn modelId="{3C662052-7893-40B6-9F62-DB7FC8987990}" type="presOf" srcId="{EF336D9E-82F5-4E28-A7E5-BE5925128D2E}" destId="{D7DBAC85-9DF9-4382-82BE-08F3C2096AE6}" srcOrd="0" destOrd="0" presId="urn:microsoft.com/office/officeart/2005/8/layout/vList5"/>
    <dgm:cxn modelId="{50703147-076F-469A-AEC0-CFEB91A12E96}" srcId="{5736E679-6BE7-410A-B0EC-DB238C88D432}" destId="{FDCFD925-C361-4F61-B500-E62BDB0CA77C}" srcOrd="2" destOrd="0" parTransId="{D06AB242-6AA5-4DB7-B741-1399CF613938}" sibTransId="{E0F6CD6A-74C6-49F2-927B-0B9106FA4C43}"/>
    <dgm:cxn modelId="{979C7F00-2699-46A1-9736-84A31279E21F}" srcId="{DA2850DC-13AC-4463-ABDE-F323AE62D053}" destId="{F0C40F16-5F4A-4C92-AD65-ED0488E94BAA}" srcOrd="1" destOrd="0" parTransId="{3CAF421F-DA05-443E-A313-8E9C5C2A1E92}" sibTransId="{44474326-CDD2-4551-AFAE-945C00859AC0}"/>
    <dgm:cxn modelId="{C9912BAF-F8F1-40E8-8C9F-FF75C2A22495}" srcId="{FDCFD925-C361-4F61-B500-E62BDB0CA77C}" destId="{EF336D9E-82F5-4E28-A7E5-BE5925128D2E}" srcOrd="0" destOrd="0" parTransId="{193EA46E-1B01-43B4-A7BE-A451DD85FC9D}" sibTransId="{A5A29D72-84DB-4B14-861A-8D65E0A15A60}"/>
    <dgm:cxn modelId="{FD230188-7510-4415-867A-DFA1682880CF}" type="presOf" srcId="{961DC84D-3F00-44A8-9039-89FD51F1922F}" destId="{B75DB9DE-49BD-47A4-90E2-9E218114F7B1}" srcOrd="0" destOrd="2" presId="urn:microsoft.com/office/officeart/2005/8/layout/vList5"/>
    <dgm:cxn modelId="{DE6D1B1B-F521-44CD-9E8D-B9592B6D11FA}" type="presOf" srcId="{3C245B1C-D5CB-4B0E-AC88-7E3DCE5F67A0}" destId="{B75DB9DE-49BD-47A4-90E2-9E218114F7B1}" srcOrd="0" destOrd="0" presId="urn:microsoft.com/office/officeart/2005/8/layout/vList5"/>
    <dgm:cxn modelId="{404A65FC-0ADA-4EFB-A58C-F727000D2539}" type="presParOf" srcId="{398AB44A-2B0E-4EAB-AD04-9CDCA13DE2EF}" destId="{EAF6AF65-D238-46C0-8435-FDE1E6D6D923}" srcOrd="0" destOrd="0" presId="urn:microsoft.com/office/officeart/2005/8/layout/vList5"/>
    <dgm:cxn modelId="{28BD9B47-325B-472A-85DC-3151429A6510}" type="presParOf" srcId="{EAF6AF65-D238-46C0-8435-FDE1E6D6D923}" destId="{40EC3308-C603-4EF4-AA6B-28A8A7FAFB9C}" srcOrd="0" destOrd="0" presId="urn:microsoft.com/office/officeart/2005/8/layout/vList5"/>
    <dgm:cxn modelId="{EDF84682-88CC-4C99-93E3-379726A4A5B6}" type="presParOf" srcId="{EAF6AF65-D238-46C0-8435-FDE1E6D6D923}" destId="{9297B0DA-3BFA-40F9-8893-17FEB3E4E1D7}" srcOrd="1" destOrd="0" presId="urn:microsoft.com/office/officeart/2005/8/layout/vList5"/>
    <dgm:cxn modelId="{4F8D1763-54B8-40F0-83B4-D1B1E0CB2B9A}" type="presParOf" srcId="{398AB44A-2B0E-4EAB-AD04-9CDCA13DE2EF}" destId="{836419B0-280E-4A73-B4E8-6B35A43641A3}" srcOrd="1" destOrd="0" presId="urn:microsoft.com/office/officeart/2005/8/layout/vList5"/>
    <dgm:cxn modelId="{6B9F7E6C-FA20-4254-9217-84CF5D172BB4}" type="presParOf" srcId="{398AB44A-2B0E-4EAB-AD04-9CDCA13DE2EF}" destId="{91084B80-0406-4300-A2AF-70A3E2C58EFE}" srcOrd="2" destOrd="0" presId="urn:microsoft.com/office/officeart/2005/8/layout/vList5"/>
    <dgm:cxn modelId="{A3480ED9-FD37-496E-AAA5-E8FA494960E6}" type="presParOf" srcId="{91084B80-0406-4300-A2AF-70A3E2C58EFE}" destId="{FB89AF50-1DE1-4183-8C68-8CC1D2D5D164}" srcOrd="0" destOrd="0" presId="urn:microsoft.com/office/officeart/2005/8/layout/vList5"/>
    <dgm:cxn modelId="{C9C0C9A8-0118-414D-A5DD-F136474047A0}" type="presParOf" srcId="{91084B80-0406-4300-A2AF-70A3E2C58EFE}" destId="{B75DB9DE-49BD-47A4-90E2-9E218114F7B1}" srcOrd="1" destOrd="0" presId="urn:microsoft.com/office/officeart/2005/8/layout/vList5"/>
    <dgm:cxn modelId="{E51F469F-C50C-4240-A490-3D8A0AD60602}" type="presParOf" srcId="{398AB44A-2B0E-4EAB-AD04-9CDCA13DE2EF}" destId="{BD4187FC-2798-40A7-A94D-0249D2CAA796}" srcOrd="3" destOrd="0" presId="urn:microsoft.com/office/officeart/2005/8/layout/vList5"/>
    <dgm:cxn modelId="{56529F16-159F-4CE4-8A48-D367DADC4714}" type="presParOf" srcId="{398AB44A-2B0E-4EAB-AD04-9CDCA13DE2EF}" destId="{671396D3-BF36-4DE5-893E-61E1EDB85C92}" srcOrd="4" destOrd="0" presId="urn:microsoft.com/office/officeart/2005/8/layout/vList5"/>
    <dgm:cxn modelId="{895E387B-C67E-4D54-B486-E1B1419CC71B}" type="presParOf" srcId="{671396D3-BF36-4DE5-893E-61E1EDB85C92}" destId="{C02390CC-DD0E-403A-9606-FB371A718FF3}" srcOrd="0" destOrd="0" presId="urn:microsoft.com/office/officeart/2005/8/layout/vList5"/>
    <dgm:cxn modelId="{D683B1DD-0AC4-4571-BBEA-923D5AFFD2EF}" type="presParOf" srcId="{671396D3-BF36-4DE5-893E-61E1EDB85C92}" destId="{D7DBAC85-9DF9-4382-82BE-08F3C2096AE6}" srcOrd="1" destOrd="0" presId="urn:microsoft.com/office/officeart/2005/8/layout/vList5"/>
    <dgm:cxn modelId="{304A5D4B-9CF5-4632-8AD2-12B8808B0230}" type="presParOf" srcId="{398AB44A-2B0E-4EAB-AD04-9CDCA13DE2EF}" destId="{0559F4FC-64EA-4A5B-A29D-07FED1905C35}" srcOrd="5" destOrd="0" presId="urn:microsoft.com/office/officeart/2005/8/layout/vList5"/>
    <dgm:cxn modelId="{C49D0541-9944-4E0D-BF7F-70760780BE85}" type="presParOf" srcId="{398AB44A-2B0E-4EAB-AD04-9CDCA13DE2EF}" destId="{B9C99FE2-A010-47A1-8C6A-17375FAC00AC}" srcOrd="6" destOrd="0" presId="urn:microsoft.com/office/officeart/2005/8/layout/vList5"/>
    <dgm:cxn modelId="{D1385ADD-C124-4443-ADEB-A5F1E1602ED5}" type="presParOf" srcId="{B9C99FE2-A010-47A1-8C6A-17375FAC00AC}" destId="{ABFF423B-3A91-45E9-BD8F-50702C10D20C}" srcOrd="0" destOrd="0" presId="urn:microsoft.com/office/officeart/2005/8/layout/vList5"/>
    <dgm:cxn modelId="{374A7B83-CA80-48FB-A8A4-59F70DD4B6FD}" type="presParOf" srcId="{B9C99FE2-A010-47A1-8C6A-17375FAC00AC}" destId="{7645A999-5E85-487A-86B9-94CEDC09CC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252338-0CCA-47F1-9E6C-AD1A221E88B4}"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tr-TR"/>
        </a:p>
      </dgm:t>
    </dgm:pt>
    <dgm:pt modelId="{90FFBA99-C790-4E6C-B8AB-6D9B951FA692}">
      <dgm:prSet phldrT="[Metin]" custT="1"/>
      <dgm:spPr/>
      <dgm:t>
        <a:bodyPr/>
        <a:lstStyle/>
        <a:p>
          <a:r>
            <a:rPr lang="tr-TR" sz="3600" b="1" dirty="0" smtClean="0">
              <a:effectLst>
                <a:outerShdw blurRad="38100" dist="38100" dir="2700000" algn="tl">
                  <a:srgbClr val="000000">
                    <a:alpha val="43137"/>
                  </a:srgbClr>
                </a:outerShdw>
              </a:effectLst>
              <a:latin typeface="Calibri" panose="020F0502020204030204" pitchFamily="34" charset="0"/>
            </a:rPr>
            <a:t>UYGUN PROJE KONULARI </a:t>
          </a:r>
          <a:endParaRPr lang="tr-TR" sz="3600" b="1" dirty="0">
            <a:effectLst>
              <a:outerShdw blurRad="38100" dist="38100" dir="2700000" algn="tl">
                <a:srgbClr val="000000">
                  <a:alpha val="43137"/>
                </a:srgbClr>
              </a:outerShdw>
            </a:effectLst>
            <a:latin typeface="Calibri" panose="020F0502020204030204" pitchFamily="34" charset="0"/>
          </a:endParaRPr>
        </a:p>
      </dgm:t>
    </dgm:pt>
    <dgm:pt modelId="{E943F78E-CEE2-4C96-B978-C831695972D3}" type="parTrans" cxnId="{B9682CA2-FF25-4D5D-A1AF-D7F87BA45432}">
      <dgm:prSet/>
      <dgm:spPr/>
      <dgm:t>
        <a:bodyPr/>
        <a:lstStyle/>
        <a:p>
          <a:endParaRPr lang="tr-TR" b="1"/>
        </a:p>
      </dgm:t>
    </dgm:pt>
    <dgm:pt modelId="{A49F40F4-3959-4D9F-A1AE-B529EAFE0901}" type="sibTrans" cxnId="{B9682CA2-FF25-4D5D-A1AF-D7F87BA45432}">
      <dgm:prSet/>
      <dgm:spPr/>
      <dgm:t>
        <a:bodyPr/>
        <a:lstStyle/>
        <a:p>
          <a:endParaRPr lang="tr-TR" b="1"/>
        </a:p>
      </dgm:t>
    </dgm:pt>
    <dgm:pt modelId="{11529559-CCE3-4A18-8C5B-CB284EF9FD09}">
      <dgm:prSet phldrT="[Metin]" custT="1"/>
      <dgm:spPr/>
      <dgm:t>
        <a:bodyPr/>
        <a:lstStyle/>
        <a:p>
          <a:r>
            <a:rPr lang="tr-TR" sz="1200" b="1" dirty="0" smtClean="0">
              <a:solidFill>
                <a:schemeClr val="bg1"/>
              </a:solidFill>
              <a:latin typeface="Calibri" panose="020F0502020204030204" pitchFamily="34" charset="0"/>
            </a:rPr>
            <a:t>Büyük Verinin Analitik Yöntemlerle İşlenmesi ve İmalat Sanayinde </a:t>
          </a:r>
          <a:r>
            <a:rPr lang="tr-TR" sz="1100" b="1" dirty="0" smtClean="0">
              <a:solidFill>
                <a:schemeClr val="bg1"/>
              </a:solidFill>
              <a:latin typeface="Calibri" panose="020F0502020204030204" pitchFamily="34" charset="0"/>
            </a:rPr>
            <a:t>Kullanımı</a:t>
          </a:r>
          <a:endParaRPr lang="tr-TR" sz="1200" b="1" dirty="0">
            <a:solidFill>
              <a:schemeClr val="bg1"/>
            </a:solidFill>
            <a:latin typeface="Calibri" panose="020F0502020204030204" pitchFamily="34" charset="0"/>
          </a:endParaRPr>
        </a:p>
      </dgm:t>
    </dgm:pt>
    <dgm:pt modelId="{619BE540-7F5D-4E7D-899E-8FEB649EEF7A}" type="parTrans" cxnId="{729202C5-80BB-408B-BF24-4EE69D8CDC3E}">
      <dgm:prSet/>
      <dgm:spPr/>
      <dgm:t>
        <a:bodyPr/>
        <a:lstStyle/>
        <a:p>
          <a:endParaRPr lang="tr-TR" b="1"/>
        </a:p>
      </dgm:t>
    </dgm:pt>
    <dgm:pt modelId="{5550DFB1-4D57-4FC3-8B8B-899806A02161}" type="sibTrans" cxnId="{729202C5-80BB-408B-BF24-4EE69D8CDC3E}">
      <dgm:prSet/>
      <dgm:spPr/>
      <dgm:t>
        <a:bodyPr/>
        <a:lstStyle/>
        <a:p>
          <a:endParaRPr lang="tr-TR" b="1"/>
        </a:p>
      </dgm:t>
    </dgm:pt>
    <dgm:pt modelId="{66C0D9B3-0830-4C04-B793-556D19DEB56B}">
      <dgm:prSet phldrT="[Metin]" custT="1"/>
      <dgm:spPr/>
      <dgm:t>
        <a:bodyPr/>
        <a:lstStyle/>
        <a:p>
          <a:r>
            <a:rPr lang="tr-TR" sz="1100" b="1" dirty="0" smtClean="0">
              <a:latin typeface="Calibri" panose="020F0502020204030204" pitchFamily="34" charset="0"/>
            </a:rPr>
            <a:t>İmalat Sanayinde Nesnelerin İnterneti</a:t>
          </a:r>
        </a:p>
        <a:p>
          <a:endParaRPr lang="tr-TR" sz="800" b="1" dirty="0">
            <a:latin typeface="Calibri" panose="020F0502020204030204" pitchFamily="34" charset="0"/>
          </a:endParaRPr>
        </a:p>
      </dgm:t>
    </dgm:pt>
    <dgm:pt modelId="{26226513-118D-4976-B1F3-AF8EE34904D1}" type="parTrans" cxnId="{3C7C7FC9-DA53-4980-AC4B-DB1F2500C3C3}">
      <dgm:prSet/>
      <dgm:spPr/>
      <dgm:t>
        <a:bodyPr/>
        <a:lstStyle/>
        <a:p>
          <a:endParaRPr lang="tr-TR" b="1"/>
        </a:p>
      </dgm:t>
    </dgm:pt>
    <dgm:pt modelId="{3E8B4755-2A94-4374-8F86-BD8DEF95356E}" type="sibTrans" cxnId="{3C7C7FC9-DA53-4980-AC4B-DB1F2500C3C3}">
      <dgm:prSet/>
      <dgm:spPr/>
      <dgm:t>
        <a:bodyPr/>
        <a:lstStyle/>
        <a:p>
          <a:endParaRPr lang="tr-TR" b="1"/>
        </a:p>
      </dgm:t>
    </dgm:pt>
    <dgm:pt modelId="{A5A3AB95-D32E-4419-B5F1-378CC939859C}">
      <dgm:prSet phldrT="[Metin]" custT="1"/>
      <dgm:spPr/>
      <dgm:t>
        <a:bodyPr/>
        <a:lstStyle/>
        <a:p>
          <a:r>
            <a:rPr lang="tr-TR" sz="1200" b="1" dirty="0" smtClean="0">
              <a:latin typeface="Calibri" panose="020F0502020204030204" pitchFamily="34" charset="0"/>
            </a:rPr>
            <a:t>İmalat Sanayinde Endüstriyel </a:t>
          </a:r>
          <a:r>
            <a:rPr lang="tr-TR" sz="1100" b="1" dirty="0" smtClean="0">
              <a:latin typeface="Calibri" panose="020F0502020204030204" pitchFamily="34" charset="0"/>
            </a:rPr>
            <a:t>Robot</a:t>
          </a:r>
          <a:r>
            <a:rPr lang="tr-TR" sz="1200" b="1" dirty="0" smtClean="0">
              <a:latin typeface="Calibri" panose="020F0502020204030204" pitchFamily="34" charset="0"/>
            </a:rPr>
            <a:t> Teknolojileri</a:t>
          </a:r>
        </a:p>
      </dgm:t>
    </dgm:pt>
    <dgm:pt modelId="{02826189-5F97-470D-910F-69DD432AA6D5}" type="parTrans" cxnId="{C2C9E47A-F91F-462F-9DFB-59FB3C33F559}">
      <dgm:prSet/>
      <dgm:spPr/>
      <dgm:t>
        <a:bodyPr/>
        <a:lstStyle/>
        <a:p>
          <a:endParaRPr lang="tr-TR" b="1"/>
        </a:p>
      </dgm:t>
    </dgm:pt>
    <dgm:pt modelId="{261A0CBB-6495-453F-AAD9-8F61144C8B39}" type="sibTrans" cxnId="{C2C9E47A-F91F-462F-9DFB-59FB3C33F559}">
      <dgm:prSet/>
      <dgm:spPr/>
      <dgm:t>
        <a:bodyPr/>
        <a:lstStyle/>
        <a:p>
          <a:endParaRPr lang="tr-TR" b="1"/>
        </a:p>
      </dgm:t>
    </dgm:pt>
    <dgm:pt modelId="{4C0D46A0-6350-47C3-88AB-5AAE45ACD928}">
      <dgm:prSet phldrT="[Metin]" custT="1"/>
      <dgm:spPr/>
      <dgm:t>
        <a:bodyPr/>
        <a:lstStyle/>
        <a:p>
          <a:r>
            <a:rPr lang="tr-TR" sz="1100" b="1" dirty="0" smtClean="0">
              <a:latin typeface="Calibri" panose="020F0502020204030204" pitchFamily="34" charset="0"/>
            </a:rPr>
            <a:t>İmalat Sanayinde Akıllı Sensör Teknolojileri</a:t>
          </a:r>
        </a:p>
        <a:p>
          <a:endParaRPr lang="tr-TR" sz="1100" b="1" dirty="0">
            <a:latin typeface="Calibri" panose="020F0502020204030204" pitchFamily="34" charset="0"/>
          </a:endParaRPr>
        </a:p>
      </dgm:t>
    </dgm:pt>
    <dgm:pt modelId="{4B7669A1-0B1E-4452-816E-AF0BAB7BC38A}" type="parTrans" cxnId="{2B334789-BFA1-44B7-B6BD-AC6567407EFD}">
      <dgm:prSet/>
      <dgm:spPr/>
      <dgm:t>
        <a:bodyPr/>
        <a:lstStyle/>
        <a:p>
          <a:endParaRPr lang="tr-TR" b="1"/>
        </a:p>
      </dgm:t>
    </dgm:pt>
    <dgm:pt modelId="{A13D8256-0B27-4835-898F-E357CC96AD28}" type="sibTrans" cxnId="{2B334789-BFA1-44B7-B6BD-AC6567407EFD}">
      <dgm:prSet/>
      <dgm:spPr/>
      <dgm:t>
        <a:bodyPr/>
        <a:lstStyle/>
        <a:p>
          <a:endParaRPr lang="tr-TR" b="1"/>
        </a:p>
      </dgm:t>
    </dgm:pt>
    <dgm:pt modelId="{2D263788-FC87-43BD-AEA6-37B7E99E3EBE}">
      <dgm:prSet phldrT="[Metin]" custT="1"/>
      <dgm:spPr/>
      <dgm:t>
        <a:bodyPr/>
        <a:lstStyle/>
        <a:p>
          <a:r>
            <a:rPr lang="tr-TR" sz="1100" b="1" dirty="0" smtClean="0">
              <a:latin typeface="Calibri" panose="020F0502020204030204" pitchFamily="34" charset="0"/>
            </a:rPr>
            <a:t>Yapay Zekaya Dayalı Siber Fiziksel Akıllı Fabrika Sistem ve Bileşenleri</a:t>
          </a:r>
          <a:endParaRPr lang="tr-TR" sz="1100" b="1" dirty="0">
            <a:latin typeface="Calibri" panose="020F0502020204030204" pitchFamily="34" charset="0"/>
          </a:endParaRPr>
        </a:p>
      </dgm:t>
    </dgm:pt>
    <dgm:pt modelId="{680BE3FC-5CEB-4965-8A1A-B150849CBB79}" type="parTrans" cxnId="{F965498E-D9A8-43E9-BC19-A9800FE4D4EE}">
      <dgm:prSet/>
      <dgm:spPr/>
      <dgm:t>
        <a:bodyPr/>
        <a:lstStyle/>
        <a:p>
          <a:endParaRPr lang="tr-TR" b="1"/>
        </a:p>
      </dgm:t>
    </dgm:pt>
    <dgm:pt modelId="{1809911F-AC77-4D94-921F-456FB3E7D2C6}" type="sibTrans" cxnId="{F965498E-D9A8-43E9-BC19-A9800FE4D4EE}">
      <dgm:prSet/>
      <dgm:spPr/>
      <dgm:t>
        <a:bodyPr/>
        <a:lstStyle/>
        <a:p>
          <a:endParaRPr lang="tr-TR" b="1"/>
        </a:p>
      </dgm:t>
    </dgm:pt>
    <dgm:pt modelId="{FCC788BE-554C-4966-98E6-5DB677F8EB76}">
      <dgm:prSet phldrT="[Metin]" custT="1"/>
      <dgm:spPr/>
      <dgm:t>
        <a:bodyPr/>
        <a:lstStyle/>
        <a:p>
          <a:r>
            <a:rPr lang="tr-TR" sz="1100" b="1" dirty="0" smtClean="0">
              <a:latin typeface="Calibri" panose="020F0502020204030204" pitchFamily="34" charset="0"/>
            </a:rPr>
            <a:t>İmalat Sanayinde Siber Güvenlik</a:t>
          </a:r>
        </a:p>
      </dgm:t>
    </dgm:pt>
    <dgm:pt modelId="{08B80629-2E13-4DAA-8C0D-C4E9D0D430FC}" type="parTrans" cxnId="{FAAEE929-A901-4D3B-8BD4-2AC3D2842E62}">
      <dgm:prSet/>
      <dgm:spPr/>
      <dgm:t>
        <a:bodyPr/>
        <a:lstStyle/>
        <a:p>
          <a:endParaRPr lang="tr-TR"/>
        </a:p>
      </dgm:t>
    </dgm:pt>
    <dgm:pt modelId="{568B2909-587C-40C5-8726-1FAEB91C1753}" type="sibTrans" cxnId="{FAAEE929-A901-4D3B-8BD4-2AC3D2842E62}">
      <dgm:prSet/>
      <dgm:spPr/>
      <dgm:t>
        <a:bodyPr/>
        <a:lstStyle/>
        <a:p>
          <a:endParaRPr lang="tr-TR"/>
        </a:p>
      </dgm:t>
    </dgm:pt>
    <dgm:pt modelId="{997A79F0-0604-44D5-AF10-F5D759F485F1}">
      <dgm:prSet custT="1"/>
      <dgm:spPr/>
      <dgm:t>
        <a:bodyPr/>
        <a:lstStyle/>
        <a:p>
          <a:r>
            <a:rPr lang="tr-TR" sz="1100" b="1" dirty="0" smtClean="0">
              <a:latin typeface="Calibri" panose="020F0502020204030204" pitchFamily="34" charset="0"/>
            </a:rPr>
            <a:t>İmalat Sanayinde Akıllı ve Esnek Otomasyon Sistemleri</a:t>
          </a:r>
        </a:p>
      </dgm:t>
    </dgm:pt>
    <dgm:pt modelId="{65A7B69F-3618-437F-8966-F29EDF8CDE60}" type="parTrans" cxnId="{8B5F8A83-CF45-48D1-BC8A-4C9DF51941C2}">
      <dgm:prSet/>
      <dgm:spPr/>
      <dgm:t>
        <a:bodyPr/>
        <a:lstStyle/>
        <a:p>
          <a:endParaRPr lang="tr-TR"/>
        </a:p>
      </dgm:t>
    </dgm:pt>
    <dgm:pt modelId="{B5701C69-01B2-468D-ACF9-18569F402890}" type="sibTrans" cxnId="{8B5F8A83-CF45-48D1-BC8A-4C9DF51941C2}">
      <dgm:prSet/>
      <dgm:spPr/>
      <dgm:t>
        <a:bodyPr/>
        <a:lstStyle/>
        <a:p>
          <a:endParaRPr lang="tr-TR"/>
        </a:p>
      </dgm:t>
    </dgm:pt>
    <dgm:pt modelId="{F994FF64-E699-4E84-B8B1-6E04E80BBB45}">
      <dgm:prSet custT="1"/>
      <dgm:spPr/>
      <dgm:t>
        <a:bodyPr/>
        <a:lstStyle/>
        <a:p>
          <a:r>
            <a:rPr lang="tr-TR" sz="1100" b="1" dirty="0" smtClean="0">
              <a:latin typeface="Calibri" panose="020F0502020204030204" pitchFamily="34" charset="0"/>
            </a:rPr>
            <a:t>İmalat Sanayinde Artırılmış Gerçeklik / Sanal Gerçeklik Teknolojileri</a:t>
          </a:r>
        </a:p>
      </dgm:t>
    </dgm:pt>
    <dgm:pt modelId="{645C5269-36FB-49D8-B9E4-6083C1DC3448}" type="parTrans" cxnId="{40C74EA6-31E3-4263-AF65-193C93665ADA}">
      <dgm:prSet/>
      <dgm:spPr/>
      <dgm:t>
        <a:bodyPr/>
        <a:lstStyle/>
        <a:p>
          <a:endParaRPr lang="tr-TR"/>
        </a:p>
      </dgm:t>
    </dgm:pt>
    <dgm:pt modelId="{D1D661D2-3844-4C0E-810D-AC5FB4078F0B}" type="sibTrans" cxnId="{40C74EA6-31E3-4263-AF65-193C93665ADA}">
      <dgm:prSet/>
      <dgm:spPr/>
      <dgm:t>
        <a:bodyPr/>
        <a:lstStyle/>
        <a:p>
          <a:endParaRPr lang="tr-TR"/>
        </a:p>
      </dgm:t>
    </dgm:pt>
    <dgm:pt modelId="{CBA54373-A435-49B0-A9D5-A3CE16CECC95}" type="pres">
      <dgm:prSet presAssocID="{07252338-0CCA-47F1-9E6C-AD1A221E88B4}" presName="Name0" presStyleCnt="0">
        <dgm:presLayoutVars>
          <dgm:chPref val="1"/>
          <dgm:dir/>
          <dgm:animOne val="branch"/>
          <dgm:animLvl val="lvl"/>
          <dgm:resizeHandles/>
        </dgm:presLayoutVars>
      </dgm:prSet>
      <dgm:spPr/>
      <dgm:t>
        <a:bodyPr/>
        <a:lstStyle/>
        <a:p>
          <a:endParaRPr lang="tr-TR"/>
        </a:p>
      </dgm:t>
    </dgm:pt>
    <dgm:pt modelId="{0B3B62DC-11C6-43A1-B224-2CB487CAE9B8}" type="pres">
      <dgm:prSet presAssocID="{90FFBA99-C790-4E6C-B8AB-6D9B951FA692}" presName="vertOne" presStyleCnt="0"/>
      <dgm:spPr/>
      <dgm:t>
        <a:bodyPr/>
        <a:lstStyle/>
        <a:p>
          <a:endParaRPr lang="tr-TR"/>
        </a:p>
      </dgm:t>
    </dgm:pt>
    <dgm:pt modelId="{6DEC03EF-6F23-48AB-90EF-BE546CF31B13}" type="pres">
      <dgm:prSet presAssocID="{90FFBA99-C790-4E6C-B8AB-6D9B951FA692}" presName="txOne" presStyleLbl="node0" presStyleIdx="0" presStyleCnt="1" custScaleY="23876">
        <dgm:presLayoutVars>
          <dgm:chPref val="3"/>
        </dgm:presLayoutVars>
      </dgm:prSet>
      <dgm:spPr/>
      <dgm:t>
        <a:bodyPr/>
        <a:lstStyle/>
        <a:p>
          <a:endParaRPr lang="tr-TR"/>
        </a:p>
      </dgm:t>
    </dgm:pt>
    <dgm:pt modelId="{F6FEFFC0-9627-4774-BCAD-BA60DCECC19C}" type="pres">
      <dgm:prSet presAssocID="{90FFBA99-C790-4E6C-B8AB-6D9B951FA692}" presName="parTransOne" presStyleCnt="0"/>
      <dgm:spPr/>
      <dgm:t>
        <a:bodyPr/>
        <a:lstStyle/>
        <a:p>
          <a:endParaRPr lang="tr-TR"/>
        </a:p>
      </dgm:t>
    </dgm:pt>
    <dgm:pt modelId="{17793DEA-22B4-42EB-8F9E-791D7306DD7C}" type="pres">
      <dgm:prSet presAssocID="{90FFBA99-C790-4E6C-B8AB-6D9B951FA692}" presName="horzOne" presStyleCnt="0"/>
      <dgm:spPr/>
      <dgm:t>
        <a:bodyPr/>
        <a:lstStyle/>
        <a:p>
          <a:endParaRPr lang="tr-TR"/>
        </a:p>
      </dgm:t>
    </dgm:pt>
    <dgm:pt modelId="{95DB9B86-F1FF-4212-A45C-FF73AFECE430}" type="pres">
      <dgm:prSet presAssocID="{11529559-CCE3-4A18-8C5B-CB284EF9FD09}" presName="vertTwo" presStyleCnt="0"/>
      <dgm:spPr/>
      <dgm:t>
        <a:bodyPr/>
        <a:lstStyle/>
        <a:p>
          <a:endParaRPr lang="tr-TR"/>
        </a:p>
      </dgm:t>
    </dgm:pt>
    <dgm:pt modelId="{755065E5-78F5-46D0-B8BE-9E7BE510908B}" type="pres">
      <dgm:prSet presAssocID="{11529559-CCE3-4A18-8C5B-CB284EF9FD09}" presName="txTwo" presStyleLbl="node2" presStyleIdx="0" presStyleCnt="8" custLinFactNeighborX="1969" custLinFactNeighborY="-179">
        <dgm:presLayoutVars>
          <dgm:chPref val="3"/>
        </dgm:presLayoutVars>
      </dgm:prSet>
      <dgm:spPr/>
      <dgm:t>
        <a:bodyPr/>
        <a:lstStyle/>
        <a:p>
          <a:endParaRPr lang="tr-TR"/>
        </a:p>
      </dgm:t>
    </dgm:pt>
    <dgm:pt modelId="{6CEE102C-A12F-4D8A-B51C-5F3164B87E1F}" type="pres">
      <dgm:prSet presAssocID="{11529559-CCE3-4A18-8C5B-CB284EF9FD09}" presName="horzTwo" presStyleCnt="0"/>
      <dgm:spPr/>
      <dgm:t>
        <a:bodyPr/>
        <a:lstStyle/>
        <a:p>
          <a:endParaRPr lang="tr-TR"/>
        </a:p>
      </dgm:t>
    </dgm:pt>
    <dgm:pt modelId="{D453D728-026E-4107-A8D7-25F5DB12AF35}" type="pres">
      <dgm:prSet presAssocID="{5550DFB1-4D57-4FC3-8B8B-899806A02161}" presName="sibSpaceTwo" presStyleCnt="0"/>
      <dgm:spPr/>
      <dgm:t>
        <a:bodyPr/>
        <a:lstStyle/>
        <a:p>
          <a:endParaRPr lang="tr-TR"/>
        </a:p>
      </dgm:t>
    </dgm:pt>
    <dgm:pt modelId="{B2322F8B-B4E8-4B59-BC44-98EE55021C24}" type="pres">
      <dgm:prSet presAssocID="{66C0D9B3-0830-4C04-B793-556D19DEB56B}" presName="vertTwo" presStyleCnt="0"/>
      <dgm:spPr/>
      <dgm:t>
        <a:bodyPr/>
        <a:lstStyle/>
        <a:p>
          <a:endParaRPr lang="tr-TR"/>
        </a:p>
      </dgm:t>
    </dgm:pt>
    <dgm:pt modelId="{E0812667-098F-4846-820C-A524E67EF145}" type="pres">
      <dgm:prSet presAssocID="{66C0D9B3-0830-4C04-B793-556D19DEB56B}" presName="txTwo" presStyleLbl="node2" presStyleIdx="1" presStyleCnt="8">
        <dgm:presLayoutVars>
          <dgm:chPref val="3"/>
        </dgm:presLayoutVars>
      </dgm:prSet>
      <dgm:spPr/>
      <dgm:t>
        <a:bodyPr/>
        <a:lstStyle/>
        <a:p>
          <a:endParaRPr lang="tr-TR"/>
        </a:p>
      </dgm:t>
    </dgm:pt>
    <dgm:pt modelId="{BA231805-ECFA-445D-BFA0-89EF08171A84}" type="pres">
      <dgm:prSet presAssocID="{66C0D9B3-0830-4C04-B793-556D19DEB56B}" presName="horzTwo" presStyleCnt="0"/>
      <dgm:spPr/>
      <dgm:t>
        <a:bodyPr/>
        <a:lstStyle/>
        <a:p>
          <a:endParaRPr lang="tr-TR"/>
        </a:p>
      </dgm:t>
    </dgm:pt>
    <dgm:pt modelId="{A23309B8-4E77-4004-B954-B95BCB4448DC}" type="pres">
      <dgm:prSet presAssocID="{3E8B4755-2A94-4374-8F86-BD8DEF95356E}" presName="sibSpaceTwo" presStyleCnt="0"/>
      <dgm:spPr/>
      <dgm:t>
        <a:bodyPr/>
        <a:lstStyle/>
        <a:p>
          <a:endParaRPr lang="tr-TR"/>
        </a:p>
      </dgm:t>
    </dgm:pt>
    <dgm:pt modelId="{DDB2301C-9196-40BC-8E4C-01DE28FE1665}" type="pres">
      <dgm:prSet presAssocID="{A5A3AB95-D32E-4419-B5F1-378CC939859C}" presName="vertTwo" presStyleCnt="0"/>
      <dgm:spPr/>
      <dgm:t>
        <a:bodyPr/>
        <a:lstStyle/>
        <a:p>
          <a:endParaRPr lang="tr-TR"/>
        </a:p>
      </dgm:t>
    </dgm:pt>
    <dgm:pt modelId="{7ED31A29-6E5B-48BB-A14D-546152F35868}" type="pres">
      <dgm:prSet presAssocID="{A5A3AB95-D32E-4419-B5F1-378CC939859C}" presName="txTwo" presStyleLbl="node2" presStyleIdx="2" presStyleCnt="8" custLinFactNeighborX="3840" custLinFactNeighborY="28">
        <dgm:presLayoutVars>
          <dgm:chPref val="3"/>
        </dgm:presLayoutVars>
      </dgm:prSet>
      <dgm:spPr/>
      <dgm:t>
        <a:bodyPr/>
        <a:lstStyle/>
        <a:p>
          <a:endParaRPr lang="tr-TR"/>
        </a:p>
      </dgm:t>
    </dgm:pt>
    <dgm:pt modelId="{3E2B5C78-A9DA-4F95-8270-F34F61D82C13}" type="pres">
      <dgm:prSet presAssocID="{A5A3AB95-D32E-4419-B5F1-378CC939859C}" presName="horzTwo" presStyleCnt="0"/>
      <dgm:spPr/>
      <dgm:t>
        <a:bodyPr/>
        <a:lstStyle/>
        <a:p>
          <a:endParaRPr lang="tr-TR"/>
        </a:p>
      </dgm:t>
    </dgm:pt>
    <dgm:pt modelId="{0B58471D-3892-438B-8ECF-468D36623F05}" type="pres">
      <dgm:prSet presAssocID="{261A0CBB-6495-453F-AAD9-8F61144C8B39}" presName="sibSpaceTwo" presStyleCnt="0"/>
      <dgm:spPr/>
      <dgm:t>
        <a:bodyPr/>
        <a:lstStyle/>
        <a:p>
          <a:endParaRPr lang="tr-TR"/>
        </a:p>
      </dgm:t>
    </dgm:pt>
    <dgm:pt modelId="{92A75C8E-57FE-40C3-AC00-2A38105FD14A}" type="pres">
      <dgm:prSet presAssocID="{4C0D46A0-6350-47C3-88AB-5AAE45ACD928}" presName="vertTwo" presStyleCnt="0"/>
      <dgm:spPr/>
      <dgm:t>
        <a:bodyPr/>
        <a:lstStyle/>
        <a:p>
          <a:endParaRPr lang="tr-TR"/>
        </a:p>
      </dgm:t>
    </dgm:pt>
    <dgm:pt modelId="{6351941F-D01C-4163-AEF7-DB0B0494B06D}" type="pres">
      <dgm:prSet presAssocID="{4C0D46A0-6350-47C3-88AB-5AAE45ACD928}" presName="txTwo" presStyleLbl="node2" presStyleIdx="3" presStyleCnt="8">
        <dgm:presLayoutVars>
          <dgm:chPref val="3"/>
        </dgm:presLayoutVars>
      </dgm:prSet>
      <dgm:spPr/>
      <dgm:t>
        <a:bodyPr/>
        <a:lstStyle/>
        <a:p>
          <a:endParaRPr lang="tr-TR"/>
        </a:p>
      </dgm:t>
    </dgm:pt>
    <dgm:pt modelId="{D5F28F3B-9C2B-448D-9E03-17904B4670DF}" type="pres">
      <dgm:prSet presAssocID="{4C0D46A0-6350-47C3-88AB-5AAE45ACD928}" presName="horzTwo" presStyleCnt="0"/>
      <dgm:spPr/>
      <dgm:t>
        <a:bodyPr/>
        <a:lstStyle/>
        <a:p>
          <a:endParaRPr lang="tr-TR"/>
        </a:p>
      </dgm:t>
    </dgm:pt>
    <dgm:pt modelId="{7B7FD42F-5E26-480C-A2BA-5794BB331E45}" type="pres">
      <dgm:prSet presAssocID="{A13D8256-0B27-4835-898F-E357CC96AD28}" presName="sibSpaceTwo" presStyleCnt="0"/>
      <dgm:spPr/>
      <dgm:t>
        <a:bodyPr/>
        <a:lstStyle/>
        <a:p>
          <a:endParaRPr lang="tr-TR"/>
        </a:p>
      </dgm:t>
    </dgm:pt>
    <dgm:pt modelId="{B65C11C9-9701-4A0C-9B61-650A76C0B17F}" type="pres">
      <dgm:prSet presAssocID="{2D263788-FC87-43BD-AEA6-37B7E99E3EBE}" presName="vertTwo" presStyleCnt="0"/>
      <dgm:spPr/>
      <dgm:t>
        <a:bodyPr/>
        <a:lstStyle/>
        <a:p>
          <a:endParaRPr lang="tr-TR"/>
        </a:p>
      </dgm:t>
    </dgm:pt>
    <dgm:pt modelId="{3870ABE4-E3A0-4A3A-9B03-ED8B91882444}" type="pres">
      <dgm:prSet presAssocID="{2D263788-FC87-43BD-AEA6-37B7E99E3EBE}" presName="txTwo" presStyleLbl="node2" presStyleIdx="4" presStyleCnt="8">
        <dgm:presLayoutVars>
          <dgm:chPref val="3"/>
        </dgm:presLayoutVars>
      </dgm:prSet>
      <dgm:spPr/>
      <dgm:t>
        <a:bodyPr/>
        <a:lstStyle/>
        <a:p>
          <a:endParaRPr lang="tr-TR"/>
        </a:p>
      </dgm:t>
    </dgm:pt>
    <dgm:pt modelId="{F04CC1F0-98EA-43D2-B7D2-BEB75C8CBCE5}" type="pres">
      <dgm:prSet presAssocID="{2D263788-FC87-43BD-AEA6-37B7E99E3EBE}" presName="horzTwo" presStyleCnt="0"/>
      <dgm:spPr/>
      <dgm:t>
        <a:bodyPr/>
        <a:lstStyle/>
        <a:p>
          <a:endParaRPr lang="tr-TR"/>
        </a:p>
      </dgm:t>
    </dgm:pt>
    <dgm:pt modelId="{C01C8750-83C7-4654-B494-F054961E7330}" type="pres">
      <dgm:prSet presAssocID="{1809911F-AC77-4D94-921F-456FB3E7D2C6}" presName="sibSpaceTwo" presStyleCnt="0"/>
      <dgm:spPr/>
    </dgm:pt>
    <dgm:pt modelId="{106BF02E-9C17-4AA2-A0CB-441F0A21C9C9}" type="pres">
      <dgm:prSet presAssocID="{FCC788BE-554C-4966-98E6-5DB677F8EB76}" presName="vertTwo" presStyleCnt="0"/>
      <dgm:spPr/>
    </dgm:pt>
    <dgm:pt modelId="{10755D04-F315-4D9A-BF72-CF7FD14BA06E}" type="pres">
      <dgm:prSet presAssocID="{FCC788BE-554C-4966-98E6-5DB677F8EB76}" presName="txTwo" presStyleLbl="node2" presStyleIdx="5" presStyleCnt="8" custLinFactNeighborX="486" custLinFactNeighborY="-943">
        <dgm:presLayoutVars>
          <dgm:chPref val="3"/>
        </dgm:presLayoutVars>
      </dgm:prSet>
      <dgm:spPr/>
      <dgm:t>
        <a:bodyPr/>
        <a:lstStyle/>
        <a:p>
          <a:endParaRPr lang="tr-TR"/>
        </a:p>
      </dgm:t>
    </dgm:pt>
    <dgm:pt modelId="{81F45595-39EE-44FA-94A3-396247FF6AFC}" type="pres">
      <dgm:prSet presAssocID="{FCC788BE-554C-4966-98E6-5DB677F8EB76}" presName="horzTwo" presStyleCnt="0"/>
      <dgm:spPr/>
    </dgm:pt>
    <dgm:pt modelId="{C5640B30-4F17-423D-A60D-EE4462D9768F}" type="pres">
      <dgm:prSet presAssocID="{568B2909-587C-40C5-8726-1FAEB91C1753}" presName="sibSpaceTwo" presStyleCnt="0"/>
      <dgm:spPr/>
    </dgm:pt>
    <dgm:pt modelId="{8F15E00D-74F3-49E0-AC97-6A7688B1DA06}" type="pres">
      <dgm:prSet presAssocID="{997A79F0-0604-44D5-AF10-F5D759F485F1}" presName="vertTwo" presStyleCnt="0"/>
      <dgm:spPr/>
    </dgm:pt>
    <dgm:pt modelId="{6BC732CE-8AFA-4200-A520-1E71C0AEEA83}" type="pres">
      <dgm:prSet presAssocID="{997A79F0-0604-44D5-AF10-F5D759F485F1}" presName="txTwo" presStyleLbl="node2" presStyleIdx="6" presStyleCnt="8">
        <dgm:presLayoutVars>
          <dgm:chPref val="3"/>
        </dgm:presLayoutVars>
      </dgm:prSet>
      <dgm:spPr/>
      <dgm:t>
        <a:bodyPr/>
        <a:lstStyle/>
        <a:p>
          <a:endParaRPr lang="tr-TR"/>
        </a:p>
      </dgm:t>
    </dgm:pt>
    <dgm:pt modelId="{B6B964A2-0B9D-45C0-996C-97CD46665A58}" type="pres">
      <dgm:prSet presAssocID="{997A79F0-0604-44D5-AF10-F5D759F485F1}" presName="horzTwo" presStyleCnt="0"/>
      <dgm:spPr/>
    </dgm:pt>
    <dgm:pt modelId="{864601D5-B740-4A07-AC42-E3F6180E0D61}" type="pres">
      <dgm:prSet presAssocID="{B5701C69-01B2-468D-ACF9-18569F402890}" presName="sibSpaceTwo" presStyleCnt="0"/>
      <dgm:spPr/>
    </dgm:pt>
    <dgm:pt modelId="{F81F63FC-1CE5-4C9C-A971-69750E5707F1}" type="pres">
      <dgm:prSet presAssocID="{F994FF64-E699-4E84-B8B1-6E04E80BBB45}" presName="vertTwo" presStyleCnt="0"/>
      <dgm:spPr/>
    </dgm:pt>
    <dgm:pt modelId="{D18180DC-CC0A-48AD-AF55-BE041060D749}" type="pres">
      <dgm:prSet presAssocID="{F994FF64-E699-4E84-B8B1-6E04E80BBB45}" presName="txTwo" presStyleLbl="node2" presStyleIdx="7" presStyleCnt="8">
        <dgm:presLayoutVars>
          <dgm:chPref val="3"/>
        </dgm:presLayoutVars>
      </dgm:prSet>
      <dgm:spPr/>
      <dgm:t>
        <a:bodyPr/>
        <a:lstStyle/>
        <a:p>
          <a:endParaRPr lang="tr-TR"/>
        </a:p>
      </dgm:t>
    </dgm:pt>
    <dgm:pt modelId="{25765144-565D-4DCE-B379-27B2D7744707}" type="pres">
      <dgm:prSet presAssocID="{F994FF64-E699-4E84-B8B1-6E04E80BBB45}" presName="horzTwo" presStyleCnt="0"/>
      <dgm:spPr/>
    </dgm:pt>
  </dgm:ptLst>
  <dgm:cxnLst>
    <dgm:cxn modelId="{3C7C7FC9-DA53-4980-AC4B-DB1F2500C3C3}" srcId="{90FFBA99-C790-4E6C-B8AB-6D9B951FA692}" destId="{66C0D9B3-0830-4C04-B793-556D19DEB56B}" srcOrd="1" destOrd="0" parTransId="{26226513-118D-4976-B1F3-AF8EE34904D1}" sibTransId="{3E8B4755-2A94-4374-8F86-BD8DEF95356E}"/>
    <dgm:cxn modelId="{5357AF71-8DF4-4184-8DC6-641436446B40}" type="presOf" srcId="{F994FF64-E699-4E84-B8B1-6E04E80BBB45}" destId="{D18180DC-CC0A-48AD-AF55-BE041060D749}" srcOrd="0" destOrd="0" presId="urn:microsoft.com/office/officeart/2005/8/layout/hierarchy4"/>
    <dgm:cxn modelId="{9C1607B0-D199-448D-BDFC-3574D6BA03A6}" type="presOf" srcId="{07252338-0CCA-47F1-9E6C-AD1A221E88B4}" destId="{CBA54373-A435-49B0-A9D5-A3CE16CECC95}" srcOrd="0" destOrd="0" presId="urn:microsoft.com/office/officeart/2005/8/layout/hierarchy4"/>
    <dgm:cxn modelId="{56C1A38E-0E5B-4963-AB4E-BFDAB5A1E194}" type="presOf" srcId="{90FFBA99-C790-4E6C-B8AB-6D9B951FA692}" destId="{6DEC03EF-6F23-48AB-90EF-BE546CF31B13}" srcOrd="0" destOrd="0" presId="urn:microsoft.com/office/officeart/2005/8/layout/hierarchy4"/>
    <dgm:cxn modelId="{C39EE333-49CA-4B3D-AC8F-1FFECE19D500}" type="presOf" srcId="{A5A3AB95-D32E-4419-B5F1-378CC939859C}" destId="{7ED31A29-6E5B-48BB-A14D-546152F35868}" srcOrd="0" destOrd="0" presId="urn:microsoft.com/office/officeart/2005/8/layout/hierarchy4"/>
    <dgm:cxn modelId="{2B334789-BFA1-44B7-B6BD-AC6567407EFD}" srcId="{90FFBA99-C790-4E6C-B8AB-6D9B951FA692}" destId="{4C0D46A0-6350-47C3-88AB-5AAE45ACD928}" srcOrd="3" destOrd="0" parTransId="{4B7669A1-0B1E-4452-816E-AF0BAB7BC38A}" sibTransId="{A13D8256-0B27-4835-898F-E357CC96AD28}"/>
    <dgm:cxn modelId="{FAAEE929-A901-4D3B-8BD4-2AC3D2842E62}" srcId="{90FFBA99-C790-4E6C-B8AB-6D9B951FA692}" destId="{FCC788BE-554C-4966-98E6-5DB677F8EB76}" srcOrd="5" destOrd="0" parTransId="{08B80629-2E13-4DAA-8C0D-C4E9D0D430FC}" sibTransId="{568B2909-587C-40C5-8726-1FAEB91C1753}"/>
    <dgm:cxn modelId="{40C74EA6-31E3-4263-AF65-193C93665ADA}" srcId="{90FFBA99-C790-4E6C-B8AB-6D9B951FA692}" destId="{F994FF64-E699-4E84-B8B1-6E04E80BBB45}" srcOrd="7" destOrd="0" parTransId="{645C5269-36FB-49D8-B9E4-6083C1DC3448}" sibTransId="{D1D661D2-3844-4C0E-810D-AC5FB4078F0B}"/>
    <dgm:cxn modelId="{729202C5-80BB-408B-BF24-4EE69D8CDC3E}" srcId="{90FFBA99-C790-4E6C-B8AB-6D9B951FA692}" destId="{11529559-CCE3-4A18-8C5B-CB284EF9FD09}" srcOrd="0" destOrd="0" parTransId="{619BE540-7F5D-4E7D-899E-8FEB649EEF7A}" sibTransId="{5550DFB1-4D57-4FC3-8B8B-899806A02161}"/>
    <dgm:cxn modelId="{BCD945C7-346E-4D02-955C-D37675DF1B51}" type="presOf" srcId="{66C0D9B3-0830-4C04-B793-556D19DEB56B}" destId="{E0812667-098F-4846-820C-A524E67EF145}" srcOrd="0" destOrd="0" presId="urn:microsoft.com/office/officeart/2005/8/layout/hierarchy4"/>
    <dgm:cxn modelId="{B9682CA2-FF25-4D5D-A1AF-D7F87BA45432}" srcId="{07252338-0CCA-47F1-9E6C-AD1A221E88B4}" destId="{90FFBA99-C790-4E6C-B8AB-6D9B951FA692}" srcOrd="0" destOrd="0" parTransId="{E943F78E-CEE2-4C96-B978-C831695972D3}" sibTransId="{A49F40F4-3959-4D9F-A1AE-B529EAFE0901}"/>
    <dgm:cxn modelId="{440370D3-D3F7-4BA7-B098-AF129E3BD164}" type="presOf" srcId="{997A79F0-0604-44D5-AF10-F5D759F485F1}" destId="{6BC732CE-8AFA-4200-A520-1E71C0AEEA83}" srcOrd="0" destOrd="0" presId="urn:microsoft.com/office/officeart/2005/8/layout/hierarchy4"/>
    <dgm:cxn modelId="{69914B0B-2ACA-4E0A-8313-DB316161A0B5}" type="presOf" srcId="{2D263788-FC87-43BD-AEA6-37B7E99E3EBE}" destId="{3870ABE4-E3A0-4A3A-9B03-ED8B91882444}" srcOrd="0" destOrd="0" presId="urn:microsoft.com/office/officeart/2005/8/layout/hierarchy4"/>
    <dgm:cxn modelId="{15048344-87C7-407F-AA3D-9662105BA426}" type="presOf" srcId="{11529559-CCE3-4A18-8C5B-CB284EF9FD09}" destId="{755065E5-78F5-46D0-B8BE-9E7BE510908B}" srcOrd="0" destOrd="0" presId="urn:microsoft.com/office/officeart/2005/8/layout/hierarchy4"/>
    <dgm:cxn modelId="{C2C9E47A-F91F-462F-9DFB-59FB3C33F559}" srcId="{90FFBA99-C790-4E6C-B8AB-6D9B951FA692}" destId="{A5A3AB95-D32E-4419-B5F1-378CC939859C}" srcOrd="2" destOrd="0" parTransId="{02826189-5F97-470D-910F-69DD432AA6D5}" sibTransId="{261A0CBB-6495-453F-AAD9-8F61144C8B39}"/>
    <dgm:cxn modelId="{6C1D4D33-3324-4B0C-8AE0-3F9C2514E025}" type="presOf" srcId="{FCC788BE-554C-4966-98E6-5DB677F8EB76}" destId="{10755D04-F315-4D9A-BF72-CF7FD14BA06E}" srcOrd="0" destOrd="0" presId="urn:microsoft.com/office/officeart/2005/8/layout/hierarchy4"/>
    <dgm:cxn modelId="{F965498E-D9A8-43E9-BC19-A9800FE4D4EE}" srcId="{90FFBA99-C790-4E6C-B8AB-6D9B951FA692}" destId="{2D263788-FC87-43BD-AEA6-37B7E99E3EBE}" srcOrd="4" destOrd="0" parTransId="{680BE3FC-5CEB-4965-8A1A-B150849CBB79}" sibTransId="{1809911F-AC77-4D94-921F-456FB3E7D2C6}"/>
    <dgm:cxn modelId="{6C6C99F9-B593-48FD-82E8-39A552C5754F}" type="presOf" srcId="{4C0D46A0-6350-47C3-88AB-5AAE45ACD928}" destId="{6351941F-D01C-4163-AEF7-DB0B0494B06D}" srcOrd="0" destOrd="0" presId="urn:microsoft.com/office/officeart/2005/8/layout/hierarchy4"/>
    <dgm:cxn modelId="{8B5F8A83-CF45-48D1-BC8A-4C9DF51941C2}" srcId="{90FFBA99-C790-4E6C-B8AB-6D9B951FA692}" destId="{997A79F0-0604-44D5-AF10-F5D759F485F1}" srcOrd="6" destOrd="0" parTransId="{65A7B69F-3618-437F-8966-F29EDF8CDE60}" sibTransId="{B5701C69-01B2-468D-ACF9-18569F402890}"/>
    <dgm:cxn modelId="{018A7220-8E0E-4A70-A46F-DBF1737EFF84}" type="presParOf" srcId="{CBA54373-A435-49B0-A9D5-A3CE16CECC95}" destId="{0B3B62DC-11C6-43A1-B224-2CB487CAE9B8}" srcOrd="0" destOrd="0" presId="urn:microsoft.com/office/officeart/2005/8/layout/hierarchy4"/>
    <dgm:cxn modelId="{FA67125D-170E-4FC3-A9A9-F6E715AC39AC}" type="presParOf" srcId="{0B3B62DC-11C6-43A1-B224-2CB487CAE9B8}" destId="{6DEC03EF-6F23-48AB-90EF-BE546CF31B13}" srcOrd="0" destOrd="0" presId="urn:microsoft.com/office/officeart/2005/8/layout/hierarchy4"/>
    <dgm:cxn modelId="{B708D280-D59B-479A-9AD3-6611328E4DF3}" type="presParOf" srcId="{0B3B62DC-11C6-43A1-B224-2CB487CAE9B8}" destId="{F6FEFFC0-9627-4774-BCAD-BA60DCECC19C}" srcOrd="1" destOrd="0" presId="urn:microsoft.com/office/officeart/2005/8/layout/hierarchy4"/>
    <dgm:cxn modelId="{19311808-19C5-4905-AA24-B98D25D1CB90}" type="presParOf" srcId="{0B3B62DC-11C6-43A1-B224-2CB487CAE9B8}" destId="{17793DEA-22B4-42EB-8F9E-791D7306DD7C}" srcOrd="2" destOrd="0" presId="urn:microsoft.com/office/officeart/2005/8/layout/hierarchy4"/>
    <dgm:cxn modelId="{DB80EDFA-1634-4736-894C-91749546684F}" type="presParOf" srcId="{17793DEA-22B4-42EB-8F9E-791D7306DD7C}" destId="{95DB9B86-F1FF-4212-A45C-FF73AFECE430}" srcOrd="0" destOrd="0" presId="urn:microsoft.com/office/officeart/2005/8/layout/hierarchy4"/>
    <dgm:cxn modelId="{B9F415E9-AC79-4F9A-BCD6-BC09F19EE251}" type="presParOf" srcId="{95DB9B86-F1FF-4212-A45C-FF73AFECE430}" destId="{755065E5-78F5-46D0-B8BE-9E7BE510908B}" srcOrd="0" destOrd="0" presId="urn:microsoft.com/office/officeart/2005/8/layout/hierarchy4"/>
    <dgm:cxn modelId="{38F3C3BB-9D9A-43A0-879A-FEA19F6802B4}" type="presParOf" srcId="{95DB9B86-F1FF-4212-A45C-FF73AFECE430}" destId="{6CEE102C-A12F-4D8A-B51C-5F3164B87E1F}" srcOrd="1" destOrd="0" presId="urn:microsoft.com/office/officeart/2005/8/layout/hierarchy4"/>
    <dgm:cxn modelId="{5A705BD8-E91D-49D5-9196-21E5BD04DFEF}" type="presParOf" srcId="{17793DEA-22B4-42EB-8F9E-791D7306DD7C}" destId="{D453D728-026E-4107-A8D7-25F5DB12AF35}" srcOrd="1" destOrd="0" presId="urn:microsoft.com/office/officeart/2005/8/layout/hierarchy4"/>
    <dgm:cxn modelId="{6C84305C-6679-4AE7-904E-EB079C0CEC03}" type="presParOf" srcId="{17793DEA-22B4-42EB-8F9E-791D7306DD7C}" destId="{B2322F8B-B4E8-4B59-BC44-98EE55021C24}" srcOrd="2" destOrd="0" presId="urn:microsoft.com/office/officeart/2005/8/layout/hierarchy4"/>
    <dgm:cxn modelId="{7C2DF593-A11B-458B-B6D9-95894537563B}" type="presParOf" srcId="{B2322F8B-B4E8-4B59-BC44-98EE55021C24}" destId="{E0812667-098F-4846-820C-A524E67EF145}" srcOrd="0" destOrd="0" presId="urn:microsoft.com/office/officeart/2005/8/layout/hierarchy4"/>
    <dgm:cxn modelId="{FA5D6C19-B0F0-408E-B0FC-62A09C575006}" type="presParOf" srcId="{B2322F8B-B4E8-4B59-BC44-98EE55021C24}" destId="{BA231805-ECFA-445D-BFA0-89EF08171A84}" srcOrd="1" destOrd="0" presId="urn:microsoft.com/office/officeart/2005/8/layout/hierarchy4"/>
    <dgm:cxn modelId="{60C13EBE-7EBA-42FC-88F3-5544F35097F0}" type="presParOf" srcId="{17793DEA-22B4-42EB-8F9E-791D7306DD7C}" destId="{A23309B8-4E77-4004-B954-B95BCB4448DC}" srcOrd="3" destOrd="0" presId="urn:microsoft.com/office/officeart/2005/8/layout/hierarchy4"/>
    <dgm:cxn modelId="{EE38E82F-CDD2-4C9F-9ABA-C4B7DD8D854D}" type="presParOf" srcId="{17793DEA-22B4-42EB-8F9E-791D7306DD7C}" destId="{DDB2301C-9196-40BC-8E4C-01DE28FE1665}" srcOrd="4" destOrd="0" presId="urn:microsoft.com/office/officeart/2005/8/layout/hierarchy4"/>
    <dgm:cxn modelId="{9992EEB1-48F5-4CD9-8DC6-033B51D5BBCE}" type="presParOf" srcId="{DDB2301C-9196-40BC-8E4C-01DE28FE1665}" destId="{7ED31A29-6E5B-48BB-A14D-546152F35868}" srcOrd="0" destOrd="0" presId="urn:microsoft.com/office/officeart/2005/8/layout/hierarchy4"/>
    <dgm:cxn modelId="{4F9FFCD4-65A1-4E1D-888C-03DC6625CFD2}" type="presParOf" srcId="{DDB2301C-9196-40BC-8E4C-01DE28FE1665}" destId="{3E2B5C78-A9DA-4F95-8270-F34F61D82C13}" srcOrd="1" destOrd="0" presId="urn:microsoft.com/office/officeart/2005/8/layout/hierarchy4"/>
    <dgm:cxn modelId="{48A603BC-6456-46D1-B532-4A84769378BA}" type="presParOf" srcId="{17793DEA-22B4-42EB-8F9E-791D7306DD7C}" destId="{0B58471D-3892-438B-8ECF-468D36623F05}" srcOrd="5" destOrd="0" presId="urn:microsoft.com/office/officeart/2005/8/layout/hierarchy4"/>
    <dgm:cxn modelId="{5F85EF37-C0B5-4225-8E57-6B26629A2D69}" type="presParOf" srcId="{17793DEA-22B4-42EB-8F9E-791D7306DD7C}" destId="{92A75C8E-57FE-40C3-AC00-2A38105FD14A}" srcOrd="6" destOrd="0" presId="urn:microsoft.com/office/officeart/2005/8/layout/hierarchy4"/>
    <dgm:cxn modelId="{A8E6547B-8763-49D5-8ED0-FC94B522A5D0}" type="presParOf" srcId="{92A75C8E-57FE-40C3-AC00-2A38105FD14A}" destId="{6351941F-D01C-4163-AEF7-DB0B0494B06D}" srcOrd="0" destOrd="0" presId="urn:microsoft.com/office/officeart/2005/8/layout/hierarchy4"/>
    <dgm:cxn modelId="{37EE73C6-6418-4911-B16B-23B14BE3D0E6}" type="presParOf" srcId="{92A75C8E-57FE-40C3-AC00-2A38105FD14A}" destId="{D5F28F3B-9C2B-448D-9E03-17904B4670DF}" srcOrd="1" destOrd="0" presId="urn:microsoft.com/office/officeart/2005/8/layout/hierarchy4"/>
    <dgm:cxn modelId="{698919C0-0723-408F-9BDB-50BD542730E9}" type="presParOf" srcId="{17793DEA-22B4-42EB-8F9E-791D7306DD7C}" destId="{7B7FD42F-5E26-480C-A2BA-5794BB331E45}" srcOrd="7" destOrd="0" presId="urn:microsoft.com/office/officeart/2005/8/layout/hierarchy4"/>
    <dgm:cxn modelId="{00E20BA3-3E10-425B-A9F4-B6393F2A2C1D}" type="presParOf" srcId="{17793DEA-22B4-42EB-8F9E-791D7306DD7C}" destId="{B65C11C9-9701-4A0C-9B61-650A76C0B17F}" srcOrd="8" destOrd="0" presId="urn:microsoft.com/office/officeart/2005/8/layout/hierarchy4"/>
    <dgm:cxn modelId="{1FDFDBAF-29B9-4A35-A5B4-8E2E7F3F4850}" type="presParOf" srcId="{B65C11C9-9701-4A0C-9B61-650A76C0B17F}" destId="{3870ABE4-E3A0-4A3A-9B03-ED8B91882444}" srcOrd="0" destOrd="0" presId="urn:microsoft.com/office/officeart/2005/8/layout/hierarchy4"/>
    <dgm:cxn modelId="{7C177DB0-CB48-44D1-A580-C5757DB9C7EA}" type="presParOf" srcId="{B65C11C9-9701-4A0C-9B61-650A76C0B17F}" destId="{F04CC1F0-98EA-43D2-B7D2-BEB75C8CBCE5}" srcOrd="1" destOrd="0" presId="urn:microsoft.com/office/officeart/2005/8/layout/hierarchy4"/>
    <dgm:cxn modelId="{9729BE39-3478-427A-897F-0D1B19ADA21E}" type="presParOf" srcId="{17793DEA-22B4-42EB-8F9E-791D7306DD7C}" destId="{C01C8750-83C7-4654-B494-F054961E7330}" srcOrd="9" destOrd="0" presId="urn:microsoft.com/office/officeart/2005/8/layout/hierarchy4"/>
    <dgm:cxn modelId="{3A327B1A-4CC0-49E8-832A-B6B99224980E}" type="presParOf" srcId="{17793DEA-22B4-42EB-8F9E-791D7306DD7C}" destId="{106BF02E-9C17-4AA2-A0CB-441F0A21C9C9}" srcOrd="10" destOrd="0" presId="urn:microsoft.com/office/officeart/2005/8/layout/hierarchy4"/>
    <dgm:cxn modelId="{CA230FB6-5D04-45E8-8AD4-5314F64CA868}" type="presParOf" srcId="{106BF02E-9C17-4AA2-A0CB-441F0A21C9C9}" destId="{10755D04-F315-4D9A-BF72-CF7FD14BA06E}" srcOrd="0" destOrd="0" presId="urn:microsoft.com/office/officeart/2005/8/layout/hierarchy4"/>
    <dgm:cxn modelId="{B53427D3-4340-4AB9-ACDC-53F990487913}" type="presParOf" srcId="{106BF02E-9C17-4AA2-A0CB-441F0A21C9C9}" destId="{81F45595-39EE-44FA-94A3-396247FF6AFC}" srcOrd="1" destOrd="0" presId="urn:microsoft.com/office/officeart/2005/8/layout/hierarchy4"/>
    <dgm:cxn modelId="{70CC69E5-B447-4735-B383-1B1B57AC4056}" type="presParOf" srcId="{17793DEA-22B4-42EB-8F9E-791D7306DD7C}" destId="{C5640B30-4F17-423D-A60D-EE4462D9768F}" srcOrd="11" destOrd="0" presId="urn:microsoft.com/office/officeart/2005/8/layout/hierarchy4"/>
    <dgm:cxn modelId="{34D9F568-9550-4236-8083-EAF3D4C25A02}" type="presParOf" srcId="{17793DEA-22B4-42EB-8F9E-791D7306DD7C}" destId="{8F15E00D-74F3-49E0-AC97-6A7688B1DA06}" srcOrd="12" destOrd="0" presId="urn:microsoft.com/office/officeart/2005/8/layout/hierarchy4"/>
    <dgm:cxn modelId="{92BCAEAD-5A25-487E-8154-16853A958052}" type="presParOf" srcId="{8F15E00D-74F3-49E0-AC97-6A7688B1DA06}" destId="{6BC732CE-8AFA-4200-A520-1E71C0AEEA83}" srcOrd="0" destOrd="0" presId="urn:microsoft.com/office/officeart/2005/8/layout/hierarchy4"/>
    <dgm:cxn modelId="{50DA0712-5B6C-4079-ACDA-CC3FF771F033}" type="presParOf" srcId="{8F15E00D-74F3-49E0-AC97-6A7688B1DA06}" destId="{B6B964A2-0B9D-45C0-996C-97CD46665A58}" srcOrd="1" destOrd="0" presId="urn:microsoft.com/office/officeart/2005/8/layout/hierarchy4"/>
    <dgm:cxn modelId="{90F43ABF-55D4-44F3-BF53-5810C916E3A6}" type="presParOf" srcId="{17793DEA-22B4-42EB-8F9E-791D7306DD7C}" destId="{864601D5-B740-4A07-AC42-E3F6180E0D61}" srcOrd="13" destOrd="0" presId="urn:microsoft.com/office/officeart/2005/8/layout/hierarchy4"/>
    <dgm:cxn modelId="{46A9B93C-2AA4-4D31-94F1-F9268D6A6928}" type="presParOf" srcId="{17793DEA-22B4-42EB-8F9E-791D7306DD7C}" destId="{F81F63FC-1CE5-4C9C-A971-69750E5707F1}" srcOrd="14" destOrd="0" presId="urn:microsoft.com/office/officeart/2005/8/layout/hierarchy4"/>
    <dgm:cxn modelId="{71FACC6F-F6E2-4CC9-9C8A-CEB437475F99}" type="presParOf" srcId="{F81F63FC-1CE5-4C9C-A971-69750E5707F1}" destId="{D18180DC-CC0A-48AD-AF55-BE041060D749}" srcOrd="0" destOrd="0" presId="urn:microsoft.com/office/officeart/2005/8/layout/hierarchy4"/>
    <dgm:cxn modelId="{03B432B5-8323-40FF-AE0A-5CC3D1EFC68D}" type="presParOf" srcId="{F81F63FC-1CE5-4C9C-A971-69750E5707F1}" destId="{25765144-565D-4DCE-B379-27B2D774470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319CF-FD67-477F-B31A-76528DF9518A}">
      <dsp:nvSpPr>
        <dsp:cNvPr id="0" name=""/>
        <dsp:cNvSpPr/>
      </dsp:nvSpPr>
      <dsp:spPr>
        <a:xfrm>
          <a:off x="-7090662" y="-1059712"/>
          <a:ext cx="8442440" cy="8442440"/>
        </a:xfrm>
        <a:prstGeom prst="blockArc">
          <a:avLst>
            <a:gd name="adj1" fmla="val 18900000"/>
            <a:gd name="adj2" fmla="val 2700000"/>
            <a:gd name="adj3" fmla="val 25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1B550-5782-4C76-A434-F024776C729B}">
      <dsp:nvSpPr>
        <dsp:cNvPr id="0" name=""/>
        <dsp:cNvSpPr/>
      </dsp:nvSpPr>
      <dsp:spPr>
        <a:xfrm>
          <a:off x="870767" y="516268"/>
          <a:ext cx="7826705" cy="14768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latin typeface="Calibri" panose="020F0502020204030204" pitchFamily="34" charset="0"/>
            </a:rPr>
            <a:t>Ülkenin ulusal ve uluslararası hedefleri doğrultusunda, küçük ve orta ölçekli işletmelerin ekonomideki paylarının ve etkinliklerinin arttırılması, rekabet güçlerinin ve sağladıkları katma değerin yükseltilmesi amacıyla hazırlayacakları projelerin desteklenmesi</a:t>
          </a:r>
          <a:endParaRPr lang="tr-TR" sz="1800" kern="1200" dirty="0">
            <a:latin typeface="Calibri" panose="020F0502020204030204" pitchFamily="34" charset="0"/>
          </a:endParaRPr>
        </a:p>
      </dsp:txBody>
      <dsp:txXfrm>
        <a:off x="870767" y="516268"/>
        <a:ext cx="7826705" cy="1476879"/>
      </dsp:txXfrm>
    </dsp:sp>
    <dsp:sp modelId="{882F63DE-81B1-41E6-B86D-E2BBDC4D4B8C}">
      <dsp:nvSpPr>
        <dsp:cNvPr id="0" name=""/>
        <dsp:cNvSpPr/>
      </dsp:nvSpPr>
      <dsp:spPr>
        <a:xfrm>
          <a:off x="86574" y="470515"/>
          <a:ext cx="1568385" cy="156838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06241-2FB9-4486-9A64-6B590F4EC0EE}">
      <dsp:nvSpPr>
        <dsp:cNvPr id="0" name=""/>
        <dsp:cNvSpPr/>
      </dsp:nvSpPr>
      <dsp:spPr>
        <a:xfrm>
          <a:off x="1326854" y="2336179"/>
          <a:ext cx="7370618" cy="1601183"/>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ts val="0"/>
            </a:spcAft>
          </a:pPr>
          <a:r>
            <a:rPr lang="tr-TR" altLang="tr-TR" sz="1800" b="1" kern="1200" dirty="0" smtClean="0">
              <a:latin typeface="Calibri" panose="020F0502020204030204" pitchFamily="34" charset="0"/>
            </a:rPr>
            <a:t>-</a:t>
          </a:r>
          <a:r>
            <a:rPr lang="tr-TR" altLang="tr-TR" sz="1800" kern="1200" dirty="0" smtClean="0">
              <a:latin typeface="Calibri" panose="020F0502020204030204" pitchFamily="34" charset="0"/>
            </a:rPr>
            <a:t> Proje esaslı</a:t>
          </a:r>
        </a:p>
        <a:p>
          <a:pPr marL="0" lvl="0" indent="0" algn="l" defTabSz="800100">
            <a:lnSpc>
              <a:spcPct val="90000"/>
            </a:lnSpc>
            <a:spcBef>
              <a:spcPct val="0"/>
            </a:spcBef>
            <a:spcAft>
              <a:spcPts val="0"/>
            </a:spcAft>
          </a:pPr>
          <a:r>
            <a:rPr lang="tr-TR" altLang="tr-TR" sz="1800" b="1" kern="1200" dirty="0" smtClean="0">
              <a:solidFill>
                <a:schemeClr val="bg1"/>
              </a:solidFill>
              <a:latin typeface="Calibri" panose="020F0502020204030204" pitchFamily="34" charset="0"/>
            </a:rPr>
            <a:t>- </a:t>
          </a:r>
          <a:r>
            <a:rPr lang="tr-TR" altLang="tr-TR" sz="1800" kern="1200" dirty="0" smtClean="0">
              <a:latin typeface="Calibri" panose="020F0502020204030204" pitchFamily="34" charset="0"/>
            </a:rPr>
            <a:t>KOSGEB kurumsal internet sayfasında ilan edilen Proje Teklif  Çağrılarına uygun konularda sunulan projeler desteklenir </a:t>
          </a:r>
        </a:p>
        <a:p>
          <a:pPr lvl="0" algn="l" defTabSz="800100">
            <a:lnSpc>
              <a:spcPct val="90000"/>
            </a:lnSpc>
            <a:spcBef>
              <a:spcPct val="0"/>
            </a:spcBef>
            <a:spcAft>
              <a:spcPts val="0"/>
            </a:spcAft>
          </a:pPr>
          <a:r>
            <a:rPr lang="tr-TR" sz="1800" kern="1200" dirty="0" smtClean="0">
              <a:latin typeface="Calibri" panose="020F0502020204030204" pitchFamily="34" charset="0"/>
            </a:rPr>
            <a:t>- Başvuru koşulları ve tarihleri  </a:t>
          </a:r>
          <a:r>
            <a:rPr lang="tr-TR" altLang="tr-TR" sz="1800" kern="1200" dirty="0" smtClean="0">
              <a:latin typeface="Calibri" panose="020F0502020204030204" pitchFamily="34" charset="0"/>
            </a:rPr>
            <a:t>Proje Teklif  </a:t>
          </a:r>
          <a:r>
            <a:rPr lang="tr-TR" sz="1800" kern="1200" dirty="0" smtClean="0">
              <a:latin typeface="Calibri" panose="020F0502020204030204" pitchFamily="34" charset="0"/>
            </a:rPr>
            <a:t>Çağrısında belirtilir</a:t>
          </a:r>
        </a:p>
        <a:p>
          <a:pPr marL="0" lvl="0" indent="0" algn="l" defTabSz="800100">
            <a:lnSpc>
              <a:spcPct val="90000"/>
            </a:lnSpc>
            <a:spcBef>
              <a:spcPct val="0"/>
            </a:spcBef>
            <a:spcAft>
              <a:spcPts val="0"/>
            </a:spcAft>
          </a:pPr>
          <a:r>
            <a:rPr lang="tr-TR" sz="1800" kern="1200" dirty="0" smtClean="0">
              <a:latin typeface="Calibri" panose="020F0502020204030204" pitchFamily="34" charset="0"/>
            </a:rPr>
            <a:t>- Başvurular Kurullar tarafından değerlendirilir ve Çağrı bütçesi dahilinde en yüksek puanlı proje başvuruları desteklenir</a:t>
          </a:r>
          <a:endParaRPr lang="tr-TR" sz="1800" kern="1200" dirty="0">
            <a:latin typeface="Calibri" panose="020F0502020204030204" pitchFamily="34" charset="0"/>
          </a:endParaRPr>
        </a:p>
      </dsp:txBody>
      <dsp:txXfrm>
        <a:off x="1326854" y="2336179"/>
        <a:ext cx="7370618" cy="1601183"/>
      </dsp:txXfrm>
    </dsp:sp>
    <dsp:sp modelId="{D29283C0-076E-4AFD-AFC0-C1A75285C38C}">
      <dsp:nvSpPr>
        <dsp:cNvPr id="0" name=""/>
        <dsp:cNvSpPr/>
      </dsp:nvSpPr>
      <dsp:spPr>
        <a:xfrm>
          <a:off x="542661" y="2352578"/>
          <a:ext cx="1568385" cy="1568385"/>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FDDD9FA-A991-4B90-B177-F43F7E985F03}">
      <dsp:nvSpPr>
        <dsp:cNvPr id="0" name=""/>
        <dsp:cNvSpPr/>
      </dsp:nvSpPr>
      <dsp:spPr>
        <a:xfrm>
          <a:off x="870767" y="4300105"/>
          <a:ext cx="7826705" cy="143745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925" tIns="45720" rIns="45720" bIns="45720" numCol="1" spcCol="1270" anchor="ctr" anchorCtr="0">
          <a:noAutofit/>
        </a:bodyPr>
        <a:lstStyle/>
        <a:p>
          <a:pPr lvl="0" algn="l" defTabSz="800100">
            <a:lnSpc>
              <a:spcPct val="90000"/>
            </a:lnSpc>
            <a:spcBef>
              <a:spcPct val="0"/>
            </a:spcBef>
            <a:spcAft>
              <a:spcPct val="35000"/>
            </a:spcAft>
          </a:pPr>
          <a:r>
            <a:rPr lang="tr-TR" altLang="tr-TR" sz="1800" kern="1200" dirty="0" smtClean="0">
              <a:solidFill>
                <a:schemeClr val="bg1"/>
              </a:solidFill>
              <a:latin typeface="Calibri" panose="020F0502020204030204" pitchFamily="34" charset="0"/>
            </a:rPr>
            <a:t>Proje Teklif Çağrısı, Başkanlık tarafından Kalkınma Planları ve Yıllık Programlarda belirlenen hedefler ile stratejik dokümanlardaki öncelikler dikkate alınarak ilgili Başkanlık Birimi koordinasyonunda hazırlanır</a:t>
          </a:r>
          <a:endParaRPr lang="tr-TR" sz="1800" kern="1200" dirty="0">
            <a:solidFill>
              <a:schemeClr val="bg1"/>
            </a:solidFill>
            <a:latin typeface="Calibri" panose="020F0502020204030204" pitchFamily="34" charset="0"/>
          </a:endParaRPr>
        </a:p>
      </dsp:txBody>
      <dsp:txXfrm>
        <a:off x="870767" y="4300105"/>
        <a:ext cx="7826705" cy="1437456"/>
      </dsp:txXfrm>
    </dsp:sp>
    <dsp:sp modelId="{2CB88D7E-291D-40E0-BDAB-8D3C269836D1}">
      <dsp:nvSpPr>
        <dsp:cNvPr id="0" name=""/>
        <dsp:cNvSpPr/>
      </dsp:nvSpPr>
      <dsp:spPr>
        <a:xfrm>
          <a:off x="86574" y="4234640"/>
          <a:ext cx="1568385" cy="1568385"/>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7F5AB-2CEE-4F8C-959B-5B178316B511}">
      <dsp:nvSpPr>
        <dsp:cNvPr id="0" name=""/>
        <dsp:cNvSpPr/>
      </dsp:nvSpPr>
      <dsp:spPr>
        <a:xfrm rot="10800000">
          <a:off x="0" y="160560"/>
          <a:ext cx="5451239" cy="60427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121920" rIns="227584" bIns="121920" numCol="1" spcCol="1270" anchor="ctr" anchorCtr="0">
          <a:noAutofit/>
        </a:bodyPr>
        <a:lstStyle/>
        <a:p>
          <a:pPr lvl="0" algn="ctr" defTabSz="1422400">
            <a:lnSpc>
              <a:spcPct val="90000"/>
            </a:lnSpc>
            <a:spcBef>
              <a:spcPct val="0"/>
            </a:spcBef>
            <a:spcAft>
              <a:spcPct val="35000"/>
            </a:spcAft>
          </a:pPr>
          <a:r>
            <a:rPr lang="tr-TR" sz="3200" b="1" kern="1800" spc="800" baseline="0" dirty="0" smtClean="0">
              <a:effectLst>
                <a:outerShdw blurRad="38100" dist="38100" dir="2700000" algn="tl">
                  <a:srgbClr val="000000">
                    <a:alpha val="43137"/>
                  </a:srgbClr>
                </a:outerShdw>
              </a:effectLst>
              <a:latin typeface="Calibri" panose="020F0502020204030204" pitchFamily="34" charset="0"/>
            </a:rPr>
            <a:t>PROJE</a:t>
          </a:r>
          <a:endParaRPr lang="tr-TR" sz="1800" b="1" kern="1800" spc="800" baseline="0" dirty="0">
            <a:effectLst>
              <a:outerShdw blurRad="38100" dist="38100" dir="2700000" algn="tl">
                <a:srgbClr val="000000">
                  <a:alpha val="43137"/>
                </a:srgbClr>
              </a:outerShdw>
            </a:effectLst>
            <a:latin typeface="Calibri" panose="020F0502020204030204" pitchFamily="34" charset="0"/>
          </a:endParaRPr>
        </a:p>
      </dsp:txBody>
      <dsp:txXfrm rot="10800000">
        <a:off x="151068" y="160560"/>
        <a:ext cx="5300171" cy="604271"/>
      </dsp:txXfrm>
    </dsp:sp>
    <dsp:sp modelId="{0D070729-688A-48C2-84F5-F3A53F381632}">
      <dsp:nvSpPr>
        <dsp:cNvPr id="0" name=""/>
        <dsp:cNvSpPr/>
      </dsp:nvSpPr>
      <dsp:spPr>
        <a:xfrm>
          <a:off x="0" y="1235"/>
          <a:ext cx="1041390" cy="9229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9000" r="-2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BC37063-0DA6-43C1-BBF2-9E8FA3026DBF}">
      <dsp:nvSpPr>
        <dsp:cNvPr id="0" name=""/>
        <dsp:cNvSpPr/>
      </dsp:nvSpPr>
      <dsp:spPr>
        <a:xfrm rot="10800000">
          <a:off x="982732" y="1104537"/>
          <a:ext cx="4306394" cy="604271"/>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Belirli bir yerde</a:t>
          </a:r>
          <a:endParaRPr lang="tr-TR" sz="2000" kern="1200" dirty="0">
            <a:latin typeface="Calibri" panose="020F0502020204030204" pitchFamily="34" charset="0"/>
          </a:endParaRPr>
        </a:p>
      </dsp:txBody>
      <dsp:txXfrm rot="10800000">
        <a:off x="1133800" y="1104537"/>
        <a:ext cx="4155326" cy="604271"/>
      </dsp:txXfrm>
    </dsp:sp>
    <dsp:sp modelId="{F52B45A2-5E3B-4EAC-BD1B-6DE273906622}">
      <dsp:nvSpPr>
        <dsp:cNvPr id="0" name=""/>
        <dsp:cNvSpPr/>
      </dsp:nvSpPr>
      <dsp:spPr>
        <a:xfrm>
          <a:off x="806873" y="1104537"/>
          <a:ext cx="604271" cy="60427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BA93ACD-59E8-491B-8B1E-C01DDF070C62}">
      <dsp:nvSpPr>
        <dsp:cNvPr id="0" name=""/>
        <dsp:cNvSpPr/>
      </dsp:nvSpPr>
      <dsp:spPr>
        <a:xfrm rot="10800000">
          <a:off x="982732" y="1889189"/>
          <a:ext cx="4306394" cy="604271"/>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Belirli bir zaman ve bütçe çerçevesinde,</a:t>
          </a:r>
          <a:endParaRPr lang="tr-TR" sz="2000" kern="1200" dirty="0">
            <a:latin typeface="Calibri" panose="020F0502020204030204" pitchFamily="34" charset="0"/>
          </a:endParaRPr>
        </a:p>
      </dsp:txBody>
      <dsp:txXfrm rot="10800000">
        <a:off x="1133800" y="1889189"/>
        <a:ext cx="4155326" cy="604271"/>
      </dsp:txXfrm>
    </dsp:sp>
    <dsp:sp modelId="{CEFD3D77-2753-4649-84CB-5CD075B3C3C9}">
      <dsp:nvSpPr>
        <dsp:cNvPr id="0" name=""/>
        <dsp:cNvSpPr/>
      </dsp:nvSpPr>
      <dsp:spPr>
        <a:xfrm>
          <a:off x="806873" y="1889189"/>
          <a:ext cx="604271" cy="60427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8DA4D04-AD36-469B-A02F-4F6D3DCF5F1F}">
      <dsp:nvSpPr>
        <dsp:cNvPr id="0" name=""/>
        <dsp:cNvSpPr/>
      </dsp:nvSpPr>
      <dsp:spPr>
        <a:xfrm rot="10800000">
          <a:off x="982732" y="2673841"/>
          <a:ext cx="4306394" cy="604271"/>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Bir başlama ve bitiş noktasına sahip,</a:t>
          </a:r>
          <a:endParaRPr lang="tr-TR" sz="2000" kern="1200" dirty="0">
            <a:latin typeface="Calibri" panose="020F0502020204030204" pitchFamily="34" charset="0"/>
          </a:endParaRPr>
        </a:p>
      </dsp:txBody>
      <dsp:txXfrm rot="10800000">
        <a:off x="1133800" y="2673841"/>
        <a:ext cx="4155326" cy="604271"/>
      </dsp:txXfrm>
    </dsp:sp>
    <dsp:sp modelId="{B87B4DA8-3B73-4FE6-AE2F-4E5FB5D5C8E4}">
      <dsp:nvSpPr>
        <dsp:cNvPr id="0" name=""/>
        <dsp:cNvSpPr/>
      </dsp:nvSpPr>
      <dsp:spPr>
        <a:xfrm>
          <a:off x="806873" y="2673841"/>
          <a:ext cx="604271" cy="6042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2D6D131-F048-4C1B-8E03-3F44C167903F}">
      <dsp:nvSpPr>
        <dsp:cNvPr id="0" name=""/>
        <dsp:cNvSpPr/>
      </dsp:nvSpPr>
      <dsp:spPr>
        <a:xfrm rot="10800000">
          <a:off x="982732" y="3458492"/>
          <a:ext cx="4306394" cy="604271"/>
        </a:xfrm>
        <a:prstGeom prst="homePlat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467" tIns="76200" rIns="142240" bIns="762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anose="020F0502020204030204" pitchFamily="34" charset="0"/>
            </a:rPr>
            <a:t>Hedeflenen belirli amaçların gerçekleştirilmesine</a:t>
          </a:r>
          <a:endParaRPr lang="tr-TR" sz="2000" kern="1200" dirty="0">
            <a:latin typeface="Calibri" panose="020F0502020204030204" pitchFamily="34" charset="0"/>
          </a:endParaRPr>
        </a:p>
      </dsp:txBody>
      <dsp:txXfrm rot="10800000">
        <a:off x="1133800" y="3458492"/>
        <a:ext cx="4155326" cy="604271"/>
      </dsp:txXfrm>
    </dsp:sp>
    <dsp:sp modelId="{20565E4D-4D2C-42E6-9EBF-69D86EAA0F49}">
      <dsp:nvSpPr>
        <dsp:cNvPr id="0" name=""/>
        <dsp:cNvSpPr/>
      </dsp:nvSpPr>
      <dsp:spPr>
        <a:xfrm>
          <a:off x="806873" y="3458492"/>
          <a:ext cx="604271" cy="604271"/>
        </a:xfrm>
        <a:prstGeom prst="ellipse">
          <a:avLst/>
        </a:prstGeom>
        <a:blipFill rotWithShape="1">
          <a:blip xmlns:r="http://schemas.openxmlformats.org/officeDocument/2006/relationships" r:embed="rId5"/>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F54AA-3BCB-401A-A601-52AB73D9AF59}">
      <dsp:nvSpPr>
        <dsp:cNvPr id="0" name=""/>
        <dsp:cNvSpPr/>
      </dsp:nvSpPr>
      <dsp:spPr>
        <a:xfrm>
          <a:off x="0" y="433978"/>
          <a:ext cx="8708471" cy="340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5874" tIns="416560" rIns="675874" bIns="142240" numCol="1" spcCol="1270" anchor="t" anchorCtr="0">
          <a:noAutofit/>
        </a:bodyPr>
        <a:lstStyle/>
        <a:p>
          <a:pPr marL="0" lvl="1" indent="0" algn="l" defTabSz="889000" rtl="0">
            <a:lnSpc>
              <a:spcPct val="90000"/>
            </a:lnSpc>
            <a:spcBef>
              <a:spcPct val="0"/>
            </a:spcBef>
            <a:spcAft>
              <a:spcPct val="15000"/>
            </a:spcAft>
            <a:buChar char="••"/>
          </a:pPr>
          <a:r>
            <a:rPr lang="tr-TR" sz="2000" b="0" kern="1200" dirty="0" smtClean="0">
              <a:solidFill>
                <a:schemeClr val="accent1">
                  <a:lumMod val="50000"/>
                </a:schemeClr>
              </a:solidFill>
              <a:latin typeface="Calibri" panose="020F0502020204030204" pitchFamily="34" charset="0"/>
              <a:ea typeface="+mn-ea"/>
              <a:cs typeface="+mn-cs"/>
            </a:rPr>
            <a:t>NACE REV 2 sınıflamasına göre; aşağıda belirtilen sektörlerde faaliyet gösteren işletmeler başvurabilecektir:</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26</a:t>
          </a:r>
          <a:r>
            <a:rPr lang="tr-TR" sz="2000" b="0" kern="1200" dirty="0" smtClean="0">
              <a:solidFill>
                <a:schemeClr val="accent1">
                  <a:lumMod val="50000"/>
                </a:schemeClr>
              </a:solidFill>
              <a:latin typeface="Calibri" panose="020F0502020204030204" pitchFamily="34" charset="0"/>
              <a:ea typeface="+mn-ea"/>
              <a:cs typeface="+mn-cs"/>
            </a:rPr>
            <a:t>        Bilgisayarların, elektronik ve optik ürünlerin imalatı</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28</a:t>
          </a:r>
          <a:r>
            <a:rPr lang="tr-TR" sz="2000" b="0" kern="1200" dirty="0" smtClean="0">
              <a:solidFill>
                <a:schemeClr val="accent1">
                  <a:lumMod val="50000"/>
                </a:schemeClr>
              </a:solidFill>
              <a:latin typeface="Calibri" panose="020F0502020204030204" pitchFamily="34" charset="0"/>
              <a:ea typeface="+mn-ea"/>
              <a:cs typeface="+mn-cs"/>
            </a:rPr>
            <a:t>        Başka yerde sınıflandırılmamış makine ve ekipman imalatı </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30.3</a:t>
          </a:r>
          <a:r>
            <a:rPr lang="tr-TR" sz="2000" b="0" kern="1200" dirty="0" smtClean="0">
              <a:solidFill>
                <a:schemeClr val="accent1">
                  <a:lumMod val="50000"/>
                </a:schemeClr>
              </a:solidFill>
              <a:latin typeface="Calibri" panose="020F0502020204030204" pitchFamily="34" charset="0"/>
              <a:ea typeface="+mn-ea"/>
              <a:cs typeface="+mn-cs"/>
            </a:rPr>
            <a:t>     Hava ve uzay araçlarıyla ilgili makine imalatı</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33</a:t>
          </a:r>
          <a:r>
            <a:rPr lang="tr-TR" sz="2000" b="0" kern="1200" dirty="0" smtClean="0">
              <a:solidFill>
                <a:schemeClr val="accent1">
                  <a:lumMod val="50000"/>
                </a:schemeClr>
              </a:solidFill>
              <a:latin typeface="Calibri" panose="020F0502020204030204" pitchFamily="34" charset="0"/>
              <a:ea typeface="+mn-ea"/>
              <a:cs typeface="+mn-cs"/>
            </a:rPr>
            <a:t>        Makine ve ekipmanların kurulumu ve onarımı</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61</a:t>
          </a:r>
          <a:r>
            <a:rPr lang="tr-TR" sz="2000" b="0" kern="1200" dirty="0" smtClean="0">
              <a:solidFill>
                <a:schemeClr val="accent1">
                  <a:lumMod val="50000"/>
                </a:schemeClr>
              </a:solidFill>
              <a:latin typeface="Calibri" panose="020F0502020204030204" pitchFamily="34" charset="0"/>
              <a:ea typeface="+mn-ea"/>
              <a:cs typeface="+mn-cs"/>
            </a:rPr>
            <a:t>        Telekomünikasyon</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62</a:t>
          </a:r>
          <a:r>
            <a:rPr lang="tr-TR" sz="2000" b="0" kern="1200" dirty="0" smtClean="0">
              <a:solidFill>
                <a:schemeClr val="accent1">
                  <a:lumMod val="50000"/>
                </a:schemeClr>
              </a:solidFill>
              <a:latin typeface="Calibri" panose="020F0502020204030204" pitchFamily="34" charset="0"/>
              <a:ea typeface="+mn-ea"/>
              <a:cs typeface="+mn-cs"/>
            </a:rPr>
            <a:t>        Bilgisayar programlama, danışmanlık ve ilgili faaliyetler</a:t>
          </a:r>
        </a:p>
        <a:p>
          <a:pPr marL="450850" lvl="1" indent="0" algn="l" defTabSz="889000" rtl="0">
            <a:lnSpc>
              <a:spcPct val="90000"/>
            </a:lnSpc>
            <a:spcBef>
              <a:spcPct val="0"/>
            </a:spcBef>
            <a:spcAft>
              <a:spcPct val="15000"/>
            </a:spcAft>
            <a:buChar char="••"/>
          </a:pPr>
          <a:r>
            <a:rPr lang="tr-TR" sz="2000" b="0" kern="1200" dirty="0" smtClean="0">
              <a:solidFill>
                <a:srgbClr val="FF0000"/>
              </a:solidFill>
              <a:latin typeface="Calibri" panose="020F0502020204030204" pitchFamily="34" charset="0"/>
              <a:ea typeface="+mn-ea"/>
              <a:cs typeface="+mn-cs"/>
            </a:rPr>
            <a:t>63.1</a:t>
          </a:r>
          <a:r>
            <a:rPr lang="tr-TR" sz="2000" b="0" kern="1200" dirty="0" smtClean="0">
              <a:solidFill>
                <a:schemeClr val="accent1">
                  <a:lumMod val="50000"/>
                </a:schemeClr>
              </a:solidFill>
              <a:latin typeface="Calibri" panose="020F0502020204030204" pitchFamily="34" charset="0"/>
              <a:ea typeface="+mn-ea"/>
              <a:cs typeface="+mn-cs"/>
            </a:rPr>
            <a:t>     Veri işleme, barındırma ve ilgili faaliyetler; web </a:t>
          </a:r>
          <a:r>
            <a:rPr lang="tr-TR" sz="2000" b="0" kern="1200" dirty="0" err="1" smtClean="0">
              <a:solidFill>
                <a:schemeClr val="accent1">
                  <a:lumMod val="50000"/>
                </a:schemeClr>
              </a:solidFill>
              <a:latin typeface="Calibri" panose="020F0502020204030204" pitchFamily="34" charset="0"/>
              <a:ea typeface="+mn-ea"/>
              <a:cs typeface="+mn-cs"/>
            </a:rPr>
            <a:t>portalları</a:t>
          </a:r>
          <a:endParaRPr lang="tr-TR" sz="2000" kern="1200" dirty="0"/>
        </a:p>
      </dsp:txBody>
      <dsp:txXfrm>
        <a:off x="0" y="433978"/>
        <a:ext cx="8708471" cy="3402000"/>
      </dsp:txXfrm>
    </dsp:sp>
    <dsp:sp modelId="{581F76D1-C62D-4B17-B74F-E078CF05A1DA}">
      <dsp:nvSpPr>
        <dsp:cNvPr id="0" name=""/>
        <dsp:cNvSpPr/>
      </dsp:nvSpPr>
      <dsp:spPr>
        <a:xfrm>
          <a:off x="435423" y="138778"/>
          <a:ext cx="6095929"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412" tIns="0" rIns="230412" bIns="0" numCol="1" spcCol="1270" anchor="ctr" anchorCtr="0">
          <a:noAutofit/>
        </a:bodyPr>
        <a:lstStyle/>
        <a:p>
          <a:pPr lvl="0" algn="l" defTabSz="889000" rtl="0">
            <a:lnSpc>
              <a:spcPct val="90000"/>
            </a:lnSpc>
            <a:spcBef>
              <a:spcPct val="0"/>
            </a:spcBef>
            <a:spcAft>
              <a:spcPct val="35000"/>
            </a:spcAft>
          </a:pPr>
          <a:r>
            <a:rPr lang="tr-TR" sz="2000" b="1" kern="1200" dirty="0" smtClean="0">
              <a:latin typeface="Calibri" panose="020F0502020204030204" pitchFamily="34" charset="0"/>
            </a:rPr>
            <a:t>Hedef Sektör</a:t>
          </a:r>
        </a:p>
      </dsp:txBody>
      <dsp:txXfrm>
        <a:off x="464244" y="167599"/>
        <a:ext cx="6038287" cy="532758"/>
      </dsp:txXfrm>
    </dsp:sp>
    <dsp:sp modelId="{D859D08B-A940-4371-8F70-A29CB808EC78}">
      <dsp:nvSpPr>
        <dsp:cNvPr id="0" name=""/>
        <dsp:cNvSpPr/>
      </dsp:nvSpPr>
      <dsp:spPr>
        <a:xfrm>
          <a:off x="0" y="4239178"/>
          <a:ext cx="8708471" cy="113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5874" tIns="416560" rIns="675874" bIns="142240" numCol="1" spcCol="1270" anchor="t" anchorCtr="0">
          <a:noAutofit/>
        </a:bodyPr>
        <a:lstStyle/>
        <a:p>
          <a:pPr marL="228600" lvl="1" indent="-228600" algn="just" defTabSz="889000">
            <a:lnSpc>
              <a:spcPct val="90000"/>
            </a:lnSpc>
            <a:spcBef>
              <a:spcPct val="0"/>
            </a:spcBef>
            <a:spcAft>
              <a:spcPct val="15000"/>
            </a:spcAft>
            <a:buChar char="••"/>
          </a:pPr>
          <a:r>
            <a:rPr lang="tr-TR" sz="2000" kern="1200" dirty="0" smtClean="0">
              <a:solidFill>
                <a:srgbClr val="154E5F"/>
              </a:solidFill>
              <a:latin typeface="Calibri" panose="020F0502020204030204" pitchFamily="34" charset="0"/>
            </a:rPr>
            <a:t>KOSGEB Veri Tabanı’nda kayıtlı, KOBİ Beyannamesi onaylı KOBİ ölçeğindeki işletmeler başvurabilecektir.</a:t>
          </a:r>
          <a:endParaRPr lang="tr-TR" sz="2000" kern="1200" dirty="0">
            <a:solidFill>
              <a:srgbClr val="154E5F"/>
            </a:solidFill>
            <a:latin typeface="Calibri" panose="020F0502020204030204" pitchFamily="34" charset="0"/>
          </a:endParaRPr>
        </a:p>
      </dsp:txBody>
      <dsp:txXfrm>
        <a:off x="0" y="4239178"/>
        <a:ext cx="8708471" cy="1134000"/>
      </dsp:txXfrm>
    </dsp:sp>
    <dsp:sp modelId="{2D7F74C6-9C82-4EC5-A37B-B2F915BF3F9C}">
      <dsp:nvSpPr>
        <dsp:cNvPr id="0" name=""/>
        <dsp:cNvSpPr/>
      </dsp:nvSpPr>
      <dsp:spPr>
        <a:xfrm>
          <a:off x="435423" y="3943978"/>
          <a:ext cx="6095929"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412" tIns="0" rIns="230412" bIns="0" numCol="1" spcCol="1270" anchor="ctr" anchorCtr="0">
          <a:noAutofit/>
        </a:bodyPr>
        <a:lstStyle/>
        <a:p>
          <a:pPr lvl="0" algn="l" defTabSz="1066800">
            <a:lnSpc>
              <a:spcPct val="90000"/>
            </a:lnSpc>
            <a:spcBef>
              <a:spcPct val="0"/>
            </a:spcBef>
            <a:spcAft>
              <a:spcPct val="35000"/>
            </a:spcAft>
          </a:pPr>
          <a:r>
            <a:rPr lang="tr-TR" sz="2400" b="1" kern="1200" dirty="0" smtClean="0">
              <a:latin typeface="Calibri" panose="020F0502020204030204" pitchFamily="34" charset="0"/>
            </a:rPr>
            <a:t>Ölçek</a:t>
          </a:r>
          <a:endParaRPr lang="tr-TR" sz="2400" kern="1200" dirty="0">
            <a:latin typeface="Calibri" panose="020F0502020204030204" pitchFamily="34" charset="0"/>
          </a:endParaRPr>
        </a:p>
      </dsp:txBody>
      <dsp:txXfrm>
        <a:off x="464244" y="3972799"/>
        <a:ext cx="6038287"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84616" y="9428585"/>
            <a:ext cx="2971800" cy="496332"/>
          </a:xfrm>
          <a:prstGeom prst="rect">
            <a:avLst/>
          </a:prstGeom>
        </p:spPr>
        <p:txBody>
          <a:bodyPr vert="horz" lIns="91579" tIns="45789" rIns="91579" bIns="45789"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2" y="1"/>
            <a:ext cx="2971800" cy="496332"/>
          </a:xfrm>
          <a:prstGeom prst="rect">
            <a:avLst/>
          </a:prstGeom>
        </p:spPr>
        <p:txBody>
          <a:bodyPr vert="horz" lIns="91579" tIns="45789" rIns="91579" bIns="45789" rtlCol="0"/>
          <a:lstStyle>
            <a:lvl1pPr algn="l">
              <a:defRPr sz="1200"/>
            </a:lvl1pPr>
          </a:lstStyle>
          <a:p>
            <a:endParaRPr lang="tr-TR"/>
          </a:p>
        </p:txBody>
      </p:sp>
      <p:sp>
        <p:nvSpPr>
          <p:cNvPr id="3" name="2 Veri Yer Tutucusu"/>
          <p:cNvSpPr>
            <a:spLocks noGrp="1"/>
          </p:cNvSpPr>
          <p:nvPr>
            <p:ph type="dt" idx="1"/>
          </p:nvPr>
        </p:nvSpPr>
        <p:spPr>
          <a:xfrm>
            <a:off x="3884616" y="1"/>
            <a:ext cx="2971800" cy="496332"/>
          </a:xfrm>
          <a:prstGeom prst="rect">
            <a:avLst/>
          </a:prstGeom>
        </p:spPr>
        <p:txBody>
          <a:bodyPr vert="horz" lIns="91579" tIns="45789" rIns="91579" bIns="45789"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938213" y="742950"/>
            <a:ext cx="4981575" cy="3724275"/>
          </a:xfrm>
          <a:prstGeom prst="rect">
            <a:avLst/>
          </a:prstGeom>
          <a:noFill/>
          <a:ln w="12700">
            <a:solidFill>
              <a:prstClr val="black"/>
            </a:solidFill>
          </a:ln>
        </p:spPr>
        <p:txBody>
          <a:bodyPr vert="horz" lIns="91579" tIns="45789" rIns="91579" bIns="45789" rtlCol="0" anchor="ctr"/>
          <a:lstStyle/>
          <a:p>
            <a:endParaRPr lang="tr-TR"/>
          </a:p>
        </p:txBody>
      </p:sp>
      <p:sp>
        <p:nvSpPr>
          <p:cNvPr id="5" name="4 Not Yer Tutucusu"/>
          <p:cNvSpPr>
            <a:spLocks noGrp="1"/>
          </p:cNvSpPr>
          <p:nvPr>
            <p:ph type="body" sz="quarter" idx="3"/>
          </p:nvPr>
        </p:nvSpPr>
        <p:spPr>
          <a:xfrm>
            <a:off x="685800" y="4715155"/>
            <a:ext cx="5486400" cy="4466988"/>
          </a:xfrm>
          <a:prstGeom prst="rect">
            <a:avLst/>
          </a:prstGeom>
        </p:spPr>
        <p:txBody>
          <a:bodyPr vert="horz" lIns="91579" tIns="45789" rIns="91579" bIns="45789"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2" y="9428585"/>
            <a:ext cx="2971800" cy="496332"/>
          </a:xfrm>
          <a:prstGeom prst="rect">
            <a:avLst/>
          </a:prstGeom>
        </p:spPr>
        <p:txBody>
          <a:bodyPr vert="horz" lIns="91579" tIns="45789" rIns="91579" bIns="45789"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6" y="9428585"/>
            <a:ext cx="2971800" cy="496332"/>
          </a:xfrm>
          <a:prstGeom prst="rect">
            <a:avLst/>
          </a:prstGeom>
        </p:spPr>
        <p:txBody>
          <a:bodyPr vert="horz" lIns="91579" tIns="45789" rIns="91579" bIns="45789"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938213" y="744538"/>
            <a:ext cx="4981575" cy="3722687"/>
          </a:xfrm>
          <a:ln/>
        </p:spPr>
      </p:sp>
      <p:sp>
        <p:nvSpPr>
          <p:cNvPr id="192515" name="Rectangle 3"/>
          <p:cNvSpPr>
            <a:spLocks noGrp="1" noChangeArrowheads="1"/>
          </p:cNvSpPr>
          <p:nvPr>
            <p:ph type="body" idx="1"/>
          </p:nvPr>
        </p:nvSpPr>
        <p:spPr>
          <a:xfrm>
            <a:off x="687117" y="4715155"/>
            <a:ext cx="5485961"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3326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379530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1625780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204445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val="137575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403821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31</a:t>
            </a:fld>
            <a:endParaRPr lang="tr-TR" sz="1200" b="0">
              <a:solidFill>
                <a:prstClr val="black"/>
              </a:solidFill>
              <a:latin typeface="Arial" charset="0"/>
            </a:endParaRPr>
          </a:p>
        </p:txBody>
      </p:sp>
    </p:spTree>
    <p:extLst>
      <p:ext uri="{BB962C8B-B14F-4D97-AF65-F5344CB8AC3E}">
        <p14:creationId xmlns:p14="http://schemas.microsoft.com/office/powerpoint/2010/main" val="377527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32</a:t>
            </a:fld>
            <a:endParaRPr lang="tr-TR" sz="1200" b="0">
              <a:solidFill>
                <a:prstClr val="black"/>
              </a:solidFill>
              <a:latin typeface="Arial" charset="0"/>
            </a:endParaRPr>
          </a:p>
        </p:txBody>
      </p:sp>
    </p:spTree>
    <p:extLst>
      <p:ext uri="{BB962C8B-B14F-4D97-AF65-F5344CB8AC3E}">
        <p14:creationId xmlns:p14="http://schemas.microsoft.com/office/powerpoint/2010/main" val="845244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33</a:t>
            </a:fld>
            <a:endParaRPr lang="tr-TR" sz="1200" b="0">
              <a:solidFill>
                <a:prstClr val="black"/>
              </a:solidFill>
              <a:latin typeface="Arial" charset="0"/>
            </a:endParaRPr>
          </a:p>
        </p:txBody>
      </p:sp>
    </p:spTree>
    <p:extLst>
      <p:ext uri="{BB962C8B-B14F-4D97-AF65-F5344CB8AC3E}">
        <p14:creationId xmlns:p14="http://schemas.microsoft.com/office/powerpoint/2010/main" val="153649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34</a:t>
            </a:fld>
            <a:endParaRPr lang="tr-TR" sz="1200" b="0">
              <a:solidFill>
                <a:prstClr val="black"/>
              </a:solidFill>
              <a:latin typeface="Arial" charset="0"/>
            </a:endParaRPr>
          </a:p>
        </p:txBody>
      </p:sp>
    </p:spTree>
    <p:extLst>
      <p:ext uri="{BB962C8B-B14F-4D97-AF65-F5344CB8AC3E}">
        <p14:creationId xmlns:p14="http://schemas.microsoft.com/office/powerpoint/2010/main" val="277469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35</a:t>
            </a:fld>
            <a:endParaRPr lang="tr-TR" sz="1200" b="0">
              <a:solidFill>
                <a:prstClr val="black"/>
              </a:solidFill>
              <a:latin typeface="Arial" charset="0"/>
            </a:endParaRPr>
          </a:p>
        </p:txBody>
      </p:sp>
    </p:spTree>
    <p:extLst>
      <p:ext uri="{BB962C8B-B14F-4D97-AF65-F5344CB8AC3E}">
        <p14:creationId xmlns:p14="http://schemas.microsoft.com/office/powerpoint/2010/main" val="3391172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36</a:t>
            </a:fld>
            <a:endParaRPr lang="tr-TR" sz="1200" b="0">
              <a:solidFill>
                <a:prstClr val="black"/>
              </a:solidFill>
              <a:latin typeface="Arial" charset="0"/>
            </a:endParaRPr>
          </a:p>
        </p:txBody>
      </p:sp>
    </p:spTree>
    <p:extLst>
      <p:ext uri="{BB962C8B-B14F-4D97-AF65-F5344CB8AC3E}">
        <p14:creationId xmlns:p14="http://schemas.microsoft.com/office/powerpoint/2010/main" val="1300046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37</a:t>
            </a:fld>
            <a:endParaRPr lang="tr-TR" sz="1200" b="0">
              <a:solidFill>
                <a:prstClr val="black"/>
              </a:solidFill>
              <a:latin typeface="Arial" charset="0"/>
            </a:endParaRPr>
          </a:p>
        </p:txBody>
      </p:sp>
    </p:spTree>
    <p:extLst>
      <p:ext uri="{BB962C8B-B14F-4D97-AF65-F5344CB8AC3E}">
        <p14:creationId xmlns:p14="http://schemas.microsoft.com/office/powerpoint/2010/main" val="1141817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938213" y="742950"/>
            <a:ext cx="4981575" cy="37242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3305" eaLnBrk="0" hangingPunct="0">
              <a:defRPr sz="2800" b="1">
                <a:solidFill>
                  <a:srgbClr val="000000"/>
                </a:solidFill>
                <a:latin typeface="Verdana" pitchFamily="34" charset="0"/>
                <a:cs typeface="Arial" charset="0"/>
              </a:defRPr>
            </a:lvl1pPr>
            <a:lvl2pPr marL="745945" indent="-286902" defTabSz="913305" eaLnBrk="0" hangingPunct="0">
              <a:defRPr sz="2800" b="1">
                <a:solidFill>
                  <a:srgbClr val="000000"/>
                </a:solidFill>
                <a:latin typeface="Verdana" pitchFamily="34" charset="0"/>
                <a:cs typeface="Arial" charset="0"/>
              </a:defRPr>
            </a:lvl2pPr>
            <a:lvl3pPr marL="1147608" indent="-229522" defTabSz="913305" eaLnBrk="0" hangingPunct="0">
              <a:defRPr sz="2800" b="1">
                <a:solidFill>
                  <a:srgbClr val="000000"/>
                </a:solidFill>
                <a:latin typeface="Verdana" pitchFamily="34" charset="0"/>
                <a:cs typeface="Arial" charset="0"/>
              </a:defRPr>
            </a:lvl3pPr>
            <a:lvl4pPr marL="1606650" indent="-229522" defTabSz="913305" eaLnBrk="0" hangingPunct="0">
              <a:defRPr sz="2800" b="1">
                <a:solidFill>
                  <a:srgbClr val="000000"/>
                </a:solidFill>
                <a:latin typeface="Verdana" pitchFamily="34" charset="0"/>
                <a:cs typeface="Arial" charset="0"/>
              </a:defRPr>
            </a:lvl4pPr>
            <a:lvl5pPr marL="2065693" indent="-229522" defTabSz="913305" eaLnBrk="0" hangingPunct="0">
              <a:defRPr sz="2800" b="1">
                <a:solidFill>
                  <a:srgbClr val="000000"/>
                </a:solidFill>
                <a:latin typeface="Verdana" pitchFamily="34" charset="0"/>
                <a:cs typeface="Arial" charset="0"/>
              </a:defRPr>
            </a:lvl5pPr>
            <a:lvl6pPr marL="2524737" indent="-229522" algn="ctr" defTabSz="913305" eaLnBrk="0" fontAlgn="base" hangingPunct="0">
              <a:spcBef>
                <a:spcPct val="50000"/>
              </a:spcBef>
              <a:spcAft>
                <a:spcPct val="0"/>
              </a:spcAft>
              <a:defRPr sz="2800" b="1">
                <a:solidFill>
                  <a:srgbClr val="000000"/>
                </a:solidFill>
                <a:latin typeface="Verdana" pitchFamily="34" charset="0"/>
                <a:cs typeface="Arial" charset="0"/>
              </a:defRPr>
            </a:lvl6pPr>
            <a:lvl7pPr marL="2983779" indent="-229522" algn="ctr" defTabSz="913305" eaLnBrk="0" fontAlgn="base" hangingPunct="0">
              <a:spcBef>
                <a:spcPct val="50000"/>
              </a:spcBef>
              <a:spcAft>
                <a:spcPct val="0"/>
              </a:spcAft>
              <a:defRPr sz="2800" b="1">
                <a:solidFill>
                  <a:srgbClr val="000000"/>
                </a:solidFill>
                <a:latin typeface="Verdana" pitchFamily="34" charset="0"/>
                <a:cs typeface="Arial" charset="0"/>
              </a:defRPr>
            </a:lvl7pPr>
            <a:lvl8pPr marL="3442822" indent="-229522" algn="ctr" defTabSz="913305" eaLnBrk="0" fontAlgn="base" hangingPunct="0">
              <a:spcBef>
                <a:spcPct val="50000"/>
              </a:spcBef>
              <a:spcAft>
                <a:spcPct val="0"/>
              </a:spcAft>
              <a:defRPr sz="2800" b="1">
                <a:solidFill>
                  <a:srgbClr val="000000"/>
                </a:solidFill>
                <a:latin typeface="Verdana" pitchFamily="34" charset="0"/>
                <a:cs typeface="Arial" charset="0"/>
              </a:defRPr>
            </a:lvl8pPr>
            <a:lvl9pPr marL="3901865" indent="-229522" algn="ctr" defTabSz="913305" eaLnBrk="0" fontAlgn="base" hangingPunct="0">
              <a:spcBef>
                <a:spcPct val="50000"/>
              </a:spcBef>
              <a:spcAft>
                <a:spcPct val="0"/>
              </a:spcAft>
              <a:defRPr sz="2800" b="1">
                <a:solidFill>
                  <a:srgbClr val="000000"/>
                </a:solidFill>
                <a:latin typeface="Verdana" pitchFamily="34" charset="0"/>
                <a:cs typeface="Arial" charset="0"/>
              </a:defRPr>
            </a:lvl9pPr>
          </a:lstStyle>
          <a:p>
            <a:pPr eaLnBrk="1" hangingPunct="1"/>
            <a:fld id="{9251DE89-AAD2-40F7-89E5-FE36C2F41667}" type="slidenum">
              <a:rPr lang="tr-TR" sz="1200" b="0">
                <a:solidFill>
                  <a:prstClr val="black"/>
                </a:solidFill>
                <a:latin typeface="Arial" charset="0"/>
              </a:rPr>
              <a:pPr eaLnBrk="1" hangingPunct="1"/>
              <a:t>38</a:t>
            </a:fld>
            <a:endParaRPr lang="tr-TR" sz="1200" b="0">
              <a:solidFill>
                <a:prstClr val="black"/>
              </a:solidFill>
              <a:latin typeface="Arial" charset="0"/>
            </a:endParaRPr>
          </a:p>
        </p:txBody>
      </p:sp>
    </p:spTree>
    <p:extLst>
      <p:ext uri="{BB962C8B-B14F-4D97-AF65-F5344CB8AC3E}">
        <p14:creationId xmlns:p14="http://schemas.microsoft.com/office/powerpoint/2010/main" val="419785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222582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569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4498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0A553B-3F80-4470-B8AC-56E4FBADE334}"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55679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0A553B-3F80-4470-B8AC-56E4FBADE334}"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02573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8050" y="744538"/>
            <a:ext cx="4981575"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0058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371706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38213" y="742950"/>
            <a:ext cx="4981575" cy="372427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0A553B-3F80-4470-B8AC-56E4FBADE334}"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527507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6.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 Id="rId4" Type="http://schemas.openxmlformats.org/officeDocument/2006/relationships/image" Target="../media/image6.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 Id="rId4" Type="http://schemas.openxmlformats.org/officeDocument/2006/relationships/image" Target="../media/image6.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 Id="rId4" Type="http://schemas.openxmlformats.org/officeDocument/2006/relationships/image" Target="../media/image6.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6"/>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4C111F54-FEB1-4EB4-A577-F702F12D4186}" type="datetime1">
              <a:rPr lang="en-US" smtClean="0"/>
              <a:t>9/8/2020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FDE61F5-7CDB-4E1C-8020-74F6AEC2817A}"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A4D89B2-797C-4080-871A-74FFA5787B00}"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72B60E1-9F72-4798-B7F8-DF4F4F68326B}"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E6508A7-1BFF-4D28-872B-AD2AE41353A8}"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AC9778-03E7-4415-BA2E-ED6E8BC00B1F}"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C8046F7-B715-4ECE-AE8F-D78F8BB3DC5D}"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5803DAD-6A5F-4D53-8950-E724ACA9D37E}"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9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9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C5CE392-EC95-4239-A07E-C9614278BF10}"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DB1129-9A46-4DF2-A07F-DE11C837D2FC}"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29804D5-7C84-4B69-8079-DA2FAD14270D}"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F20BD83-E80D-4899-94D1-64393759E960}"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AA99E4-4DAA-4E71-9E8F-AF6945E7BA3E}"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FC90BF1-C042-4F2B-9AE8-3DB7D2C1E9BB}"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36C30995-1C84-4332-888D-FF918DD74DFD}"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CBBC3A4-4BAD-43FD-A53B-9D3D9AA8796C}"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77F417F-9826-46DF-9B13-101CBCCBB8EB}"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9273040-F77B-48DC-9E7A-1ECC2B3AA1DE}"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E4FE8EA-0392-476E-BFD7-2238D86A2EA8}"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6022EBD-0230-4EB6-91FB-5C44027B7307}"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D31F05A-25A4-481A-ABF9-669F12F5E128}"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ACBA81D-3D99-4590-AB6B-4531C0F9495F}"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4FC5840-19FF-4A2F-A02C-5B97D5A60A60}"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0C831A6-ECCC-4A4F-889C-FC83C9B0955A}"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D37F4243-6748-4F42-A703-9E819AC017BD}"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FFBC285-5E67-4592-A3A7-F9B80C0C80EE}"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1"/>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1"/>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86B835CC-A8B5-452C-9DD6-810506F73BF6}"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31CC361-4BA4-4A0A-9205-831ECC28422A}"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098E3FF-691F-406F-8EF3-47228E3227D1}"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88289DD-5E1E-4118-A1EC-03B36848C6EF}"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84EFB5-C6DC-4A53-9CB6-1B57D8014E9E}"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269FF9E-741A-45D9-A078-A3316A1754DA}"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7A567A5-F063-43E2-AFD0-F6127B782C47}"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AE311A3-BFF4-420B-96EF-45341203DD62}"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AE74F308-7121-45A1-9153-11FCAFA352EE}"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786718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A89BA8F2-220D-4001-8226-F1B197E0EB13}"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28509161"/>
      </p:ext>
    </p:extLst>
  </p:cSld>
  <p:clrMapOvr>
    <a:masterClrMapping/>
  </p:clrMapOvr>
  <p:transition spd="slow">
    <p:push dir="u"/>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390633"/>
            <a:ext cx="7772400" cy="135703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896003"/>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BAACA1DB-F13B-4141-901B-A72572DA1714}"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855171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87947"/>
            <a:ext cx="4038600" cy="4493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7626865F-2683-48F6-9474-DBD2D90E43F5}" type="datetime1">
              <a:rPr lang="en-US" smtClean="0">
                <a:solidFill>
                  <a:prstClr val="black">
                    <a:tint val="75000"/>
                  </a:prstClr>
                </a:solidFill>
              </a:rPr>
              <a:t>9/8/2020</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7907089"/>
      </p:ext>
    </p:extLst>
  </p:cSld>
  <p:clrMapOvr>
    <a:masterClrMapping/>
  </p:clrMapOvr>
  <p:transition spd="slow">
    <p:push dir="u"/>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2943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33" y="152943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57744167-8E73-429D-97B9-5921DE1282E5}" type="datetime1">
              <a:rPr lang="en-US" smtClean="0">
                <a:solidFill>
                  <a:prstClr val="black">
                    <a:tint val="75000"/>
                  </a:prstClr>
                </a:solidFill>
              </a:rPr>
              <a:t>9/8/2020</a:t>
            </a:fld>
            <a:endParaRPr lang="en-CA">
              <a:solidFill>
                <a:prstClr val="black">
                  <a:tint val="75000"/>
                </a:prstClr>
              </a:solidFill>
            </a:endParaRPr>
          </a:p>
        </p:txBody>
      </p:sp>
      <p:sp>
        <p:nvSpPr>
          <p:cNvPr id="8" name="Altbilgi Yer Tutucusu 7"/>
          <p:cNvSpPr>
            <a:spLocks noGrp="1"/>
          </p:cNvSpPr>
          <p:nvPr>
            <p:ph type="ftr" sz="quarter" idx="11"/>
          </p:nvPr>
        </p:nvSpPr>
        <p:spPr/>
        <p:txBody>
          <a:bodyPr/>
          <a:lstStyle/>
          <a:p>
            <a:pPr>
              <a:defRPr/>
            </a:pPr>
            <a:endParaRPr lang="en-CA">
              <a:solidFill>
                <a:prstClr val="black">
                  <a:tint val="75000"/>
                </a:prstClr>
              </a:solidFill>
            </a:endParaRPr>
          </a:p>
        </p:txBody>
      </p:sp>
      <p:sp>
        <p:nvSpPr>
          <p:cNvPr id="9" name="Slayt Numarası Yer Tutucusu 8"/>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507313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B70E770-EE36-4290-B513-6854BC09343A}" type="datetime1">
              <a:rPr lang="en-US" smtClean="0">
                <a:solidFill>
                  <a:prstClr val="black">
                    <a:tint val="75000"/>
                  </a:prstClr>
                </a:solidFill>
              </a:rPr>
              <a:t>9/8/2020</a:t>
            </a:fld>
            <a:endParaRPr lang="en-CA">
              <a:solidFill>
                <a:prstClr val="black">
                  <a:tint val="75000"/>
                </a:prstClr>
              </a:solidFill>
            </a:endParaRPr>
          </a:p>
        </p:txBody>
      </p:sp>
      <p:sp>
        <p:nvSpPr>
          <p:cNvPr id="4" name="Altbilgi Yer Tutucusu 3"/>
          <p:cNvSpPr>
            <a:spLocks noGrp="1"/>
          </p:cNvSpPr>
          <p:nvPr>
            <p:ph type="ftr" sz="quarter" idx="11"/>
          </p:nvPr>
        </p:nvSpPr>
        <p:spPr/>
        <p:txBody>
          <a:bodyPr/>
          <a:lstStyle/>
          <a:p>
            <a:pPr>
              <a:defRPr/>
            </a:pPr>
            <a:endParaRPr lang="en-CA">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91195201"/>
      </p:ext>
    </p:extLst>
  </p:cSld>
  <p:clrMapOvr>
    <a:masterClrMapping/>
  </p:clrMapOvr>
  <p:transition spd="slow">
    <p:push dir="u"/>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75E450C8-8A89-4A74-B139-3821A78ACE8E}" type="datetime1">
              <a:rPr lang="en-US" smtClean="0">
                <a:solidFill>
                  <a:prstClr val="black">
                    <a:tint val="75000"/>
                  </a:prstClr>
                </a:solidFill>
              </a:rPr>
              <a:t>9/8/2020</a:t>
            </a:fld>
            <a:endParaRPr lang="en-CA">
              <a:solidFill>
                <a:prstClr val="black">
                  <a:tint val="75000"/>
                </a:prstClr>
              </a:solidFill>
            </a:endParaRPr>
          </a:p>
        </p:txBody>
      </p:sp>
      <p:sp>
        <p:nvSpPr>
          <p:cNvPr id="3" name="Altbilgi Yer Tutucusu 2"/>
          <p:cNvSpPr>
            <a:spLocks noGrp="1"/>
          </p:cNvSpPr>
          <p:nvPr>
            <p:ph type="ftr" sz="quarter" idx="11"/>
          </p:nvPr>
        </p:nvSpPr>
        <p:spPr/>
        <p:txBody>
          <a:bodyPr/>
          <a:lstStyle/>
          <a:p>
            <a:pPr>
              <a:defRPr/>
            </a:pPr>
            <a:endParaRPr lang="en-CA">
              <a:solidFill>
                <a:prstClr val="black">
                  <a:tint val="75000"/>
                </a:prstClr>
              </a:solidFill>
            </a:endParaRPr>
          </a:p>
        </p:txBody>
      </p:sp>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14820251"/>
      </p:ext>
    </p:extLst>
  </p:cSld>
  <p:clrMapOvr>
    <a:masterClrMapping/>
  </p:clrMapOvr>
  <p:transition spd="slow">
    <p:push dir="u"/>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209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19" y="1429787"/>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3956ECFC-52C4-4C1C-899F-A89608E00B89}" type="datetime1">
              <a:rPr lang="en-US" smtClean="0">
                <a:solidFill>
                  <a:prstClr val="black">
                    <a:tint val="75000"/>
                  </a:prstClr>
                </a:solidFill>
              </a:rPr>
              <a:t>9/8/2020</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403299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782874"/>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4751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A4540A14-2C4C-4A4F-807F-99D5148DDBCA}" type="datetime1">
              <a:rPr lang="en-US" smtClean="0">
                <a:solidFill>
                  <a:prstClr val="black">
                    <a:tint val="75000"/>
                  </a:prstClr>
                </a:solidFill>
              </a:rPr>
              <a:t>9/8/2020</a:t>
            </a:fld>
            <a:endParaRPr lang="en-CA">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en-CA">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646935"/>
      </p:ext>
    </p:extLst>
  </p:cSld>
  <p:clrMapOvr>
    <a:masterClrMapping/>
  </p:clrMapOvr>
  <p:transition spd="slow">
    <p:push dir="u"/>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8CAB4788-6462-4E67-85F5-060CC380C9BE}"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6119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B4464606-43A0-442D-B11C-42AEA9186A02}"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2043"/>
            <a:ext cx="2057400" cy="5809292"/>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2043"/>
            <a:ext cx="6019800" cy="580929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53445ED6-D9EC-455C-BF0B-5C5DAF200792}"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53676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8C2C23D2-0F53-4555-8CD9-ED8E71CEA951}" type="datetime1">
              <a:rPr lang="en-US" smtClean="0"/>
              <a:t>9/8/2020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83D0DC3D-8AB3-44A0-B24F-109B9CB083EB}" type="datetime1">
              <a:rPr lang="en-US" smtClean="0"/>
              <a:t>9/8/2020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6B370FF5-F169-4A5D-8444-78FA81E0D637}" type="datetime1">
              <a:rPr lang="en-US" smtClean="0"/>
              <a:t>9/8/2020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5323AFA5-8255-45DD-889A-2DF1BCD6259C}" type="datetime1">
              <a:rPr lang="en-US" smtClean="0"/>
              <a:t>9/8/2020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9D798F09-829D-406C-93FD-51F85DE091E9}" type="datetime1">
              <a:rPr lang="en-US" smtClean="0"/>
              <a:t>9/8/2020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00C5CD64-6E44-4BAE-A567-E16C2093B565}" type="datetime1">
              <a:rPr lang="en-US" smtClean="0"/>
              <a:t>9/8/2020</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0"/>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t>9/8/2020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8"/>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t>9/8/2020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60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60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098E0633-6EE1-42B8-B737-9B93D0DBD80A}"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8"/>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t>9/8/2020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2F9BDEE0-E164-4B9A-8225-630954335CBB}"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4C2CCDA-3C20-449C-8A71-99A8E4781FBE}"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041DC2E-41BE-4FF2-A8E2-3FBD57E59307}"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1808CAA6-2096-43ED-8235-B9940E71455F}"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C97631F-96A1-48E9-A50D-FCAE86AC73E1}"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9423A92-2B8E-43D8-9201-DB7C105FEC60}"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1A7DADE-8C3B-486E-918A-4C259D178417}"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B9DB6EF-202A-4303-B7B2-C8EBC12F6435}"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8AC5324-7000-472C-80B4-7304FDA75D6E}"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BDCDE32C-C6EF-4DA8-9DEA-31BBD8BA870C}"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A33F6B6-E958-465A-87A8-391DA58EDC26}"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D25B45C-3260-4F23-B0A9-4E4703D14271}"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D899D684-9C83-4357-94D5-82DFBBD9C89D}"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E15931-2A8E-4623-A65C-0D883A86E3D0}"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9EE6264-E6CF-470E-A3E3-E7F5FA72822A}"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A3431DE5-3890-451D-892E-496469116413}"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69DE5DF6-41B3-4081-B680-73424DDE2560}"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FD996FA-B699-41EB-A2DA-73220DB8FADD}"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6551DA9-231E-4DA9-B93C-429A97A42298}"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BB73175-3CEB-49B7-AF74-13B5FBE3A160}"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79175A94-80A4-4D80-9094-61D317DFD890}"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AFA4DF9-4F80-4FFD-A82D-747FCCB309B2}"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EDF6001-CEBB-4A30-A674-18C7680C2C19}"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47794D-DC86-438B-9300-93724981A5B1}"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C4320016-F54C-4738-9495-D5136C2CAF8A}"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D38732-183D-4CEA-92AA-53376430BDA4}"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A9591909-5DEC-4211-838C-1B4363954A18}"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CA2ACA3F-2F9F-43F8-937B-704D60FFA85A}"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4"/>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4"/>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CFF3A07-08D7-4745-91CC-AFCFAC7AD10F}"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ED60B04-3F54-40B4-BCE1-28909B68901E}"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94D9F45-B267-4C7C-B849-C8DFC13DEAC0}"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3110F79-836C-48C8-B30F-4E372B418780}"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96E7B6E-6194-4704-9535-AAF3AC885B0D}"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92BCEEFA-0352-4677-B3E7-F126B784DD0A}"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FB86901-B036-43F3-9AC8-57EE8A14BFB6}"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6"/>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6"/>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08DA41D-3028-439D-A5BB-42AB6E7AE017}"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33C7F8E1-A45F-49CB-A6C3-1661EDF21148}" type="datetime1">
              <a:rPr lang="en-US" smtClean="0"/>
              <a:t>9/8/2020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28FD1F8-FE42-46CB-8629-DB088AC39D80}" type="datetime1">
              <a:rPr lang="en-US" smtClean="0"/>
              <a:t>9/8/2020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8177893F-052A-4075-9CB9-51116CE92CC3}" type="datetime1">
              <a:rPr lang="en-US" smtClean="0"/>
              <a:t>9/8/2020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781DD2B6-9470-4290-8906-6B470239C0C4}" type="datetime1">
              <a:rPr lang="en-US" smtClean="0"/>
              <a:t>9/8/2020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DFFA1F0B-FDC9-4E0E-9CB5-A528FBB43912}" type="datetime1">
              <a:rPr lang="en-US" smtClean="0"/>
              <a:t>9/8/2020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4E91A7E-1366-44F9-9912-ED6677FC262F}"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7B421841-48C2-4AE9-AFF1-D910EC6045F4}" type="datetime1">
              <a:rPr lang="en-US" smtClean="0"/>
              <a:t>9/8/2020</a:t>
            </a:fld>
            <a:endParaRPr lang="en-CA"/>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45"/>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t>9/8/2020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t>9/8/2020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3"/>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t>9/8/2020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AD184E10-EA91-40EF-BF07-8B55540D915F}"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FFEED6F-F454-476B-8972-692CD8827C43}"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60F93A39-B255-45DF-B909-0917741AB2D2}"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DAE111FF-F825-42A6-BB49-3282580D2684}"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6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6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AA550E7-01C4-4526-899A-0B0779EC385E}"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1F287C5F-F46A-4B74-AEFF-FEED0C79A243}"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D1B68FC9-E8F3-43F4-BE8F-F243FDE34D0F}" type="datetime1">
              <a:rPr lang="en-US" smtClean="0"/>
              <a:t>9/8/2020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7787F1-626E-4E4E-9035-824297AB0E8B}"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65C6FCB9-AE91-4B81-B7D4-2FA44D8AA367}"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93E1291-DFB4-42E6-8E14-83DBF19E2045}"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D726631-708F-468A-B6EE-F031EEF1D5ED}"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7EE6317-04CA-4E11-B510-0D4AED3B8134}"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69"/>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69"/>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4AD7988E-2505-467C-803A-E6CF1F5B60D1}"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C94FB4A-C00F-4048-B89C-BF7DBD23028F}"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CBA37C0-D479-4386-90BE-A5955D856BC6}"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ECE03872-808D-4F72-AFA6-DAA41E7CA7BF}"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592E74CD-78B4-4A5D-A4E8-C178E465FB2B}"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5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5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25F77EE-E4F9-449C-BF4C-D0E7F76CAF1C}"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2"/>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2"/>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1C6531F-FDE7-46E8-94CC-FEF30BC51A91}"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AFBA0EA-A210-4EDE-8C2E-F583EAEC2B61}"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184433B4-9659-4FA3-95E3-909DCBB09476}"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F67F888-6850-4622-A2D1-BC10A1A759CC}"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041FB9F7-B5D3-4F6E-AE30-ECDE7FBA31F7}"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BC88475-DD37-4787-A26F-2CDA4936CC01}"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54"/>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54"/>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7693785-1B84-4144-AF40-6FB15888713E}"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590"/>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C919C3D-258E-4AE9-8EE7-7274CCC8068D}"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7F942EB-C2F9-4A0C-991B-91FD7B197337}"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40"/>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09"/>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A39F186-4470-4994-82CF-E4BB1703D272}"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35"/>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F0B5F6EE-0AFE-45B0-A31C-FBF2194A5643}"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2D25A54-A637-43A6-995C-A622323FB721}"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40"/>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40"/>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706B97C0-2008-4187-B406-A6BA22179CF5}"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AB28BFE4-E254-48B8-955B-906ADF075E49}"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75381BC-A7A6-425E-88B4-11D6ACEBF93A}"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00"/>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F77F5F4-7CB0-4D56-8280-EF9BA3110D03}"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884"/>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23"/>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8E284925-7CFD-419E-890B-A11C2343F926}"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E6D14B5-3E43-407D-A476-56F506D0E574}"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4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4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2918B537-3143-4459-AA03-17269DBCCC2B}"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prstClr val="white"/>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66"/>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919924502"/>
      </p:ext>
    </p:extLst>
  </p:cSld>
  <p:clrMapOvr>
    <a:masterClrMapping/>
  </p:clrMapOvr>
  <p:transition spd="slow">
    <p:push dir="u"/>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00"/>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33C7F8E1-A45F-49CB-A6C3-1661EDF21148}" type="datetime1">
              <a:rPr lang="en-US" smtClean="0">
                <a:solidFill>
                  <a:prstClr val="black"/>
                </a:solidFill>
              </a:rPr>
              <a:pPr>
                <a:defRPr/>
              </a:pPr>
              <a:t>9/8/2020</a:t>
            </a:fld>
            <a:endParaRPr lang="en-CA">
              <a:solidFill>
                <a:prstClr val="black"/>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46408739"/>
      </p:ext>
    </p:extLst>
  </p:cSld>
  <p:clrMapOvr>
    <a:masterClrMapping/>
  </p:clrMapOvr>
  <p:transition spd="slow">
    <p:push dir="u"/>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19"/>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28FD1F8-FE42-46CB-8629-DB088AC39D80}" type="datetime1">
              <a:rPr lang="en-US" smtClean="0">
                <a:solidFill>
                  <a:prstClr val="black"/>
                </a:solidFill>
              </a:rPr>
              <a:pPr>
                <a:defRPr/>
              </a:pPr>
              <a:t>9/8/2020</a:t>
            </a:fld>
            <a:endParaRPr lang="en-CA">
              <a:solidFill>
                <a:prstClr val="black"/>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73859780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28C5A11-7B7F-4677-912C-6A40238F5594}"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8177893F-052A-4075-9CB9-51116CE92CC3}" type="datetime1">
              <a:rPr lang="en-US" smtClean="0">
                <a:solidFill>
                  <a:prstClr val="black"/>
                </a:solidFill>
              </a:rPr>
              <a:pPr>
                <a:defRPr/>
              </a:pPr>
              <a:t>9/8/2020</a:t>
            </a:fld>
            <a:endParaRPr lang="en-CA">
              <a:solidFill>
                <a:prstClr val="black"/>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26024232"/>
      </p:ext>
    </p:extLst>
  </p:cSld>
  <p:clrMapOvr>
    <a:masterClrMapping/>
  </p:clrMapOvr>
  <p:transition spd="slow">
    <p:push dir="u"/>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781DD2B6-9470-4290-8906-6B470239C0C4}" type="datetime1">
              <a:rPr lang="en-US" smtClean="0">
                <a:solidFill>
                  <a:prstClr val="black"/>
                </a:solidFill>
              </a:rPr>
              <a:pPr>
                <a:defRPr/>
              </a:pPr>
              <a:t>9/8/2020</a:t>
            </a:fld>
            <a:endParaRPr lang="en-CA">
              <a:solidFill>
                <a:prstClr val="black"/>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999009987"/>
      </p:ext>
    </p:extLst>
  </p:cSld>
  <p:clrMapOvr>
    <a:masterClrMapping/>
  </p:clrMapOvr>
  <p:transition spd="slow">
    <p:push dir="u"/>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DFFA1F0B-FDC9-4E0E-9CB5-A528FBB43912}" type="datetime1">
              <a:rPr lang="en-US" smtClean="0">
                <a:solidFill>
                  <a:prstClr val="black"/>
                </a:solidFill>
              </a:rPr>
              <a:pPr>
                <a:defRPr/>
              </a:pPr>
              <a:t>9/8/2020</a:t>
            </a:fld>
            <a:endParaRPr lang="en-CA">
              <a:solidFill>
                <a:prstClr val="black"/>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679618"/>
      </p:ext>
    </p:extLst>
  </p:cSld>
  <p:clrMapOvr>
    <a:masterClrMapping/>
  </p:clrMapOvr>
  <p:transition spd="slow">
    <p:push dir="u"/>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73"/>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37"/>
            <a:ext cx="2133600" cy="364405"/>
          </a:xfrm>
        </p:spPr>
        <p:txBody>
          <a:bodyPr/>
          <a:lstStyle>
            <a:lvl1pPr>
              <a:defRPr/>
            </a:lvl1pPr>
          </a:lstStyle>
          <a:p>
            <a:pPr>
              <a:defRPr/>
            </a:pPr>
            <a:fld id="{7B421841-48C2-4AE9-AFF1-D910EC6045F4}" type="datetime1">
              <a:rPr lang="en-US" smtClean="0">
                <a:solidFill>
                  <a:prstClr val="black"/>
                </a:solidFill>
              </a:rPr>
              <a:pPr>
                <a:defRPr/>
              </a:pPr>
              <a:t>9/8/2020</a:t>
            </a:fld>
            <a:endParaRPr lang="en-CA">
              <a:solidFill>
                <a:prstClr val="black"/>
              </a:solidFill>
            </a:endParaRPr>
          </a:p>
        </p:txBody>
      </p:sp>
      <p:sp>
        <p:nvSpPr>
          <p:cNvPr id="8" name="Altbilgi Yer Tutucusu 4"/>
          <p:cNvSpPr>
            <a:spLocks noGrp="1"/>
          </p:cNvSpPr>
          <p:nvPr>
            <p:ph type="ftr" sz="quarter" idx="11"/>
          </p:nvPr>
        </p:nvSpPr>
        <p:spPr>
          <a:xfrm>
            <a:off x="3124200" y="6443537"/>
            <a:ext cx="2895600"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6372225" y="6443537"/>
            <a:ext cx="2133600"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852315803"/>
      </p:ext>
    </p:extLst>
  </p:cSld>
  <p:clrMapOvr>
    <a:masterClrMapping/>
  </p:clrMapOvr>
  <p:transition spd="slow">
    <p:push dir="u"/>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45"/>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9/8/2020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22632669"/>
      </p:ext>
    </p:extLst>
  </p:cSld>
  <p:clrMapOvr>
    <a:masterClrMapping/>
  </p:clrMapOvr>
  <p:transition spd="slow">
    <p:push dir="u"/>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27"/>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6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9/8/2020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983905820"/>
      </p:ext>
    </p:extLst>
  </p:cSld>
  <p:clrMapOvr>
    <a:masterClrMapping/>
  </p:clrMapOvr>
  <p:transition spd="slow">
    <p:push dir="u"/>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793"/>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9/8/2020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815780684"/>
      </p:ext>
    </p:extLst>
  </p:cSld>
  <p:clrMapOvr>
    <a:masterClrMapping/>
  </p:clrMapOvr>
  <p:transition spd="slow">
    <p:push dir="u"/>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22535"/>
            <a:ext cx="7772400" cy="1464580"/>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71813"/>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D0CA8F-1FE8-4240-9933-44B1957C49E5}" type="slidenum">
              <a:rPr lang="tr-TR"/>
              <a:pPr>
                <a:defRPr/>
              </a:pPr>
              <a:t>‹#›</a:t>
            </a:fld>
            <a:endParaRPr lang="tr-TR"/>
          </a:p>
        </p:txBody>
      </p:sp>
    </p:spTree>
    <p:extLst>
      <p:ext uri="{BB962C8B-B14F-4D97-AF65-F5344CB8AC3E}">
        <p14:creationId xmlns:p14="http://schemas.microsoft.com/office/powerpoint/2010/main" val="144673022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72F984C-C298-4A88-9781-8A39190AEF5C}" type="slidenum">
              <a:rPr lang="tr-TR"/>
              <a:pPr>
                <a:defRPr/>
              </a:pPr>
              <a:t>‹#›</a:t>
            </a:fld>
            <a:endParaRPr lang="tr-TR"/>
          </a:p>
        </p:txBody>
      </p:sp>
    </p:spTree>
    <p:extLst>
      <p:ext uri="{BB962C8B-B14F-4D97-AF65-F5344CB8AC3E}">
        <p14:creationId xmlns:p14="http://schemas.microsoft.com/office/powerpoint/2010/main" val="2194648640"/>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390585"/>
            <a:ext cx="7772400" cy="1357030"/>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895954"/>
            <a:ext cx="7772400" cy="149463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EE19487-9035-4EB8-9C01-D7D0BAFF34C5}" type="slidenum">
              <a:rPr lang="tr-TR"/>
              <a:pPr>
                <a:defRPr/>
              </a:pPr>
              <a:t>‹#›</a:t>
            </a:fld>
            <a:endParaRPr lang="tr-TR"/>
          </a:p>
        </p:txBody>
      </p:sp>
    </p:spTree>
    <p:extLst>
      <p:ext uri="{BB962C8B-B14F-4D97-AF65-F5344CB8AC3E}">
        <p14:creationId xmlns:p14="http://schemas.microsoft.com/office/powerpoint/2010/main" val="14986389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BE28F7E6-93F4-429E-9AEC-D3EAD38578FC}"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594280"/>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94280"/>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FE4796F-53EC-42A4-A1E5-361BD0D7051F}" type="slidenum">
              <a:rPr lang="tr-TR"/>
              <a:pPr>
                <a:defRPr/>
              </a:pPr>
              <a:t>‹#›</a:t>
            </a:fld>
            <a:endParaRPr lang="tr-TR"/>
          </a:p>
        </p:txBody>
      </p:sp>
    </p:spTree>
    <p:extLst>
      <p:ext uri="{BB962C8B-B14F-4D97-AF65-F5344CB8AC3E}">
        <p14:creationId xmlns:p14="http://schemas.microsoft.com/office/powerpoint/2010/main" val="482201995"/>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29427"/>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33" y="1529427"/>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CCC129F5-7C9A-4E9B-A879-8B62C245EFD5}" type="slidenum">
              <a:rPr lang="tr-TR"/>
              <a:pPr>
                <a:defRPr/>
              </a:pPr>
              <a:t>‹#›</a:t>
            </a:fld>
            <a:endParaRPr lang="tr-TR"/>
          </a:p>
        </p:txBody>
      </p:sp>
    </p:spTree>
    <p:extLst>
      <p:ext uri="{BB962C8B-B14F-4D97-AF65-F5344CB8AC3E}">
        <p14:creationId xmlns:p14="http://schemas.microsoft.com/office/powerpoint/2010/main" val="1937279816"/>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236DAD8-7058-4FAD-B7B2-EE6318E37C5F}" type="slidenum">
              <a:rPr lang="tr-TR"/>
              <a:pPr>
                <a:defRPr/>
              </a:pPr>
              <a:t>‹#›</a:t>
            </a:fld>
            <a:endParaRPr lang="tr-TR"/>
          </a:p>
        </p:txBody>
      </p:sp>
    </p:spTree>
    <p:extLst>
      <p:ext uri="{BB962C8B-B14F-4D97-AF65-F5344CB8AC3E}">
        <p14:creationId xmlns:p14="http://schemas.microsoft.com/office/powerpoint/2010/main" val="3520402379"/>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5F5A250-1BB9-47BE-B7A7-8118BBF167E5}" type="slidenum">
              <a:rPr lang="tr-TR"/>
              <a:pPr>
                <a:defRPr/>
              </a:pPr>
              <a:t>‹#›</a:t>
            </a:fld>
            <a:endParaRPr lang="tr-TR"/>
          </a:p>
        </p:txBody>
      </p:sp>
    </p:spTree>
    <p:extLst>
      <p:ext uri="{BB962C8B-B14F-4D97-AF65-F5344CB8AC3E}">
        <p14:creationId xmlns:p14="http://schemas.microsoft.com/office/powerpoint/2010/main" val="1981002040"/>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9" y="272039"/>
            <a:ext cx="3008313" cy="1157746"/>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2045"/>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9" y="1429791"/>
            <a:ext cx="3008313"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998E18C-F10B-4459-A158-AC5F04EF4CAB}" type="slidenum">
              <a:rPr lang="tr-TR"/>
              <a:pPr>
                <a:defRPr/>
              </a:pPr>
              <a:t>‹#›</a:t>
            </a:fld>
            <a:endParaRPr lang="tr-TR"/>
          </a:p>
        </p:txBody>
      </p:sp>
    </p:spTree>
    <p:extLst>
      <p:ext uri="{BB962C8B-B14F-4D97-AF65-F5344CB8AC3E}">
        <p14:creationId xmlns:p14="http://schemas.microsoft.com/office/powerpoint/2010/main" val="4259904277"/>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782826"/>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5"/>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47465"/>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968EBC2-A8B2-4708-BFE9-E9E1441CC529}" type="slidenum">
              <a:rPr lang="tr-TR"/>
              <a:pPr>
                <a:defRPr/>
              </a:pPr>
              <a:t>‹#›</a:t>
            </a:fld>
            <a:endParaRPr lang="tr-TR"/>
          </a:p>
        </p:txBody>
      </p:sp>
    </p:spTree>
    <p:extLst>
      <p:ext uri="{BB962C8B-B14F-4D97-AF65-F5344CB8AC3E}">
        <p14:creationId xmlns:p14="http://schemas.microsoft.com/office/powerpoint/2010/main" val="357537765"/>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C423D71-06CD-4679-A98C-7DAF7A744F46}" type="slidenum">
              <a:rPr lang="tr-TR"/>
              <a:pPr>
                <a:defRPr/>
              </a:pPr>
              <a:t>‹#›</a:t>
            </a:fld>
            <a:endParaRPr lang="tr-TR"/>
          </a:p>
        </p:txBody>
      </p:sp>
    </p:spTree>
    <p:extLst>
      <p:ext uri="{BB962C8B-B14F-4D97-AF65-F5344CB8AC3E}">
        <p14:creationId xmlns:p14="http://schemas.microsoft.com/office/powerpoint/2010/main" val="2338469507"/>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3627"/>
            <a:ext cx="2057400" cy="5829853"/>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3627"/>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84A1D17-0310-4906-99C0-C18D1FC09AD3}" type="slidenum">
              <a:rPr lang="tr-TR"/>
              <a:pPr>
                <a:defRPr/>
              </a:pPr>
              <a:t>‹#›</a:t>
            </a:fld>
            <a:endParaRPr lang="tr-TR"/>
          </a:p>
        </p:txBody>
      </p:sp>
    </p:spTree>
    <p:extLst>
      <p:ext uri="{BB962C8B-B14F-4D97-AF65-F5344CB8AC3E}">
        <p14:creationId xmlns:p14="http://schemas.microsoft.com/office/powerpoint/2010/main" val="3760065711"/>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627"/>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C73A104-85D8-4C4A-B462-DEF8B43F576D}" type="slidenum">
              <a:rPr lang="tr-TR"/>
              <a:pPr>
                <a:defRPr/>
              </a:pPr>
              <a:t>‹#›</a:t>
            </a:fld>
            <a:endParaRPr lang="tr-TR"/>
          </a:p>
        </p:txBody>
      </p:sp>
    </p:spTree>
    <p:extLst>
      <p:ext uri="{BB962C8B-B14F-4D97-AF65-F5344CB8AC3E}">
        <p14:creationId xmlns:p14="http://schemas.microsoft.com/office/powerpoint/2010/main" val="2471566338"/>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27"/>
            <a:ext cx="8229600" cy="1138767"/>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594280"/>
            <a:ext cx="8229600" cy="4509200"/>
          </a:xfrm>
        </p:spPr>
        <p:txBody>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00E8903-107C-4D43-81FE-0F457FA5B1E7}" type="slidenum">
              <a:rPr lang="tr-TR"/>
              <a:pPr>
                <a:defRPr/>
              </a:pPr>
              <a:t>‹#›</a:t>
            </a:fld>
            <a:endParaRPr lang="tr-TR"/>
          </a:p>
        </p:txBody>
      </p:sp>
    </p:spTree>
    <p:extLst>
      <p:ext uri="{BB962C8B-B14F-4D97-AF65-F5344CB8AC3E}">
        <p14:creationId xmlns:p14="http://schemas.microsoft.com/office/powerpoint/2010/main" val="42831934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7D2252D-6564-422B-BD66-592C9C4D8CDC}"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6"/>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6"/>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4F57A72E-FE71-4BA3-8AB8-43529A424FC2}"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C46D84F7-4621-4E41-A669-2F0B1A15457B}"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BE258D5C-2546-42F6-A9D7-3BD7AB0225DE}"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300F672-2509-446A-A6A1-EA5A84B465AC}"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DDB3A588-427A-49A8-AD96-B5BAE7EAD6D5}" type="datetime1">
              <a:rPr lang="en-US" smtClean="0"/>
              <a:t>9/8/2020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9A3EEDB-C94B-484B-B736-717344BE6505}"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EAB329F-09DD-4C34-BA54-69ED9E0F7F90}"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8"/>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8"/>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7C9E966D-1505-4EF4-AB42-893E4493E597}"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64F9D6CB-70F3-4C1C-966C-5F1DD98BCB44}"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44EB13C-1196-4C9E-953D-AFC59DF09E20}"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1D0C4F5-BBDE-4417-A0B7-F0FF36A05A8A}"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709FEB8E-04C7-4BC4-922F-894B4E9C0CC2}"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3"/>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3"/>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1738444A-241E-4D77-A3A4-4F0E91EA662A}"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8225A4A6-135C-4478-980C-8EFF1EC54F13}"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3402790-10D6-48AB-A205-1ACCE5396D0E}"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E5D16777-3D59-48BA-AF22-621E5490CC06}" type="datetime1">
              <a:rPr lang="en-US" smtClean="0"/>
              <a:t>9/8/2020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260DEBE7-8858-436A-8C67-2DA49A3891BB}"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31A92715-31D8-428C-8B4C-1F6B59D33DCF}"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5E481AC-8CB3-46BB-A4B5-6CEB788AF254}"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359A7FE1-5DE3-4F13-AAD4-17A7CE5C8BC3}"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0AE07F56-B415-474D-9340-7B285EB8BAE6}" type="datetime1">
              <a:rPr lang="en-US" smtClean="0"/>
              <a:t>9/8/2020</a:t>
            </a:fld>
            <a:endParaRPr lang="en-CA"/>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9E3BAB83-4A94-416E-8615-13787E191031}" type="datetime1">
              <a:rPr lang="en-US" smtClean="0"/>
              <a:t>9/8/2020</a:t>
            </a:fld>
            <a:endParaRPr lang="en-CA"/>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2E560E02-80FF-4263-AC7A-D5FB697B8A60}" type="datetime1">
              <a:rPr lang="en-US" smtClean="0"/>
              <a:t>9/8/2020</a:t>
            </a:fld>
            <a:endParaRPr lang="en-CA"/>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CC5074FD-E598-4187-8F5E-51108642E801}" type="datetime1">
              <a:rPr lang="en-US" smtClean="0"/>
              <a:t>9/8/2020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8A3ABFF2-88F2-41CE-9C2F-3501CF66A4C3}" type="datetime1">
              <a:rPr lang="en-US" smtClean="0"/>
              <a:t>9/8/2020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F3671693-BA1C-4E32-B737-4E8451284E58}" type="datetime1">
              <a:rPr lang="en-US" smtClean="0"/>
              <a:t>9/8/2020</a:t>
            </a:fld>
            <a:endParaRPr lang="en-CA"/>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1D8EA46B-FDE4-4FA5-B558-66540CD33253}" type="datetime1">
              <a:rPr lang="en-US" smtClean="0"/>
              <a:t>9/8/2020</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6"/>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5192B7D7-57FF-4A01-8D10-FC816A7525C2}" type="datetime1">
              <a:rPr lang="en-US" smtClean="0"/>
              <a:t>9/8/2020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75299F34-2FB5-4001-888E-B1C61BEAADC4}" type="datetime1">
              <a:rPr lang="en-US" smtClean="0"/>
              <a:t>9/8/2020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5"/>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B37E754C-9279-461D-989D-57B244CB3321}" type="datetime1">
              <a:rPr lang="en-US" smtClean="0"/>
              <a:t>9/8/2020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9FD5C35D-54A9-4159-8BBF-6AB8625E4594}"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8954A2E-FCAC-4889-9E53-B5ABE1F335B1}"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85FAD0BC-690E-4F50-8C30-3C18E2F21553}"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17476BF-B76D-4E5E-84AD-8C4CCEC6C4C5}"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896931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99"/>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99"/>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D12093B6-5E75-466D-A634-003CE370CA11}"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73100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3E4A0642-FF65-40C2-95BD-9C4C84149C93}"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62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5C823DD8-4DD0-4647-9511-AF6A76DF4882}" type="datetime1">
              <a:rPr lang="en-US" smtClean="0"/>
              <a:t>9/8/2020</a:t>
            </a:fld>
            <a:endParaRPr lang="en-CA"/>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C8B715A-55DE-4378-9BA2-3705A938D6ED}"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122384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4F9070A-5004-4D85-A5BC-16B0DDD0E9A0}"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83784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043AAEB-E2E5-4C16-9BF9-B894039718ED}"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7300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CAB15CF4-6A2B-4793-B172-444E8DB0B953}"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04163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801"/>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801"/>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84D177C-2201-43D6-BEC8-9BCD5A41D24D}"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63711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B9CCCE9B-19C7-4580-B31D-C4538D47A3F2}"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92427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DA45A65-698B-4CCC-B20A-0DF8FB3FAE26}"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361901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CEBB7685-53D7-4A18-97AA-EB05FA3E4555}"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148788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35214896-9F56-4914-B8B1-42943B03FC1B}"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569657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85"/>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85"/>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8CB9BD3-4786-409E-A70A-FE8E3E82F146}"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469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E759B37B-F614-4D7B-ADDE-5686AEF6EBD5}" type="datetime1">
              <a:rPr lang="en-US" smtClean="0"/>
              <a:t>9/8/2020</a:t>
            </a:fld>
            <a:endParaRPr lang="en-CA"/>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7D5712AB-EF29-4C1C-99A9-C63019B1093A}"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9501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CA375157-25C3-43FA-92FB-185D1FB0D7BB}"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91447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4B3FBEED-E21E-4A24-ADDC-88BC06C8DEC1}"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90207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B8039B25-0AED-4815-AD85-5B1BDE5A00A4}"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17341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81F6FDE6-CE97-45F6-A3FC-727E6460B159}"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92467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87"/>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87"/>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0784359A-73DE-48AA-AB72-2881B31F3DFB}"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18653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E64D490A-BAE2-4EE3-BB85-42AE9D408DBB}"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122084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F91E9D2-299C-4D5A-9F01-2C2470DFCF9A}"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87265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5BFD4B26-B795-4F0A-B28B-58F7E5EBD316}"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063222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594356"/>
            <a:ext cx="4038600"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969982D1-C1D2-4596-AC3D-AFC0B5810219}"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7"/>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20DB1B50-0733-4120-8082-7D72C461DE45}" type="datetime1">
              <a:rPr lang="en-US" smtClean="0"/>
              <a:t>9/8/2020</a:t>
            </a:fld>
            <a:endParaRPr lang="en-CA"/>
          </a:p>
        </p:txBody>
      </p:sp>
      <p:sp>
        <p:nvSpPr>
          <p:cNvPr id="5" name="Rectangle 5"/>
          <p:cNvSpPr>
            <a:spLocks noGrp="1" noChangeArrowheads="1"/>
          </p:cNvSpPr>
          <p:nvPr>
            <p:ph type="ftr" sz="quarter" idx="11"/>
          </p:nvPr>
        </p:nvSpPr>
        <p:spPr/>
        <p:txBody>
          <a:bodyPr/>
          <a:lstStyle>
            <a:lvl1pPr>
              <a:defRPr/>
            </a:lvl1pPr>
          </a:lstStyle>
          <a:p>
            <a:pPr>
              <a:defRPr/>
            </a:pPr>
            <a:endParaRPr lang="en-CA"/>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29572"/>
            <a:ext cx="404018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66820"/>
            <a:ext cx="404018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3" y="1529572"/>
            <a:ext cx="4041775"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3" y="2166820"/>
            <a:ext cx="4041775"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AE19F6C0-9C6F-4049-BBBF-FDD0F9815807}" type="datetime1">
              <a:rPr lang="en-US" smtClean="0">
                <a:solidFill>
                  <a:prstClr val="black">
                    <a:tint val="75000"/>
                  </a:prstClr>
                </a:solidFill>
              </a:rPr>
              <a:t>9/8/2020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41928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F08CB9B7-89E1-4C3A-8502-ABAA7E155B01}" type="datetime1">
              <a:rPr lang="en-US" smtClean="0">
                <a:solidFill>
                  <a:prstClr val="black">
                    <a:tint val="75000"/>
                  </a:prstClr>
                </a:solidFill>
              </a:rPr>
              <a:t>9/8/2020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36777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4AA67ED-FFE5-476B-9C58-38568F226574}" type="datetime1">
              <a:rPr lang="en-US" smtClean="0">
                <a:solidFill>
                  <a:prstClr val="black">
                    <a:tint val="75000"/>
                  </a:prstClr>
                </a:solidFill>
              </a:rPr>
              <a:t>9/8/2020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5035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19" y="272042"/>
            <a:ext cx="3008313"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2123"/>
            <a:ext cx="5111750"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19" y="1429794"/>
            <a:ext cx="3008313" cy="46736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793DAC1E-134E-440E-BEC7-A9D7DAA72777}"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3990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782909"/>
            <a:ext cx="548640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0504"/>
            <a:ext cx="5486400" cy="40995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47548"/>
            <a:ext cx="548640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645DC86D-0C0E-40B5-B195-B4D01A15CE15}" type="datetime1">
              <a:rPr lang="en-US" smtClean="0">
                <a:solidFill>
                  <a:prstClr val="black">
                    <a:tint val="75000"/>
                  </a:prstClr>
                </a:solidFill>
              </a:rPr>
              <a:t>9/8/2020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66981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1EE82FF1-D8CF-4169-8833-719F73560593}"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86729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3775"/>
            <a:ext cx="2057400"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3775"/>
            <a:ext cx="6019800"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BB7DDBEB-0AE0-4490-B95D-989AA9EC4F6F}"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501864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914400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065" y="260019"/>
            <a:ext cx="1457325"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1624678"/>
            <a:ext cx="914400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etin kutusu 9"/>
          <p:cNvSpPr txBox="1">
            <a:spLocks noChangeArrowheads="1"/>
          </p:cNvSpPr>
          <p:nvPr/>
        </p:nvSpPr>
        <p:spPr bwMode="auto">
          <a:xfrm>
            <a:off x="198438" y="6451223"/>
            <a:ext cx="3149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utiger 45 Light" pitchFamily="50" charset="0"/>
              </a:defRPr>
            </a:lvl1pPr>
            <a:lvl2pPr marL="742950" indent="-285750">
              <a:defRPr>
                <a:solidFill>
                  <a:schemeClr val="tx1"/>
                </a:solidFill>
                <a:latin typeface="Frutiger 45 Light" pitchFamily="50" charset="0"/>
              </a:defRPr>
            </a:lvl2pPr>
            <a:lvl3pPr marL="1143000" indent="-228600">
              <a:defRPr>
                <a:solidFill>
                  <a:schemeClr val="tx1"/>
                </a:solidFill>
                <a:latin typeface="Frutiger 45 Light" pitchFamily="50" charset="0"/>
              </a:defRPr>
            </a:lvl3pPr>
            <a:lvl4pPr marL="1600200" indent="-228600">
              <a:defRPr>
                <a:solidFill>
                  <a:schemeClr val="tx1"/>
                </a:solidFill>
                <a:latin typeface="Frutiger 45 Light" pitchFamily="50" charset="0"/>
              </a:defRPr>
            </a:lvl4pPr>
            <a:lvl5pPr marL="2057400" indent="-228600">
              <a:defRPr>
                <a:solidFill>
                  <a:schemeClr val="tx1"/>
                </a:solidFill>
                <a:latin typeface="Frutiger 45 Light" pitchFamily="50" charset="0"/>
              </a:defRPr>
            </a:lvl5pPr>
            <a:lvl6pPr marL="2514600" indent="-228600" fontAlgn="base">
              <a:spcBef>
                <a:spcPct val="0"/>
              </a:spcBef>
              <a:spcAft>
                <a:spcPct val="0"/>
              </a:spcAft>
              <a:defRPr>
                <a:solidFill>
                  <a:schemeClr val="tx1"/>
                </a:solidFill>
                <a:latin typeface="Frutiger 45 Light" pitchFamily="50" charset="0"/>
              </a:defRPr>
            </a:lvl6pPr>
            <a:lvl7pPr marL="2971800" indent="-228600" fontAlgn="base">
              <a:spcBef>
                <a:spcPct val="0"/>
              </a:spcBef>
              <a:spcAft>
                <a:spcPct val="0"/>
              </a:spcAft>
              <a:defRPr>
                <a:solidFill>
                  <a:schemeClr val="tx1"/>
                </a:solidFill>
                <a:latin typeface="Frutiger 45 Light" pitchFamily="50" charset="0"/>
              </a:defRPr>
            </a:lvl7pPr>
            <a:lvl8pPr marL="3429000" indent="-228600" fontAlgn="base">
              <a:spcBef>
                <a:spcPct val="0"/>
              </a:spcBef>
              <a:spcAft>
                <a:spcPct val="0"/>
              </a:spcAft>
              <a:defRPr>
                <a:solidFill>
                  <a:schemeClr val="tx1"/>
                </a:solidFill>
                <a:latin typeface="Frutiger 45 Light" pitchFamily="50" charset="0"/>
              </a:defRPr>
            </a:lvl8pPr>
            <a:lvl9pPr marL="3886200" indent="-228600" fontAlgn="base">
              <a:spcBef>
                <a:spcPct val="0"/>
              </a:spcBef>
              <a:spcAft>
                <a:spcPct val="0"/>
              </a:spcAft>
              <a:defRPr>
                <a:solidFill>
                  <a:schemeClr val="tx1"/>
                </a:solidFill>
                <a:latin typeface="Frutiger 45 Light" pitchFamily="50" charset="0"/>
              </a:defRPr>
            </a:lvl9pPr>
          </a:lstStyle>
          <a:p>
            <a:pPr>
              <a:defRPr/>
            </a:pPr>
            <a:r>
              <a:rPr lang="tr-TR" altLang="tr-TR" sz="1600" smtClean="0">
                <a:solidFill>
                  <a:schemeClr val="bg1"/>
                </a:solidFill>
              </a:rPr>
              <a:t>KOBİLER BÜYÜR TÜRKİYE BÜYÜR!</a:t>
            </a:r>
          </a:p>
        </p:txBody>
      </p:sp>
      <p:sp>
        <p:nvSpPr>
          <p:cNvPr id="2" name="Başlık 1"/>
          <p:cNvSpPr>
            <a:spLocks noGrp="1"/>
          </p:cNvSpPr>
          <p:nvPr>
            <p:ph type="ctrTitle"/>
          </p:nvPr>
        </p:nvSpPr>
        <p:spPr>
          <a:xfrm>
            <a:off x="265807" y="1878710"/>
            <a:ext cx="8713984"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266823" y="2627261"/>
            <a:ext cx="8712968"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4570518" y="3404988"/>
            <a:ext cx="4401114"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4572067" y="435071"/>
            <a:ext cx="4392546" cy="1032482"/>
          </a:xfrm>
        </p:spPr>
        <p:txBody>
          <a:bodyPr>
            <a:normAutofit/>
          </a:bodyPr>
          <a:lstStyle>
            <a:lvl1pPr marL="0" indent="0" algn="r">
              <a:lnSpc>
                <a:spcPct val="100000"/>
              </a:lnSpc>
              <a:spcBef>
                <a:spcPts val="0"/>
              </a:spcBef>
              <a:spcAft>
                <a:spcPts val="1000"/>
              </a:spcAft>
              <a:buNone/>
              <a:defRPr sz="105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937244486"/>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403648" y="1896124"/>
            <a:ext cx="712879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638175" y="6456811"/>
            <a:ext cx="2133600" cy="362508"/>
          </a:xfrm>
        </p:spPr>
        <p:txBody>
          <a:bodyPr/>
          <a:lstStyle>
            <a:lvl1pPr>
              <a:defRPr/>
            </a:lvl1pPr>
          </a:lstStyle>
          <a:p>
            <a:pPr>
              <a:defRPr/>
            </a:pPr>
            <a:fld id="{C2B9D087-024A-469B-BEDA-F49C538114DB}" type="datetime1">
              <a:rPr lang="en-US" smtClean="0">
                <a:solidFill>
                  <a:prstClr val="black">
                    <a:tint val="75000"/>
                  </a:prstClr>
                </a:solidFill>
              </a:rPr>
              <a:t>9/8/2020</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80493832"/>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 y="0"/>
            <a:ext cx="9140825"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5370520" y="0"/>
            <a:ext cx="3773487"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15345" y="2211047"/>
            <a:ext cx="5119325"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07504" y="3273343"/>
            <a:ext cx="5127156"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638175" y="6456811"/>
            <a:ext cx="2133600" cy="362508"/>
          </a:xfrm>
        </p:spPr>
        <p:txBody>
          <a:bodyPr/>
          <a:lstStyle>
            <a:lvl1pPr>
              <a:defRPr/>
            </a:lvl1pPr>
          </a:lstStyle>
          <a:p>
            <a:pPr>
              <a:defRPr/>
            </a:pPr>
            <a:fld id="{674C4F9E-28E9-4592-A5EC-32AD1D16149D}" type="datetime1">
              <a:rPr lang="en-US" smtClean="0">
                <a:solidFill>
                  <a:prstClr val="black">
                    <a:tint val="75000"/>
                  </a:prstClr>
                </a:solidFill>
              </a:rPr>
              <a:t>9/8/2020</a:t>
            </a:fld>
            <a:endParaRPr lang="en-CA">
              <a:solidFill>
                <a:prstClr val="black">
                  <a:tint val="75000"/>
                </a:prstClr>
              </a:solidFill>
            </a:endParaRPr>
          </a:p>
        </p:txBody>
      </p:sp>
      <p:sp>
        <p:nvSpPr>
          <p:cNvPr id="9" name="Altbilgi Yer Tutucusu 4"/>
          <p:cNvSpPr>
            <a:spLocks noGrp="1"/>
          </p:cNvSpPr>
          <p:nvPr>
            <p:ph type="ftr" sz="quarter" idx="15"/>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0" name="Slayt Numarası Yer Tutucusu 5"/>
          <p:cNvSpPr>
            <a:spLocks noGrp="1"/>
          </p:cNvSpPr>
          <p:nvPr>
            <p:ph type="sldNum" sz="quarter" idx="16"/>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56292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7"/>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96EC22BC-6355-49C4-A47F-41B5FDA89C2C}" type="datetime1">
              <a:rPr lang="en-US" smtClean="0"/>
              <a:t>9/8/2020</a:t>
            </a:fld>
            <a:endParaRPr lang="en-CA"/>
          </a:p>
        </p:txBody>
      </p:sp>
      <p:sp>
        <p:nvSpPr>
          <p:cNvPr id="7" name="Altbilgi Yer Tutucusu 4"/>
          <p:cNvSpPr>
            <a:spLocks noGrp="1"/>
          </p:cNvSpPr>
          <p:nvPr>
            <p:ph type="ftr" sz="quarter" idx="11"/>
          </p:nvPr>
        </p:nvSpPr>
        <p:spPr/>
        <p:txBody>
          <a:bodyPr/>
          <a:lstStyle>
            <a:lvl1pPr>
              <a:defRPr/>
            </a:lvl1pPr>
          </a:lstStyle>
          <a:p>
            <a:pPr>
              <a:defRPr/>
            </a:pPr>
            <a:endParaRPr lang="en-CA"/>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pPr>
                <a:defRPr/>
              </a:pPr>
              <a:t>‹#›</a:t>
            </a:fld>
            <a:endParaRPr lang="en-CA"/>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9151938"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403648" y="1866688"/>
            <a:ext cx="3528392"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5076056" y="1866688"/>
            <a:ext cx="3456384"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638175" y="6456811"/>
            <a:ext cx="2133600" cy="362508"/>
          </a:xfrm>
        </p:spPr>
        <p:txBody>
          <a:bodyPr/>
          <a:lstStyle>
            <a:lvl1pPr>
              <a:defRPr/>
            </a:lvl1pPr>
          </a:lstStyle>
          <a:p>
            <a:pPr>
              <a:defRPr/>
            </a:pPr>
            <a:fld id="{C21CD353-F181-4D98-8BF5-A24A3209C8D6}" type="datetime1">
              <a:rPr lang="en-US" smtClean="0">
                <a:solidFill>
                  <a:prstClr val="black">
                    <a:tint val="75000"/>
                  </a:prstClr>
                </a:solidFill>
              </a:rPr>
              <a:t>9/8/2020</a:t>
            </a:fld>
            <a:endParaRPr lang="en-CA">
              <a:solidFill>
                <a:prstClr val="black">
                  <a:tint val="75000"/>
                </a:prstClr>
              </a:solidFill>
            </a:endParaRPr>
          </a:p>
        </p:txBody>
      </p:sp>
      <p:sp>
        <p:nvSpPr>
          <p:cNvPr id="10"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11"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92637398"/>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6" y="299875"/>
            <a:ext cx="91916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320478" y="672859"/>
            <a:ext cx="7211962"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638175" y="6456811"/>
            <a:ext cx="2133600" cy="362508"/>
          </a:xfrm>
        </p:spPr>
        <p:txBody>
          <a:bodyPr/>
          <a:lstStyle>
            <a:lvl1pPr>
              <a:defRPr/>
            </a:lvl1pPr>
          </a:lstStyle>
          <a:p>
            <a:pPr>
              <a:defRPr/>
            </a:pPr>
            <a:fld id="{E2F42E42-ACCB-4292-A860-130F5436E38B}" type="datetime1">
              <a:rPr lang="en-US" smtClean="0">
                <a:solidFill>
                  <a:prstClr val="black">
                    <a:tint val="75000"/>
                  </a:prstClr>
                </a:solidFill>
              </a:rPr>
              <a:t>9/8/2020</a:t>
            </a:fld>
            <a:endParaRPr lang="en-CA">
              <a:solidFill>
                <a:prstClr val="black">
                  <a:tint val="75000"/>
                </a:prstClr>
              </a:solidFill>
            </a:endParaRPr>
          </a:p>
        </p:txBody>
      </p:sp>
      <p:sp>
        <p:nvSpPr>
          <p:cNvPr id="7"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9195496"/>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638175" y="6456811"/>
            <a:ext cx="2133600" cy="362508"/>
          </a:xfrm>
        </p:spPr>
        <p:txBody>
          <a:bodyPr/>
          <a:lstStyle>
            <a:lvl1pPr>
              <a:defRPr/>
            </a:lvl1pPr>
          </a:lstStyle>
          <a:p>
            <a:pPr>
              <a:defRPr/>
            </a:pPr>
            <a:fld id="{BCEC9C8F-0470-4C97-930E-91BD0A71F6E8}"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11"/>
          </p:nvPr>
        </p:nvSpPr>
        <p:spPr>
          <a:xfrm>
            <a:off x="3124200" y="6456811"/>
            <a:ext cx="2895600" cy="362508"/>
          </a:xfrm>
        </p:spPr>
        <p:txBody>
          <a:bodyPr/>
          <a:lstStyle>
            <a:lvl1pPr>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12"/>
          </p:nvPr>
        </p:nvSpPr>
        <p:spPr>
          <a:xfrm>
            <a:off x="6372225" y="6456811"/>
            <a:ext cx="2133600" cy="362508"/>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6179581"/>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9151938"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92288" y="4782897"/>
            <a:ext cx="548640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0506"/>
            <a:ext cx="548640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907704" y="5443363"/>
            <a:ext cx="5370984"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638175" y="6443540"/>
            <a:ext cx="2133600" cy="364405"/>
          </a:xfrm>
        </p:spPr>
        <p:txBody>
          <a:bodyPr/>
          <a:lstStyle>
            <a:lvl1pPr>
              <a:defRPr/>
            </a:lvl1pPr>
          </a:lstStyle>
          <a:p>
            <a:pPr>
              <a:defRPr/>
            </a:pPr>
            <a:fld id="{305A4C78-8A77-4A73-8F90-E0A91179B9CB}" type="datetime1">
              <a:rPr lang="en-US" smtClean="0">
                <a:solidFill>
                  <a:prstClr val="black">
                    <a:tint val="75000"/>
                  </a:prstClr>
                </a:solidFill>
              </a:rPr>
              <a:t>9/8/2020</a:t>
            </a:fld>
            <a:endParaRPr lang="en-CA">
              <a:solidFill>
                <a:prstClr val="black">
                  <a:tint val="75000"/>
                </a:prstClr>
              </a:solidFill>
            </a:endParaRPr>
          </a:p>
        </p:txBody>
      </p:sp>
      <p:sp>
        <p:nvSpPr>
          <p:cNvPr id="8" name="Altbilgi Yer Tutucusu 4"/>
          <p:cNvSpPr>
            <a:spLocks noGrp="1"/>
          </p:cNvSpPr>
          <p:nvPr>
            <p:ph type="ftr" sz="quarter" idx="11"/>
          </p:nvPr>
        </p:nvSpPr>
        <p:spPr>
          <a:xfrm>
            <a:off x="3124200" y="6443540"/>
            <a:ext cx="2895600" cy="364405"/>
          </a:xfrm>
        </p:spPr>
        <p:txBody>
          <a:bodyPr/>
          <a:lstStyle>
            <a:lvl1pPr>
              <a:defRPr/>
            </a:lvl1pPr>
          </a:lstStyle>
          <a:p>
            <a:pPr>
              <a:defRPr/>
            </a:pPr>
            <a:endParaRPr lang="en-CA">
              <a:solidFill>
                <a:prstClr val="black">
                  <a:tint val="75000"/>
                </a:prstClr>
              </a:solidFill>
            </a:endParaRPr>
          </a:p>
        </p:txBody>
      </p:sp>
      <p:sp>
        <p:nvSpPr>
          <p:cNvPr id="9" name="Slayt Numarası Yer Tutucusu 5"/>
          <p:cNvSpPr>
            <a:spLocks noGrp="1"/>
          </p:cNvSpPr>
          <p:nvPr>
            <p:ph type="sldNum" sz="quarter" idx="12"/>
          </p:nvPr>
        </p:nvSpPr>
        <p:spPr>
          <a:xfrm>
            <a:off x="6372225" y="6443540"/>
            <a:ext cx="2133600" cy="364405"/>
          </a:xfrm>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898874"/>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53"/>
            <a:ext cx="7772400"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37"/>
            <a:ext cx="6400800" cy="174610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D360E8E-E6F8-40AC-9848-DD7EB6263E09}" type="datetime1">
              <a:rPr lang="en-US" smtClean="0">
                <a:solidFill>
                  <a:prstClr val="black">
                    <a:tint val="75000"/>
                  </a:prstClr>
                </a:solidFill>
              </a:rPr>
              <a:t>9/8/2020</a:t>
            </a:fld>
            <a:endParaRPr lang="en-CA">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15805699"/>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663"/>
            <a:ext cx="8229600"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594349"/>
            <a:ext cx="4038600"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594274"/>
            <a:ext cx="4038600"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24193"/>
            <a:ext cx="4038600"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35293503-D355-499B-894F-803455EF77D6}" type="datetime1">
              <a:rPr lang="en-US" smtClean="0">
                <a:solidFill>
                  <a:prstClr val="black">
                    <a:tint val="75000"/>
                  </a:prstClr>
                </a:solidFill>
              </a:rPr>
              <a:t>9/8/2020</a:t>
            </a:fld>
            <a:endParaRPr lang="en-CA">
              <a:solidFill>
                <a:prstClr val="black">
                  <a:tint val="75000"/>
                </a:prstClr>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10004977"/>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3824"/>
            <a:ext cx="8229600"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9CBB91FF-BEA9-4724-87EA-DA5999DB4BF0}" type="datetime1">
              <a:rPr lang="en-US" smtClean="0">
                <a:solidFill>
                  <a:prstClr val="black">
                    <a:tint val="75000"/>
                  </a:prstClr>
                </a:solidFill>
              </a:rPr>
              <a:t>9/8/2020</a:t>
            </a:fld>
            <a:endParaRPr lang="en-CA">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891027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22608"/>
            <a:ext cx="7772400"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71840"/>
            <a:ext cx="6400800"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F2CA6A73-3668-4F4C-BDCE-9DEFC5715722}"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334707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99DA95A2-E621-415A-AE13-D269C53AA1AD}"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5848961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390656"/>
            <a:ext cx="7772400"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896034"/>
            <a:ext cx="7772400"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907C9269-E6EF-452F-A69A-32094893ECE6}" type="datetime1">
              <a:rPr lang="en-US" smtClean="0">
                <a:solidFill>
                  <a:prstClr val="black">
                    <a:tint val="75000"/>
                  </a:prstClr>
                </a:solidFill>
              </a:rPr>
              <a:t>9/8/2020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859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3.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theme" Target="../theme/theme14.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theme" Target="../theme/theme18.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9.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20.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1.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theme" Target="../theme/theme22.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image" Target="../media/image8.jpeg"/><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9.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1F42100B-0F7F-44D8-BAFA-0DF45CC7FE0F}" type="datetime1">
              <a:rPr lang="en-US" smtClean="0"/>
              <a:t>9/8/2020</a:t>
            </a:fld>
            <a:endParaRPr lang="en-CA"/>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7"/>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063E20-CFCD-40D2-891F-30F817379537}"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7"/>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7"/>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633B7E-328B-4C9D-A825-7E103CE4F319}"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875A8AA-8422-4A68-8538-ADDFCF9A0B1C}"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594328"/>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3287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A477F8-6FD8-410E-98AC-3BAA4B3EEC39}"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287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287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03297542"/>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ransition spd="slow">
    <p:push dir="u"/>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EA6694-E084-4DE2-B1DF-6CB357C39777}"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E14AAE-7F81-4F9A-8FF8-5E7182B291AD}"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3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D33F96-4E90-4CBC-9A43-807616C82631}"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3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3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56"/>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24B7DA-BEDE-4213-97ED-72A1AE6B2193}"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56"/>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56"/>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9"/>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CFCA74E-2EE6-49EC-B1ED-5A553A07ED10}"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9"/>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9"/>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41"/>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33677BA-1EC0-498C-A5BE-EDF27DBE6C8C}"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41"/>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41"/>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35"/>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2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089F8B5-937E-457F-AF89-4AE56EC27ABB}"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2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2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58"/>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494"/>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9/8/2020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494"/>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494"/>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62872872"/>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3621"/>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457200" y="1594274"/>
            <a:ext cx="8229600" cy="4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457200" y="6222095"/>
            <a:ext cx="2133600" cy="4744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mn-lt"/>
              </a:defRPr>
            </a:lvl1pPr>
          </a:lstStyle>
          <a:p>
            <a:pPr>
              <a:defRPr/>
            </a:pPr>
            <a:endParaRPr lang="tr-TR">
              <a:solidFill>
                <a:srgbClr val="000000"/>
              </a:solidFill>
              <a:ea typeface="+mn-ea"/>
            </a:endParaRPr>
          </a:p>
        </p:txBody>
      </p:sp>
      <p:sp>
        <p:nvSpPr>
          <p:cNvPr id="1029" name="Rectangle 5"/>
          <p:cNvSpPr>
            <a:spLocks noGrp="1" noChangeArrowheads="1"/>
          </p:cNvSpPr>
          <p:nvPr>
            <p:ph type="ftr" sz="quarter" idx="3"/>
          </p:nvPr>
        </p:nvSpPr>
        <p:spPr bwMode="auto">
          <a:xfrm>
            <a:off x="3124200" y="6222095"/>
            <a:ext cx="2895600" cy="4744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pPr algn="ctr">
              <a:defRPr/>
            </a:pPr>
            <a:endParaRPr lang="tr-TR">
              <a:solidFill>
                <a:srgbClr val="000000"/>
              </a:solidFill>
              <a:ea typeface="+mn-ea"/>
            </a:endParaRPr>
          </a:p>
        </p:txBody>
      </p:sp>
      <p:sp>
        <p:nvSpPr>
          <p:cNvPr id="1030" name="Rectangle 6"/>
          <p:cNvSpPr>
            <a:spLocks noGrp="1" noChangeArrowheads="1"/>
          </p:cNvSpPr>
          <p:nvPr>
            <p:ph type="sldNum" sz="quarter" idx="4"/>
          </p:nvPr>
        </p:nvSpPr>
        <p:spPr bwMode="auto">
          <a:xfrm>
            <a:off x="709613" y="6106637"/>
            <a:ext cx="1071562" cy="474486"/>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900">
                <a:solidFill>
                  <a:srgbClr val="00A6ED"/>
                </a:solidFill>
                <a:latin typeface="+mn-lt"/>
              </a:defRPr>
            </a:lvl1pPr>
          </a:lstStyle>
          <a:p>
            <a:pPr>
              <a:defRPr/>
            </a:pPr>
            <a:fld id="{EA240633-069A-4EFE-B617-B24F2D24F15F}" type="slidenum">
              <a:rPr lang="tr-TR">
                <a:ea typeface="+mn-ea"/>
              </a:rPr>
              <a:pPr>
                <a:defRPr/>
              </a:pPr>
              <a:t>‹#›</a:t>
            </a:fld>
            <a:endParaRPr lang="tr-TR">
              <a:ea typeface="+mn-ea"/>
            </a:endParaRPr>
          </a:p>
        </p:txBody>
      </p:sp>
    </p:spTree>
    <p:extLst>
      <p:ext uri="{BB962C8B-B14F-4D97-AF65-F5344CB8AC3E}">
        <p14:creationId xmlns:p14="http://schemas.microsoft.com/office/powerpoint/2010/main" val="999022036"/>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D40ABA7-E83F-4D26-A68B-98C9EA54F333}"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3"/>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CAB41C1-3BF0-49E6-A3B1-E7B3860083F1}"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3"/>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3"/>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BDCCFB31-D1FD-4789-8C97-AB2B23C59464}"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88"/>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E5266A4-B7D6-4581-BDEA-969326FE7C39}"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88"/>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88"/>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91473917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75"/>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C59609-4A01-4105-BD62-19B7C3DD1BEC}"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75"/>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75"/>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85328428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3663"/>
            <a:ext cx="8229600"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594356"/>
            <a:ext cx="8229600"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32960"/>
            <a:ext cx="2133600" cy="36377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2CDB0F7-7A9A-4502-958E-C9FAFE79CEC4}" type="datetime1">
              <a:rPr lang="en-US" smtClean="0">
                <a:solidFill>
                  <a:prstClr val="black">
                    <a:tint val="75000"/>
                  </a:prstClr>
                </a:solidFill>
                <a:latin typeface="Calibri" pitchFamily="34" charset="0"/>
                <a:ea typeface="ヒラギノ角ゴ Pro W3" pitchFamily="1" charset="-128"/>
                <a:cs typeface="+mn-cs"/>
              </a:rPr>
              <a:t>9/8/2020</a:t>
            </a:fld>
            <a:endParaRPr lang="en-CA">
              <a:solidFill>
                <a:prstClr val="black">
                  <a:tint val="75000"/>
                </a:prstClr>
              </a:solidFill>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3124200" y="6332960"/>
            <a:ext cx="2895600" cy="36377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a:solidFill>
                <a:prstClr val="black">
                  <a:tint val="75000"/>
                </a:prstClr>
              </a:solidFill>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6553200" y="6332960"/>
            <a:ext cx="2133600" cy="36377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latin typeface="Calibri" pitchFamily="34" charset="0"/>
                <a:ea typeface="ヒラギノ角ゴ Pro W3" pitchFamily="1" charset="-128"/>
                <a:cs typeface="+mn-cs"/>
              </a:rPr>
              <a:pPr>
                <a:defRPr/>
              </a:pPr>
              <a:t>‹#›</a:t>
            </a:fld>
            <a:endParaRPr lang="en-CA">
              <a:solidFill>
                <a:prstClr val="black">
                  <a:tint val="75000"/>
                </a:prstClr>
              </a:solidFill>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81268891"/>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3382"/>
            <a:ext cx="8229600"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594273"/>
            <a:ext cx="8229600"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33518"/>
            <a:ext cx="2133600" cy="362507"/>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0FA360CE-4B50-43E2-B8B1-3951C73963E0}" type="datetime1">
              <a:rPr lang="en-US" smtClean="0">
                <a:solidFill>
                  <a:prstClr val="black">
                    <a:tint val="75000"/>
                  </a:prstClr>
                </a:solidFill>
              </a:rPr>
              <a:t>9/8/2020</a:t>
            </a:fld>
            <a:endParaRPr lang="en-CA">
              <a:solidFill>
                <a:prstClr val="black">
                  <a:tint val="75000"/>
                </a:prstClr>
              </a:solidFill>
            </a:endParaRPr>
          </a:p>
        </p:txBody>
      </p:sp>
      <p:sp>
        <p:nvSpPr>
          <p:cNvPr id="5" name="Altbilgi Yer Tutucusu 4"/>
          <p:cNvSpPr>
            <a:spLocks noGrp="1"/>
          </p:cNvSpPr>
          <p:nvPr>
            <p:ph type="ftr" sz="quarter" idx="3"/>
          </p:nvPr>
        </p:nvSpPr>
        <p:spPr>
          <a:xfrm>
            <a:off x="3124200" y="6333518"/>
            <a:ext cx="2895600" cy="362507"/>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6553200" y="6333518"/>
            <a:ext cx="2133600" cy="362507"/>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7200" algn="ctr" rtl="0" eaLnBrk="1" fontAlgn="base" hangingPunct="1">
        <a:spcBef>
          <a:spcPct val="0"/>
        </a:spcBef>
        <a:spcAft>
          <a:spcPct val="0"/>
        </a:spcAft>
        <a:defRPr sz="4400">
          <a:solidFill>
            <a:schemeClr val="tx1"/>
          </a:solidFill>
          <a:latin typeface="Frutiger 95 Ultra Black" pitchFamily="50" charset="0"/>
        </a:defRPr>
      </a:lvl6pPr>
      <a:lvl7pPr marL="914400" algn="ctr" rtl="0" eaLnBrk="1" fontAlgn="base" hangingPunct="1">
        <a:spcBef>
          <a:spcPct val="0"/>
        </a:spcBef>
        <a:spcAft>
          <a:spcPct val="0"/>
        </a:spcAft>
        <a:defRPr sz="4400">
          <a:solidFill>
            <a:schemeClr val="tx1"/>
          </a:solidFill>
          <a:latin typeface="Frutiger 95 Ultra Black" pitchFamily="50" charset="0"/>
        </a:defRPr>
      </a:lvl7pPr>
      <a:lvl8pPr marL="1371600" algn="ctr" rtl="0" eaLnBrk="1" fontAlgn="base" hangingPunct="1">
        <a:spcBef>
          <a:spcPct val="0"/>
        </a:spcBef>
        <a:spcAft>
          <a:spcPct val="0"/>
        </a:spcAft>
        <a:defRPr sz="4400">
          <a:solidFill>
            <a:schemeClr val="tx1"/>
          </a:solidFill>
          <a:latin typeface="Frutiger 95 Ultra Black" pitchFamily="50" charset="0"/>
        </a:defRPr>
      </a:lvl8pPr>
      <a:lvl9pPr marL="182880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Layout" Target="../slideLayouts/slideLayout18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89.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9.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4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4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6.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189.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0.png"/><Relationship Id="rId1" Type="http://schemas.openxmlformats.org/officeDocument/2006/relationships/slideLayout" Target="../slideLayouts/slideLayout189.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8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8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ayt Numarası Yer Tutucusu 4"/>
          <p:cNvSpPr>
            <a:spLocks noGrp="1"/>
          </p:cNvSpPr>
          <p:nvPr>
            <p:ph type="sldNum" sz="quarter" idx="12"/>
          </p:nvPr>
        </p:nvSpPr>
        <p:spPr/>
        <p:txBody>
          <a:bodyPr/>
          <a:lstStyle/>
          <a:p>
            <a:pPr>
              <a:defRPr/>
            </a:pPr>
            <a:fld id="{A87CEEFD-4BAA-49DB-9CE1-10B064D0FD62}" type="slidenum">
              <a:rPr lang="tr-TR"/>
              <a:pPr>
                <a:defRPr/>
              </a:pPr>
              <a:t>1</a:t>
            </a:fld>
            <a:endParaRPr lang="tr-TR"/>
          </a:p>
        </p:txBody>
      </p:sp>
      <p:sp>
        <p:nvSpPr>
          <p:cNvPr id="50179" name="Text Box 4"/>
          <p:cNvSpPr txBox="1">
            <a:spLocks noChangeArrowheads="1"/>
          </p:cNvSpPr>
          <p:nvPr/>
        </p:nvSpPr>
        <p:spPr bwMode="auto">
          <a:xfrm>
            <a:off x="1692275" y="4985269"/>
            <a:ext cx="5576888" cy="2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rgbClr val="000000"/>
                </a:solidFill>
                <a:latin typeface="Verdana" pitchFamily="34" charset="0"/>
                <a:cs typeface="Arial" pitchFamily="34" charset="0"/>
              </a:defRPr>
            </a:lvl1pPr>
            <a:lvl2pPr marL="742950" indent="-285750" eaLnBrk="0" hangingPunct="0">
              <a:defRPr sz="3600">
                <a:solidFill>
                  <a:srgbClr val="000000"/>
                </a:solidFill>
                <a:latin typeface="Verdana" pitchFamily="34" charset="0"/>
                <a:cs typeface="Arial" pitchFamily="34" charset="0"/>
              </a:defRPr>
            </a:lvl2pPr>
            <a:lvl3pPr marL="1143000" indent="-228600" eaLnBrk="0" hangingPunct="0">
              <a:defRPr sz="3600">
                <a:solidFill>
                  <a:srgbClr val="000000"/>
                </a:solidFill>
                <a:latin typeface="Verdana" pitchFamily="34" charset="0"/>
                <a:cs typeface="Arial" pitchFamily="34" charset="0"/>
              </a:defRPr>
            </a:lvl3pPr>
            <a:lvl4pPr marL="1600200" indent="-228600" eaLnBrk="0" hangingPunct="0">
              <a:defRPr sz="3600">
                <a:solidFill>
                  <a:srgbClr val="000000"/>
                </a:solidFill>
                <a:latin typeface="Verdana" pitchFamily="34" charset="0"/>
                <a:cs typeface="Arial" pitchFamily="34" charset="0"/>
              </a:defRPr>
            </a:lvl4pPr>
            <a:lvl5pPr marL="2057400" indent="-228600" eaLnBrk="0" hangingPunct="0">
              <a:defRPr sz="3600">
                <a:solidFill>
                  <a:srgbClr val="000000"/>
                </a:solidFill>
                <a:latin typeface="Verdana" pitchFamily="34" charset="0"/>
                <a:cs typeface="Arial" pitchFamily="34" charset="0"/>
              </a:defRPr>
            </a:lvl5pPr>
            <a:lvl6pPr marL="2514600" indent="-228600" algn="ctr" eaLnBrk="0" fontAlgn="base" hangingPunct="0">
              <a:spcBef>
                <a:spcPct val="50000"/>
              </a:spcBef>
              <a:spcAft>
                <a:spcPct val="0"/>
              </a:spcAft>
              <a:defRPr sz="3600">
                <a:solidFill>
                  <a:srgbClr val="000000"/>
                </a:solidFill>
                <a:latin typeface="Verdana" pitchFamily="34" charset="0"/>
                <a:cs typeface="Arial" pitchFamily="34" charset="0"/>
              </a:defRPr>
            </a:lvl6pPr>
            <a:lvl7pPr marL="2971800" indent="-228600" algn="ctr" eaLnBrk="0" fontAlgn="base" hangingPunct="0">
              <a:spcBef>
                <a:spcPct val="50000"/>
              </a:spcBef>
              <a:spcAft>
                <a:spcPct val="0"/>
              </a:spcAft>
              <a:defRPr sz="3600">
                <a:solidFill>
                  <a:srgbClr val="000000"/>
                </a:solidFill>
                <a:latin typeface="Verdana" pitchFamily="34" charset="0"/>
                <a:cs typeface="Arial" pitchFamily="34" charset="0"/>
              </a:defRPr>
            </a:lvl7pPr>
            <a:lvl8pPr marL="3429000" indent="-228600" algn="ctr" eaLnBrk="0" fontAlgn="base" hangingPunct="0">
              <a:spcBef>
                <a:spcPct val="50000"/>
              </a:spcBef>
              <a:spcAft>
                <a:spcPct val="0"/>
              </a:spcAft>
              <a:defRPr sz="3600">
                <a:solidFill>
                  <a:srgbClr val="000000"/>
                </a:solidFill>
                <a:latin typeface="Verdana" pitchFamily="34" charset="0"/>
                <a:cs typeface="Arial" pitchFamily="34" charset="0"/>
              </a:defRPr>
            </a:lvl8pPr>
            <a:lvl9pPr marL="3886200" indent="-228600" algn="ctr" eaLnBrk="0" fontAlgn="base" hangingPunct="0">
              <a:spcBef>
                <a:spcPct val="50000"/>
              </a:spcBef>
              <a:spcAft>
                <a:spcPct val="0"/>
              </a:spcAft>
              <a:defRPr sz="3600">
                <a:solidFill>
                  <a:srgbClr val="000000"/>
                </a:solidFill>
                <a:latin typeface="Verdana" pitchFamily="34" charset="0"/>
                <a:cs typeface="Arial" pitchFamily="34" charset="0"/>
              </a:defRPr>
            </a:lvl9pPr>
          </a:lstStyle>
          <a:p>
            <a:pPr algn="ctr" eaLnBrk="1" hangingPunct="1">
              <a:spcBef>
                <a:spcPct val="50000"/>
              </a:spcBef>
            </a:pPr>
            <a:r>
              <a:rPr lang="tr-TR" altLang="tr-TR" sz="1800" b="1" smtClean="0">
                <a:solidFill>
                  <a:srgbClr val="00A6E6"/>
                </a:solidFill>
                <a:latin typeface="Arial" pitchFamily="34" charset="0"/>
                <a:ea typeface="+mn-ea"/>
              </a:rPr>
              <a:t>Mustafa Fatih RAZBONYALI</a:t>
            </a:r>
            <a:r>
              <a:rPr lang="tr-TR" altLang="tr-TR" sz="1800" b="1" smtClean="0">
                <a:solidFill>
                  <a:srgbClr val="00A6E6"/>
                </a:solidFill>
                <a:latin typeface="Frutiger 65 Bold" pitchFamily="50" charset="0"/>
                <a:ea typeface="+mn-ea"/>
              </a:rPr>
              <a:t>                    </a:t>
            </a:r>
            <a:endParaRPr lang="tr-TR" altLang="tr-TR" sz="2400" b="1" smtClean="0">
              <a:latin typeface="Frutiger 55 Roman" pitchFamily="50" charset="0"/>
              <a:ea typeface="+mn-ea"/>
            </a:endParaRPr>
          </a:p>
        </p:txBody>
      </p:sp>
      <p:sp>
        <p:nvSpPr>
          <p:cNvPr id="50180" name="Text Box 5"/>
          <p:cNvSpPr txBox="1">
            <a:spLocks noChangeArrowheads="1"/>
          </p:cNvSpPr>
          <p:nvPr/>
        </p:nvSpPr>
        <p:spPr bwMode="auto">
          <a:xfrm>
            <a:off x="1736725" y="5434449"/>
            <a:ext cx="5576888" cy="110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rgbClr val="000000"/>
                </a:solidFill>
                <a:latin typeface="Verdana" pitchFamily="34" charset="0"/>
                <a:cs typeface="Arial" pitchFamily="34" charset="0"/>
              </a:defRPr>
            </a:lvl1pPr>
            <a:lvl2pPr marL="742950" indent="-285750" eaLnBrk="0" hangingPunct="0">
              <a:defRPr sz="3600">
                <a:solidFill>
                  <a:srgbClr val="000000"/>
                </a:solidFill>
                <a:latin typeface="Verdana" pitchFamily="34" charset="0"/>
                <a:cs typeface="Arial" pitchFamily="34" charset="0"/>
              </a:defRPr>
            </a:lvl2pPr>
            <a:lvl3pPr marL="1143000" indent="-228600" eaLnBrk="0" hangingPunct="0">
              <a:defRPr sz="3600">
                <a:solidFill>
                  <a:srgbClr val="000000"/>
                </a:solidFill>
                <a:latin typeface="Verdana" pitchFamily="34" charset="0"/>
                <a:cs typeface="Arial" pitchFamily="34" charset="0"/>
              </a:defRPr>
            </a:lvl3pPr>
            <a:lvl4pPr marL="1600200" indent="-228600" eaLnBrk="0" hangingPunct="0">
              <a:defRPr sz="3600">
                <a:solidFill>
                  <a:srgbClr val="000000"/>
                </a:solidFill>
                <a:latin typeface="Verdana" pitchFamily="34" charset="0"/>
                <a:cs typeface="Arial" pitchFamily="34" charset="0"/>
              </a:defRPr>
            </a:lvl4pPr>
            <a:lvl5pPr marL="2057400" indent="-228600" eaLnBrk="0" hangingPunct="0">
              <a:defRPr sz="3600">
                <a:solidFill>
                  <a:srgbClr val="000000"/>
                </a:solidFill>
                <a:latin typeface="Verdana" pitchFamily="34" charset="0"/>
                <a:cs typeface="Arial" pitchFamily="34" charset="0"/>
              </a:defRPr>
            </a:lvl5pPr>
            <a:lvl6pPr marL="2514600" indent="-228600" algn="ctr" eaLnBrk="0" fontAlgn="base" hangingPunct="0">
              <a:spcBef>
                <a:spcPct val="50000"/>
              </a:spcBef>
              <a:spcAft>
                <a:spcPct val="0"/>
              </a:spcAft>
              <a:defRPr sz="3600">
                <a:solidFill>
                  <a:srgbClr val="000000"/>
                </a:solidFill>
                <a:latin typeface="Verdana" pitchFamily="34" charset="0"/>
                <a:cs typeface="Arial" pitchFamily="34" charset="0"/>
              </a:defRPr>
            </a:lvl6pPr>
            <a:lvl7pPr marL="2971800" indent="-228600" algn="ctr" eaLnBrk="0" fontAlgn="base" hangingPunct="0">
              <a:spcBef>
                <a:spcPct val="50000"/>
              </a:spcBef>
              <a:spcAft>
                <a:spcPct val="0"/>
              </a:spcAft>
              <a:defRPr sz="3600">
                <a:solidFill>
                  <a:srgbClr val="000000"/>
                </a:solidFill>
                <a:latin typeface="Verdana" pitchFamily="34" charset="0"/>
                <a:cs typeface="Arial" pitchFamily="34" charset="0"/>
              </a:defRPr>
            </a:lvl7pPr>
            <a:lvl8pPr marL="3429000" indent="-228600" algn="ctr" eaLnBrk="0" fontAlgn="base" hangingPunct="0">
              <a:spcBef>
                <a:spcPct val="50000"/>
              </a:spcBef>
              <a:spcAft>
                <a:spcPct val="0"/>
              </a:spcAft>
              <a:defRPr sz="3600">
                <a:solidFill>
                  <a:srgbClr val="000000"/>
                </a:solidFill>
                <a:latin typeface="Verdana" pitchFamily="34" charset="0"/>
                <a:cs typeface="Arial" pitchFamily="34" charset="0"/>
              </a:defRPr>
            </a:lvl8pPr>
            <a:lvl9pPr marL="3886200" indent="-228600" algn="ctr" eaLnBrk="0" fontAlgn="base" hangingPunct="0">
              <a:spcBef>
                <a:spcPct val="50000"/>
              </a:spcBef>
              <a:spcAft>
                <a:spcPct val="0"/>
              </a:spcAft>
              <a:defRPr sz="3600">
                <a:solidFill>
                  <a:srgbClr val="000000"/>
                </a:solidFill>
                <a:latin typeface="Verdana" pitchFamily="34" charset="0"/>
                <a:cs typeface="Arial" pitchFamily="34" charset="0"/>
              </a:defRPr>
            </a:lvl9pPr>
          </a:lstStyle>
          <a:p>
            <a:pPr algn="ctr" eaLnBrk="1" hangingPunct="1">
              <a:spcBef>
                <a:spcPct val="50000"/>
              </a:spcBef>
            </a:pPr>
            <a:r>
              <a:rPr lang="tr-TR" altLang="tr-TR" sz="1800" b="1" smtClean="0">
                <a:solidFill>
                  <a:srgbClr val="00A6E6"/>
                </a:solidFill>
                <a:latin typeface="Arial" pitchFamily="34" charset="0"/>
                <a:ea typeface="+mn-ea"/>
              </a:rPr>
              <a:t>KOBİ Uzmanı  </a:t>
            </a:r>
          </a:p>
          <a:p>
            <a:pPr algn="ctr" eaLnBrk="1" hangingPunct="1">
              <a:spcBef>
                <a:spcPct val="50000"/>
              </a:spcBef>
            </a:pPr>
            <a:r>
              <a:rPr lang="tr-TR" altLang="tr-TR" sz="1800" b="1" smtClean="0">
                <a:solidFill>
                  <a:srgbClr val="00A6E6"/>
                </a:solidFill>
                <a:latin typeface="Arial" pitchFamily="34" charset="0"/>
                <a:ea typeface="+mn-ea"/>
              </a:rPr>
              <a:t> </a:t>
            </a:r>
            <a:r>
              <a:rPr lang="tr-TR" altLang="tr-TR" sz="1800" b="1" smtClean="0">
                <a:solidFill>
                  <a:srgbClr val="00A6E6"/>
                </a:solidFill>
                <a:latin typeface="Frutiger 65 Bold" pitchFamily="50" charset="0"/>
                <a:ea typeface="+mn-ea"/>
              </a:rPr>
              <a:t>   </a:t>
            </a:r>
            <a:endParaRPr lang="tr-TR" altLang="tr-TR" sz="1800" b="1" smtClean="0">
              <a:solidFill>
                <a:srgbClr val="00A6E6"/>
              </a:solidFill>
              <a:latin typeface="Arial" pitchFamily="34" charset="0"/>
              <a:ea typeface="+mn-ea"/>
            </a:endParaRPr>
          </a:p>
          <a:p>
            <a:pPr algn="ctr" eaLnBrk="1" hangingPunct="1">
              <a:spcBef>
                <a:spcPct val="50000"/>
              </a:spcBef>
            </a:pPr>
            <a:r>
              <a:rPr lang="tr-TR" altLang="tr-TR" sz="1800" b="1" smtClean="0">
                <a:solidFill>
                  <a:srgbClr val="00A6E6"/>
                </a:solidFill>
                <a:latin typeface="Arial" pitchFamily="34" charset="0"/>
                <a:ea typeface="+mn-ea"/>
              </a:rPr>
              <a:t>         </a:t>
            </a:r>
          </a:p>
        </p:txBody>
      </p:sp>
      <p:sp>
        <p:nvSpPr>
          <p:cNvPr id="50181" name="Rectangle 6"/>
          <p:cNvSpPr>
            <a:spLocks noChangeArrowheads="1"/>
          </p:cNvSpPr>
          <p:nvPr/>
        </p:nvSpPr>
        <p:spPr bwMode="auto">
          <a:xfrm>
            <a:off x="476250" y="2116210"/>
            <a:ext cx="8358188" cy="116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tr-TR" altLang="tr-TR" sz="2400" b="1" dirty="0" smtClean="0">
              <a:solidFill>
                <a:srgbClr val="00A6E6"/>
              </a:solidFill>
              <a:latin typeface="Arial" pitchFamily="34" charset="0"/>
              <a:ea typeface="+mn-ea"/>
            </a:endParaRPr>
          </a:p>
          <a:p>
            <a:pPr marL="342900" indent="-342900" algn="ctr">
              <a:spcBef>
                <a:spcPct val="20000"/>
              </a:spcBef>
            </a:pPr>
            <a:endParaRPr lang="tr-TR" altLang="tr-TR" sz="1400" b="1" dirty="0" smtClean="0">
              <a:solidFill>
                <a:srgbClr val="00A6E6"/>
              </a:solidFill>
              <a:latin typeface="Arial" pitchFamily="34" charset="0"/>
              <a:ea typeface="+mn-ea"/>
            </a:endParaRPr>
          </a:p>
          <a:p>
            <a:pPr marL="342900" indent="-342900" algn="ctr">
              <a:spcBef>
                <a:spcPct val="20000"/>
              </a:spcBef>
            </a:pPr>
            <a:r>
              <a:rPr lang="tr-TR" altLang="tr-TR" sz="2400" b="1" dirty="0" smtClean="0">
                <a:solidFill>
                  <a:srgbClr val="00A6E6"/>
                </a:solidFill>
                <a:latin typeface="Arial" pitchFamily="34" charset="0"/>
                <a:ea typeface="+mn-ea"/>
              </a:rPr>
              <a:t>T.C. </a:t>
            </a:r>
          </a:p>
          <a:p>
            <a:pPr marL="342900" indent="-342900">
              <a:spcBef>
                <a:spcPct val="20000"/>
              </a:spcBef>
            </a:pPr>
            <a:r>
              <a:rPr lang="tr-TR" altLang="tr-TR" sz="2400" b="1" dirty="0" smtClean="0">
                <a:solidFill>
                  <a:srgbClr val="00A6E6"/>
                </a:solidFill>
                <a:latin typeface="Arial" pitchFamily="34" charset="0"/>
                <a:ea typeface="+mn-ea"/>
              </a:rPr>
              <a:t>KÜÇÜK VE ORTA ÖLÇEKLİ İŞLETMELERİ GELİŞTİRME </a:t>
            </a:r>
          </a:p>
          <a:p>
            <a:pPr marL="342900" indent="-342900">
              <a:spcBef>
                <a:spcPct val="20000"/>
              </a:spcBef>
            </a:pPr>
            <a:r>
              <a:rPr lang="tr-TR" altLang="tr-TR" sz="2400" b="1" dirty="0" smtClean="0">
                <a:solidFill>
                  <a:srgbClr val="00A6E6"/>
                </a:solidFill>
                <a:latin typeface="Arial" pitchFamily="34" charset="0"/>
                <a:ea typeface="+mn-ea"/>
              </a:rPr>
              <a:t>             VE DESTEKLEME İDARESİ BAŞKANLIĞI</a:t>
            </a:r>
          </a:p>
          <a:p>
            <a:pPr marL="342900" indent="-342900" algn="ctr">
              <a:spcBef>
                <a:spcPct val="20000"/>
              </a:spcBef>
            </a:pPr>
            <a:r>
              <a:rPr lang="tr-TR" altLang="tr-TR" sz="2400" b="1" dirty="0" smtClean="0">
                <a:solidFill>
                  <a:srgbClr val="00A6E6"/>
                </a:solidFill>
                <a:latin typeface="Arial" pitchFamily="34" charset="0"/>
                <a:ea typeface="+mn-ea"/>
              </a:rPr>
              <a:t>BİLECİK MÜDÜRLÜĞÜ</a:t>
            </a:r>
          </a:p>
        </p:txBody>
      </p:sp>
      <p:pic>
        <p:nvPicPr>
          <p:cNvPr id="50182" name="Picture 10" descr="ant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904687"/>
            <a:ext cx="2205038" cy="13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798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51520" y="824068"/>
            <a:ext cx="8640960" cy="55446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endParaRPr lang="tr-TR" b="1" u="sng" dirty="0" smtClean="0">
              <a:solidFill>
                <a:srgbClr val="FF0000"/>
              </a:solidFill>
            </a:endParaRPr>
          </a:p>
          <a:p>
            <a:pPr marL="0" indent="0" algn="ctr">
              <a:lnSpc>
                <a:spcPct val="90000"/>
              </a:lnSpc>
              <a:buNone/>
              <a:tabLst>
                <a:tab pos="723900" algn="l"/>
              </a:tabLst>
              <a:defRPr/>
            </a:pPr>
            <a:r>
              <a:rPr lang="tr-TR" b="1" dirty="0" smtClean="0">
                <a:solidFill>
                  <a:srgbClr val="FF0000"/>
                </a:solidFill>
                <a:latin typeface="Calibri" panose="020F0502020204030204" pitchFamily="34" charset="0"/>
              </a:rPr>
              <a:t>KOSGEB’e Sunulacak Proje Nasıl Olmalıdır?</a:t>
            </a:r>
          </a:p>
          <a:p>
            <a:pPr marL="0" indent="0" algn="ctr">
              <a:buNone/>
            </a:pPr>
            <a:r>
              <a:rPr lang="tr-TR" sz="2200" dirty="0" smtClean="0">
                <a:solidFill>
                  <a:schemeClr val="accent1">
                    <a:lumMod val="50000"/>
                  </a:schemeClr>
                </a:solidFill>
                <a:latin typeface="Calibri" panose="020F0502020204030204" pitchFamily="34" charset="0"/>
              </a:rPr>
              <a:t>İşletmenin </a:t>
            </a:r>
            <a:r>
              <a:rPr lang="tr-TR" sz="2200" b="1" u="sng" dirty="0">
                <a:solidFill>
                  <a:schemeClr val="accent1">
                    <a:lumMod val="50000"/>
                  </a:schemeClr>
                </a:solidFill>
                <a:latin typeface="Calibri" panose="020F0502020204030204" pitchFamily="34" charset="0"/>
              </a:rPr>
              <a:t>belirlenmiş bir sorunu veya ihtiyacını </a:t>
            </a:r>
            <a:r>
              <a:rPr lang="tr-TR" sz="2200" dirty="0" smtClean="0">
                <a:solidFill>
                  <a:schemeClr val="accent1">
                    <a:lumMod val="50000"/>
                  </a:schemeClr>
                </a:solidFill>
                <a:latin typeface="Calibri" panose="020F0502020204030204" pitchFamily="34" charset="0"/>
              </a:rPr>
              <a:t>gidermek üzere </a:t>
            </a:r>
          </a:p>
          <a:p>
            <a:pPr marL="0" indent="0" algn="ctr">
              <a:buNone/>
            </a:pPr>
            <a:r>
              <a:rPr lang="tr-TR" sz="2200" dirty="0" smtClean="0">
                <a:solidFill>
                  <a:schemeClr val="accent1">
                    <a:lumMod val="50000"/>
                  </a:schemeClr>
                </a:solidFill>
                <a:latin typeface="Calibri" panose="020F0502020204030204" pitchFamily="34" charset="0"/>
              </a:rPr>
              <a:t>birden fazla </a:t>
            </a:r>
            <a:r>
              <a:rPr lang="tr-TR" sz="2200" dirty="0">
                <a:solidFill>
                  <a:schemeClr val="accent1">
                    <a:lumMod val="50000"/>
                  </a:schemeClr>
                </a:solidFill>
                <a:latin typeface="Calibri" panose="020F0502020204030204" pitchFamily="34" charset="0"/>
              </a:rPr>
              <a:t>etkinlik veya faaliyetlerin </a:t>
            </a:r>
            <a:r>
              <a:rPr lang="tr-TR" sz="2200" dirty="0" smtClean="0">
                <a:solidFill>
                  <a:schemeClr val="accent1">
                    <a:lumMod val="50000"/>
                  </a:schemeClr>
                </a:solidFill>
                <a:latin typeface="Calibri" panose="020F0502020204030204" pitchFamily="34" charset="0"/>
              </a:rPr>
              <a:t>bir araya  </a:t>
            </a:r>
            <a:r>
              <a:rPr lang="tr-TR" sz="2200" dirty="0">
                <a:solidFill>
                  <a:schemeClr val="accent1">
                    <a:lumMod val="50000"/>
                  </a:schemeClr>
                </a:solidFill>
                <a:latin typeface="Calibri" panose="020F0502020204030204" pitchFamily="34" charset="0"/>
              </a:rPr>
              <a:t>gelmesiyle, bazı çıktıların elde edilmesi ve bu çıktıları  aracılığıyla  proje </a:t>
            </a:r>
            <a:r>
              <a:rPr lang="tr-TR" sz="2200" dirty="0" smtClean="0">
                <a:solidFill>
                  <a:schemeClr val="accent1">
                    <a:lumMod val="50000"/>
                  </a:schemeClr>
                </a:solidFill>
                <a:latin typeface="Calibri" panose="020F0502020204030204" pitchFamily="34" charset="0"/>
              </a:rPr>
              <a:t>amacına ulaşılmasını sağlamalıdır.</a:t>
            </a:r>
          </a:p>
          <a:p>
            <a:pPr algn="ctr">
              <a:buFont typeface="Arial" charset="0"/>
              <a:buChar char="•"/>
            </a:pPr>
            <a:endParaRPr lang="tr-TR" sz="2200" dirty="0" smtClean="0">
              <a:latin typeface="Calibri" panose="020F0502020204030204" pitchFamily="34" charset="0"/>
            </a:endParaRPr>
          </a:p>
          <a:p>
            <a:pPr algn="just">
              <a:buFont typeface="Arial" charset="0"/>
              <a:buChar char="•"/>
            </a:pPr>
            <a:endParaRPr lang="tr-TR" dirty="0" smtClean="0"/>
          </a:p>
          <a:p>
            <a:pPr marL="0" indent="0" algn="just">
              <a:buNone/>
            </a:pPr>
            <a:endParaRPr lang="tr-TR" altLang="tr-TR" dirty="0">
              <a:latin typeface="Arial" panose="020B0604020202020204" pitchFamily="34" charset="0"/>
              <a:cs typeface="Arial" panose="020B0604020202020204" pitchFamily="34" charset="0"/>
            </a:endParaRPr>
          </a:p>
        </p:txBody>
      </p:sp>
      <p:pic>
        <p:nvPicPr>
          <p:cNvPr id="5" name="Resim 4"/>
          <p:cNvPicPr/>
          <p:nvPr/>
        </p:nvPicPr>
        <p:blipFill rotWithShape="1">
          <a:blip r:embed="rId3"/>
          <a:srcRect l="24850" t="44177" r="58237" b="29210"/>
          <a:stretch/>
        </p:blipFill>
        <p:spPr bwMode="auto">
          <a:xfrm>
            <a:off x="2771800" y="3595100"/>
            <a:ext cx="3081854" cy="2591405"/>
          </a:xfrm>
          <a:prstGeom prst="rect">
            <a:avLst/>
          </a:prstGeom>
          <a:ln>
            <a:noFill/>
          </a:ln>
          <a:extLst>
            <a:ext uri="{53640926-AAD7-44D8-BBD7-CCE9431645EC}">
              <a14:shadowObscured xmlns:a14="http://schemas.microsoft.com/office/drawing/2010/main"/>
            </a:ext>
          </a:extLst>
        </p:spPr>
      </p:pic>
      <p:grpSp>
        <p:nvGrpSpPr>
          <p:cNvPr id="9" name="Grup 8"/>
          <p:cNvGrpSpPr/>
          <p:nvPr/>
        </p:nvGrpSpPr>
        <p:grpSpPr>
          <a:xfrm>
            <a:off x="280244" y="48545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4" name="Düz Bağlayıcı 3"/>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10</a:t>
            </a:fld>
            <a:endParaRPr lang="en-CA" dirty="0">
              <a:latin typeface="Calibri" panose="020F0502020204030204" pitchFamily="34" charset="0"/>
            </a:endParaRPr>
          </a:p>
        </p:txBody>
      </p:sp>
    </p:spTree>
    <p:extLst>
      <p:ext uri="{BB962C8B-B14F-4D97-AF65-F5344CB8AC3E}">
        <p14:creationId xmlns:p14="http://schemas.microsoft.com/office/powerpoint/2010/main" val="387841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860027"/>
            <a:ext cx="2808312" cy="2265372"/>
          </a:xfrm>
          <a:prstGeom prst="rect">
            <a:avLst/>
          </a:prstGeom>
        </p:spPr>
      </p:pic>
      <p:sp>
        <p:nvSpPr>
          <p:cNvPr id="11" name="Rectangle 2"/>
          <p:cNvSpPr txBox="1">
            <a:spLocks noChangeArrowheads="1"/>
          </p:cNvSpPr>
          <p:nvPr/>
        </p:nvSpPr>
        <p:spPr>
          <a:xfrm>
            <a:off x="251520" y="1544126"/>
            <a:ext cx="4356484" cy="4536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ct val="0"/>
              </a:spcBef>
              <a:buFont typeface="Wingdings 2" panose="05020102010507070707" pitchFamily="18" charset="2"/>
              <a:buChar char=""/>
            </a:pPr>
            <a:r>
              <a:rPr lang="tr-TR" sz="2000" dirty="0" smtClean="0">
                <a:solidFill>
                  <a:srgbClr val="52AADF">
                    <a:lumMod val="50000"/>
                  </a:srgbClr>
                </a:solidFill>
                <a:latin typeface="Calibri" panose="020F0502020204030204" pitchFamily="34" charset="0"/>
                <a:ea typeface="ヒラギノ角ゴ Pro W3" pitchFamily="1" charset="-128"/>
              </a:rPr>
              <a:t> </a:t>
            </a:r>
            <a:r>
              <a:rPr lang="tr-TR" sz="2000" dirty="0" smtClean="0">
                <a:solidFill>
                  <a:schemeClr val="accent1">
                    <a:lumMod val="50000"/>
                  </a:schemeClr>
                </a:solidFill>
                <a:latin typeface="Calibri" panose="020F0502020204030204" pitchFamily="34" charset="0"/>
              </a:rPr>
              <a:t>KOBİGEL Destek Programı ile KOSGEB tarafından belirlenen öncelikler doğrultusunda ilan edilen Proje Teklif Çağrıları kapsamındaki projeler desteklenir. Başvuru sahibinin proje amacı ve konusu, </a:t>
            </a:r>
            <a:r>
              <a:rPr lang="tr-TR" sz="2000" b="1" dirty="0" smtClean="0">
                <a:solidFill>
                  <a:schemeClr val="accent1">
                    <a:lumMod val="50000"/>
                  </a:schemeClr>
                </a:solidFill>
                <a:latin typeface="Calibri" panose="020F0502020204030204" pitchFamily="34" charset="0"/>
              </a:rPr>
              <a:t>Proje Teklif Çağrıları ile uyumlu </a:t>
            </a:r>
            <a:r>
              <a:rPr lang="tr-TR" sz="2000" dirty="0" smtClean="0">
                <a:solidFill>
                  <a:schemeClr val="accent1">
                    <a:lumMod val="50000"/>
                  </a:schemeClr>
                </a:solidFill>
                <a:latin typeface="Calibri" panose="020F0502020204030204" pitchFamily="34" charset="0"/>
              </a:rPr>
              <a:t>olmak zorundadır.</a:t>
            </a:r>
          </a:p>
          <a:p>
            <a:pPr>
              <a:buFont typeface="Wingdings 2" panose="05020102010507070707" pitchFamily="18" charset="2"/>
              <a:buChar char=""/>
            </a:pPr>
            <a:endParaRPr lang="tr-TR" sz="2400" dirty="0" smtClean="0">
              <a:solidFill>
                <a:schemeClr val="accent1">
                  <a:lumMod val="50000"/>
                </a:schemeClr>
              </a:solidFill>
              <a:latin typeface="Calibri" panose="020F0502020204030204" pitchFamily="34" charset="0"/>
            </a:endParaRPr>
          </a:p>
          <a:p>
            <a:pPr marL="0" indent="0">
              <a:buNone/>
            </a:pPr>
            <a:endParaRPr lang="tr-TR" sz="2400" dirty="0" smtClean="0">
              <a:solidFill>
                <a:schemeClr val="accent1">
                  <a:lumMod val="50000"/>
                </a:schemeClr>
              </a:solidFill>
              <a:latin typeface="Calibri" panose="020F0502020204030204" pitchFamily="34" charset="0"/>
            </a:endParaRPr>
          </a:p>
          <a:p>
            <a:pPr>
              <a:buFont typeface="Arial" charset="0"/>
              <a:buChar char="•"/>
            </a:pPr>
            <a:endParaRPr lang="tr-TR" sz="2400" dirty="0" smtClean="0">
              <a:solidFill>
                <a:schemeClr val="accent1">
                  <a:lumMod val="50000"/>
                </a:schemeClr>
              </a:solidFill>
              <a:latin typeface="Calibri" panose="020F0502020204030204" pitchFamily="34" charset="0"/>
            </a:endParaRPr>
          </a:p>
          <a:p>
            <a:pPr marL="0" indent="0">
              <a:buFont typeface="Arial" pitchFamily="34" charset="0"/>
              <a:buNone/>
            </a:pPr>
            <a:endParaRPr lang="tr-TR" altLang="tr-TR" sz="2400" dirty="0">
              <a:solidFill>
                <a:schemeClr val="accent1">
                  <a:lumMod val="50000"/>
                </a:schemeClr>
              </a:solidFill>
              <a:latin typeface="Calibri" panose="020F0502020204030204" pitchFamily="34" charset="0"/>
              <a:cs typeface="Arial" panose="020B0604020202020204" pitchFamily="34" charset="0"/>
            </a:endParaRPr>
          </a:p>
        </p:txBody>
      </p:sp>
      <p:pic>
        <p:nvPicPr>
          <p:cNvPr id="8"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sp>
        <p:nvSpPr>
          <p:cNvPr id="7"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KOSGEB’e Sunulacak Proje Nasıl Olmalıdır?</a:t>
            </a:r>
            <a:endParaRPr lang="tr-TR" dirty="0" smtClean="0">
              <a:solidFill>
                <a:prstClr val="black"/>
              </a:solidFill>
              <a:latin typeface="Calibri" panose="020F0502020204030204" pitchFamily="34" charset="0"/>
            </a:endParaRPr>
          </a:p>
        </p:txBody>
      </p:sp>
      <p:grpSp>
        <p:nvGrpSpPr>
          <p:cNvPr id="10" name="Grup 9"/>
          <p:cNvGrpSpPr/>
          <p:nvPr/>
        </p:nvGrpSpPr>
        <p:grpSpPr>
          <a:xfrm>
            <a:off x="237952" y="466776"/>
            <a:ext cx="8294488" cy="338554"/>
            <a:chOff x="237952" y="654735"/>
            <a:chExt cx="8294488" cy="338554"/>
          </a:xfrm>
        </p:grpSpPr>
        <p:sp>
          <p:nvSpPr>
            <p:cNvPr id="12" name="3 Metin kutusu"/>
            <p:cNvSpPr txBox="1"/>
            <p:nvPr/>
          </p:nvSpPr>
          <p:spPr>
            <a:xfrm>
              <a:off x="237952"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13" name="Düz Bağlayıcı 12"/>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Rectangle 2"/>
          <p:cNvSpPr txBox="1">
            <a:spLocks noChangeArrowheads="1"/>
          </p:cNvSpPr>
          <p:nvPr/>
        </p:nvSpPr>
        <p:spPr>
          <a:xfrm>
            <a:off x="4608004" y="4477720"/>
            <a:ext cx="4356484" cy="16029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altLang="tr-TR" sz="2000" dirty="0">
              <a:solidFill>
                <a:schemeClr val="accent1">
                  <a:lumMod val="50000"/>
                </a:schemeClr>
              </a:solidFill>
              <a:latin typeface="Calibri" pitchFamily="34" charset="0"/>
            </a:endParaRPr>
          </a:p>
        </p:txBody>
      </p:sp>
      <p:sp>
        <p:nvSpPr>
          <p:cNvPr id="16"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11</a:t>
            </a:fld>
            <a:endParaRPr lang="en-CA" dirty="0">
              <a:latin typeface="Calibri" panose="020F0502020204030204" pitchFamily="34" charset="0"/>
            </a:endParaRPr>
          </a:p>
        </p:txBody>
      </p:sp>
      <p:sp>
        <p:nvSpPr>
          <p:cNvPr id="3" name="Dikdörtgen 2"/>
          <p:cNvSpPr/>
          <p:nvPr/>
        </p:nvSpPr>
        <p:spPr>
          <a:xfrm>
            <a:off x="4608004" y="1511483"/>
            <a:ext cx="4356484" cy="4555093"/>
          </a:xfrm>
          <a:prstGeom prst="rect">
            <a:avLst/>
          </a:prstGeom>
        </p:spPr>
        <p:txBody>
          <a:bodyPr wrap="square">
            <a:spAutoFit/>
          </a:bodyPr>
          <a:lstStyle/>
          <a:p>
            <a:pPr algn="just">
              <a:spcAft>
                <a:spcPts val="600"/>
              </a:spcAft>
              <a:buFont typeface="Wingdings 2" panose="05020102010507070707" pitchFamily="18" charset="2"/>
              <a:buChar char=""/>
            </a:pPr>
            <a:r>
              <a:rPr lang="tr-TR" sz="2000" dirty="0">
                <a:solidFill>
                  <a:srgbClr val="52AADF">
                    <a:lumMod val="50000"/>
                  </a:srgbClr>
                </a:solidFill>
              </a:rPr>
              <a:t> </a:t>
            </a:r>
            <a:r>
              <a:rPr lang="tr-TR" sz="2000" b="1" dirty="0" smtClean="0">
                <a:solidFill>
                  <a:schemeClr val="accent1">
                    <a:lumMod val="50000"/>
                  </a:schemeClr>
                </a:solidFill>
                <a:ea typeface="+mn-ea"/>
              </a:rPr>
              <a:t>Tek bir etkinlik </a:t>
            </a:r>
            <a:r>
              <a:rPr lang="tr-TR" sz="2000" dirty="0" smtClean="0">
                <a:solidFill>
                  <a:schemeClr val="accent1">
                    <a:lumMod val="50000"/>
                  </a:schemeClr>
                </a:solidFill>
                <a:ea typeface="+mn-ea"/>
              </a:rPr>
              <a:t>proje olarak değerlendirilemez. Proje, birkaç etkinlik veya faaliyetlerin bir araya gelmesiyle, bazı sonuçların elde edilmesi ve bu sonuçlar aracılığıyla proje amacına ulaşılmasını sağlamalıdır. Elde edilen sonuçların ölçülebilir ve sürdürülebilir olması gerekir. </a:t>
            </a:r>
          </a:p>
          <a:p>
            <a:pPr algn="just">
              <a:spcAft>
                <a:spcPts val="600"/>
              </a:spcAft>
              <a:buFont typeface="Wingdings 2" panose="05020102010507070707" pitchFamily="18" charset="2"/>
              <a:buChar char=""/>
            </a:pPr>
            <a:r>
              <a:rPr lang="tr-TR" sz="2000" b="1" u="sng" dirty="0" smtClean="0">
                <a:solidFill>
                  <a:schemeClr val="accent1">
                    <a:lumMod val="50000"/>
                  </a:schemeClr>
                </a:solidFill>
              </a:rPr>
              <a:t>Yalnızca </a:t>
            </a:r>
            <a:r>
              <a:rPr lang="tr-TR" sz="2000" b="1" u="sng" dirty="0">
                <a:solidFill>
                  <a:schemeClr val="accent1">
                    <a:lumMod val="50000"/>
                  </a:schemeClr>
                </a:solidFill>
              </a:rPr>
              <a:t>bir mal veya hizmetin </a:t>
            </a:r>
            <a:r>
              <a:rPr lang="tr-TR" sz="2000" dirty="0">
                <a:solidFill>
                  <a:schemeClr val="accent1">
                    <a:lumMod val="50000"/>
                  </a:schemeClr>
                </a:solidFill>
              </a:rPr>
              <a:t>teminine yönelik bir faaliyet proje olarak sunulmamalıdır, bu tür bir çalışma ancak proje kapsamındaki faaliyetlerden biri olabilir. </a:t>
            </a:r>
            <a:endParaRPr lang="tr-TR" altLang="tr-TR" sz="2000" dirty="0">
              <a:solidFill>
                <a:schemeClr val="accent1">
                  <a:lumMod val="50000"/>
                </a:schemeClr>
              </a:solidFill>
            </a:endParaRPr>
          </a:p>
          <a:p>
            <a:pPr lvl="0" algn="just">
              <a:spcAft>
                <a:spcPts val="600"/>
              </a:spcAft>
              <a:buFont typeface="Wingdings 2" panose="05020102010507070707" pitchFamily="18" charset="2"/>
              <a:buChar char=""/>
            </a:pPr>
            <a:endParaRPr lang="tr-TR" sz="2000" dirty="0">
              <a:solidFill>
                <a:schemeClr val="accent1">
                  <a:lumMod val="50000"/>
                </a:schemeClr>
              </a:solidFill>
              <a:ea typeface="+mn-ea"/>
            </a:endParaRPr>
          </a:p>
        </p:txBody>
      </p:sp>
    </p:spTree>
    <p:extLst>
      <p:ext uri="{BB962C8B-B14F-4D97-AF65-F5344CB8AC3E}">
        <p14:creationId xmlns:p14="http://schemas.microsoft.com/office/powerpoint/2010/main" val="3650953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80244" y="1688108"/>
            <a:ext cx="4752528"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KOSGEB </a:t>
            </a:r>
            <a:r>
              <a:rPr lang="tr-TR" sz="2000" dirty="0">
                <a:solidFill>
                  <a:schemeClr val="accent1">
                    <a:lumMod val="50000"/>
                  </a:schemeClr>
                </a:solidFill>
                <a:latin typeface="Calibri" panose="020F0502020204030204" pitchFamily="34" charset="0"/>
              </a:rPr>
              <a:t>tarafından ilan edilen Proje Teklif Çağrısı okunmalı, çağrı kapsamında sunulabilecek projeler ile ilgili çerçeve anlaşıldıktan sonra proje hazırlığına başlanmalıdır</a:t>
            </a:r>
            <a:r>
              <a:rPr lang="tr-TR" sz="2000" dirty="0" smtClean="0">
                <a:solidFill>
                  <a:schemeClr val="accent1">
                    <a:lumMod val="50000"/>
                  </a:schemeClr>
                </a:solidFill>
                <a:latin typeface="Calibri" panose="020F0502020204030204" pitchFamily="34" charset="0"/>
              </a:rPr>
              <a:t>. </a:t>
            </a: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temel kurgusu, belirli bir gider ve ihtiyaçtan yola çıkılarak değil, Proje Teklif Çağrısında açıklanan uygun proje konuları ile işletmenin mevcut durum ve hedeflerinin eşleştiğinden emin olunduktan sonra,</a:t>
            </a:r>
            <a:r>
              <a:rPr lang="tr-TR" sz="2000" b="1" dirty="0">
                <a:solidFill>
                  <a:schemeClr val="accent1">
                    <a:lumMod val="50000"/>
                  </a:schemeClr>
                </a:solidFill>
                <a:latin typeface="Calibri" panose="020F0502020204030204" pitchFamily="34" charset="0"/>
              </a:rPr>
              <a:t> amaç &gt; hedef &gt; faaliyet &gt; faaliyet ile ilişkili gider </a:t>
            </a:r>
            <a:r>
              <a:rPr lang="tr-TR" sz="2000" dirty="0">
                <a:solidFill>
                  <a:schemeClr val="accent1">
                    <a:lumMod val="50000"/>
                  </a:schemeClr>
                </a:solidFill>
                <a:latin typeface="Calibri" panose="020F0502020204030204" pitchFamily="34" charset="0"/>
              </a:rPr>
              <a:t>sıralaması ile oluşturulmalı ve sonra </a:t>
            </a:r>
            <a:r>
              <a:rPr lang="tr-TR" sz="2000" dirty="0" smtClean="0">
                <a:solidFill>
                  <a:schemeClr val="accent1">
                    <a:lumMod val="50000"/>
                  </a:schemeClr>
                </a:solidFill>
                <a:latin typeface="Calibri" panose="020F0502020204030204" pitchFamily="34" charset="0"/>
              </a:rPr>
              <a:t>detaylandırılmalıdır.</a:t>
            </a:r>
            <a:endParaRPr lang="tr-TR" sz="2000" dirty="0">
              <a:solidFill>
                <a:schemeClr val="accent1">
                  <a:lumMod val="50000"/>
                </a:schemeClr>
              </a:solidFill>
              <a:latin typeface="Calibri" panose="020F0502020204030204" pitchFamily="34" charset="0"/>
            </a:endParaRPr>
          </a:p>
          <a:p>
            <a:pPr lvl="0" algn="just">
              <a:buFont typeface="Arial" charset="0"/>
              <a:buChar char="•"/>
            </a:pPr>
            <a:endParaRPr lang="tr-TR" sz="20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463972"/>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pic>
        <p:nvPicPr>
          <p:cNvPr id="12" name="Resim 11"/>
          <p:cNvPicPr/>
          <p:nvPr/>
        </p:nvPicPr>
        <p:blipFill rotWithShape="1">
          <a:blip r:embed="rId3"/>
          <a:srcRect l="15418" t="32201" r="47456" b="14840"/>
          <a:stretch/>
        </p:blipFill>
        <p:spPr bwMode="auto">
          <a:xfrm>
            <a:off x="5399584" y="2264172"/>
            <a:ext cx="3420888" cy="3090451"/>
          </a:xfrm>
          <a:prstGeom prst="rect">
            <a:avLst/>
          </a:prstGeom>
          <a:ln>
            <a:noFill/>
          </a:ln>
          <a:extLst>
            <a:ext uri="{53640926-AAD7-44D8-BBD7-CCE9431645EC}">
              <a14:shadowObscured xmlns:a14="http://schemas.microsoft.com/office/drawing/2010/main"/>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12</a:t>
            </a:fld>
            <a:endParaRPr lang="en-CA" dirty="0">
              <a:latin typeface="Calibri" panose="020F0502020204030204" pitchFamily="34" charset="0"/>
            </a:endParaRPr>
          </a:p>
        </p:txBody>
      </p:sp>
    </p:spTree>
    <p:extLst>
      <p:ext uri="{BB962C8B-B14F-4D97-AF65-F5344CB8AC3E}">
        <p14:creationId xmlns:p14="http://schemas.microsoft.com/office/powerpoint/2010/main" val="728873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80244" y="1976140"/>
            <a:ext cx="4752528"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Projenin</a:t>
            </a:r>
            <a:r>
              <a:rPr lang="tr-TR" sz="2000" dirty="0">
                <a:solidFill>
                  <a:schemeClr val="accent1">
                    <a:lumMod val="50000"/>
                  </a:schemeClr>
                </a:solidFill>
                <a:latin typeface="Calibri" panose="020F0502020204030204" pitchFamily="34" charset="0"/>
              </a:rPr>
              <a:t>, net olarak tanımlanmış, açık olarak ifade edilmiş ve okunduğunda farklı anlamlar çağrıştırmayacak bir amacı olmalıdır. </a:t>
            </a:r>
            <a:r>
              <a:rPr lang="tr-TR" sz="2000" b="1" u="sng" dirty="0">
                <a:solidFill>
                  <a:schemeClr val="accent1">
                    <a:lumMod val="50000"/>
                  </a:schemeClr>
                </a:solidFill>
                <a:latin typeface="Calibri" panose="020F0502020204030204" pitchFamily="34" charset="0"/>
              </a:rPr>
              <a:t>Amacınız</a:t>
            </a:r>
            <a:r>
              <a:rPr lang="tr-TR" sz="2000" dirty="0">
                <a:solidFill>
                  <a:schemeClr val="accent1">
                    <a:lumMod val="50000"/>
                  </a:schemeClr>
                </a:solidFill>
                <a:latin typeface="Calibri" panose="020F0502020204030204" pitchFamily="34" charset="0"/>
              </a:rPr>
              <a:t> soyut ve ulaşılamaz değil; ulaşılabilir, gerçekçi ve somut çıktılar üreten nitelikte olmalıdır</a:t>
            </a:r>
            <a:r>
              <a:rPr lang="tr-TR" sz="2000" dirty="0" smtClean="0">
                <a:solidFill>
                  <a:schemeClr val="accent1">
                    <a:lumMod val="50000"/>
                  </a:schemeClr>
                </a:solidFill>
                <a:latin typeface="Calibri" panose="020F0502020204030204" pitchFamily="34" charset="0"/>
              </a:rPr>
              <a:t>.</a:t>
            </a:r>
          </a:p>
          <a:p>
            <a:pPr lvl="0" algn="just">
              <a:buFont typeface="Arial" charset="0"/>
              <a:buChar char="•"/>
            </a:pPr>
            <a:endParaRPr lang="tr-TR" sz="20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463972"/>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0567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pic>
        <p:nvPicPr>
          <p:cNvPr id="12" name="Resim 11"/>
          <p:cNvPicPr/>
          <p:nvPr/>
        </p:nvPicPr>
        <p:blipFill>
          <a:blip r:embed="rId3" cstate="print">
            <a:extLst>
              <a:ext uri="{28A0092B-C50C-407E-A947-70E740481C1C}">
                <a14:useLocalDpi xmlns:a14="http://schemas.microsoft.com/office/drawing/2010/main" val="0"/>
              </a:ext>
            </a:extLst>
          </a:blip>
          <a:stretch>
            <a:fillRect/>
          </a:stretch>
        </p:blipFill>
        <p:spPr bwMode="auto">
          <a:xfrm>
            <a:off x="5401614" y="1616309"/>
            <a:ext cx="3420888" cy="2139955"/>
          </a:xfrm>
          <a:prstGeom prst="rect">
            <a:avLst/>
          </a:prstGeom>
          <a:ln>
            <a:noFill/>
          </a:ln>
          <a:extLst>
            <a:ext uri="{53640926-AAD7-44D8-BBD7-CCE9431645EC}">
              <a14:shadowObscured xmlns:a14="http://schemas.microsoft.com/office/drawing/2010/main"/>
            </a:ext>
          </a:extLst>
        </p:spPr>
      </p:pic>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13</a:t>
            </a:fld>
            <a:endParaRPr lang="en-CA" dirty="0">
              <a:latin typeface="Calibri" panose="020F0502020204030204" pitchFamily="34" charset="0"/>
            </a:endParaRPr>
          </a:p>
        </p:txBody>
      </p:sp>
      <p:sp>
        <p:nvSpPr>
          <p:cNvPr id="13" name="Rectangle 2"/>
          <p:cNvSpPr txBox="1">
            <a:spLocks noChangeArrowheads="1"/>
          </p:cNvSpPr>
          <p:nvPr/>
        </p:nvSpPr>
        <p:spPr>
          <a:xfrm>
            <a:off x="253629" y="3992365"/>
            <a:ext cx="8252196" cy="19084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amacını gerçekleştirmek için </a:t>
            </a:r>
            <a:r>
              <a:rPr lang="tr-TR" sz="2000" b="1" dirty="0">
                <a:solidFill>
                  <a:schemeClr val="accent1">
                    <a:lumMod val="50000"/>
                  </a:schemeClr>
                </a:solidFill>
                <a:latin typeface="Calibri" panose="020F0502020204030204" pitchFamily="34" charset="0"/>
              </a:rPr>
              <a:t>hedefler</a:t>
            </a:r>
            <a:r>
              <a:rPr lang="tr-TR" sz="2000" dirty="0">
                <a:solidFill>
                  <a:schemeClr val="accent1">
                    <a:lumMod val="50000"/>
                  </a:schemeClr>
                </a:solidFill>
                <a:latin typeface="Calibri" panose="020F0502020204030204" pitchFamily="34" charset="0"/>
              </a:rPr>
              <a:t> ve bu hedeflere ulaşmak için </a:t>
            </a:r>
            <a:r>
              <a:rPr lang="tr-TR" sz="2000" b="1" dirty="0">
                <a:solidFill>
                  <a:schemeClr val="accent1">
                    <a:lumMod val="50000"/>
                  </a:schemeClr>
                </a:solidFill>
                <a:latin typeface="Calibri" panose="020F0502020204030204" pitchFamily="34" charset="0"/>
              </a:rPr>
              <a:t>planlanmış faaliyetler</a:t>
            </a:r>
            <a:r>
              <a:rPr lang="tr-TR" sz="2000" dirty="0">
                <a:solidFill>
                  <a:schemeClr val="accent1">
                    <a:lumMod val="50000"/>
                  </a:schemeClr>
                </a:solidFill>
                <a:latin typeface="Calibri" panose="020F0502020204030204" pitchFamily="34" charset="0"/>
              </a:rPr>
              <a:t> ve bu faaliyetlere ilişkin </a:t>
            </a:r>
            <a:r>
              <a:rPr lang="tr-TR" sz="2000" b="1" dirty="0">
                <a:solidFill>
                  <a:schemeClr val="accent1">
                    <a:lumMod val="50000"/>
                  </a:schemeClr>
                </a:solidFill>
                <a:latin typeface="Calibri" panose="020F0502020204030204" pitchFamily="34" charset="0"/>
              </a:rPr>
              <a:t>beklenen sonuçlar</a:t>
            </a:r>
            <a:r>
              <a:rPr lang="tr-TR" sz="2000" dirty="0">
                <a:solidFill>
                  <a:schemeClr val="accent1">
                    <a:lumMod val="50000"/>
                  </a:schemeClr>
                </a:solidFill>
                <a:latin typeface="Calibri" panose="020F0502020204030204" pitchFamily="34" charset="0"/>
              </a:rPr>
              <a:t> tanımlanmalıdır. Faaliyetler, gerçekleştirilme sırasına göre yazılmalıdır. Faaliyetlerin birbirleri ile ilişkisinin kurulması ve proje önerisinde bunun gösterilmesi önemlidir. Proje kapsamında geliştirilecek olan faaliyetler birbirini izlediği gibi bazı faaliyetlerin eş zamanlı olarak gerçekleştirilmesi de mümkün olabilir.  </a:t>
            </a:r>
          </a:p>
          <a:p>
            <a:pPr lvl="0" algn="just">
              <a:buFont typeface="Arial" charset="0"/>
              <a:buChar char="•"/>
            </a:pPr>
            <a:endParaRPr lang="tr-TR" sz="20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2132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86411" y="2405692"/>
            <a:ext cx="4939828" cy="25947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Belirlenen </a:t>
            </a:r>
            <a:r>
              <a:rPr lang="tr-TR" sz="2000" dirty="0">
                <a:solidFill>
                  <a:schemeClr val="accent1">
                    <a:lumMod val="50000"/>
                  </a:schemeClr>
                </a:solidFill>
                <a:latin typeface="Calibri" panose="020F0502020204030204" pitchFamily="34" charset="0"/>
              </a:rPr>
              <a:t>proje amacı için gerçekleştirilecek faaliyetlerin listelenerek önceliklendirilmesi ve bu faaliyetler gerçekleştirilirken kullanılacak yöntemlerin proje amaçlarına ulaşmak için doğru seçilmiş olması gerekmektedir. Belirlenen faaliyetler </a:t>
            </a:r>
            <a:r>
              <a:rPr lang="tr-TR" sz="2000" dirty="0" smtClean="0">
                <a:solidFill>
                  <a:schemeClr val="accent1">
                    <a:lumMod val="50000"/>
                  </a:schemeClr>
                </a:solidFill>
                <a:latin typeface="Calibri" panose="020F0502020204030204" pitchFamily="34" charset="0"/>
              </a:rPr>
              <a:t>faaliyet - zaman </a:t>
            </a:r>
            <a:r>
              <a:rPr lang="tr-TR" sz="2000" dirty="0">
                <a:solidFill>
                  <a:schemeClr val="accent1">
                    <a:lumMod val="50000"/>
                  </a:schemeClr>
                </a:solidFill>
                <a:latin typeface="Calibri" panose="020F0502020204030204" pitchFamily="34" charset="0"/>
              </a:rPr>
              <a:t>planı ve bütçe için temel oluşturacaktır.</a:t>
            </a:r>
          </a:p>
          <a:p>
            <a:pPr lvl="0" algn="just">
              <a:buFont typeface="Arial" charset="0"/>
              <a:buChar char="•"/>
            </a:pPr>
            <a:endParaRPr lang="tr-TR" sz="20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48545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331896"/>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14</a:t>
            </a:fld>
            <a:endParaRPr lang="en-CA" dirty="0">
              <a:latin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951" y="2405693"/>
            <a:ext cx="2856482" cy="1944000"/>
          </a:xfrm>
          <a:prstGeom prst="rect">
            <a:avLst/>
          </a:prstGeom>
        </p:spPr>
      </p:pic>
    </p:spTree>
    <p:extLst>
      <p:ext uri="{BB962C8B-B14F-4D97-AF65-F5344CB8AC3E}">
        <p14:creationId xmlns:p14="http://schemas.microsoft.com/office/powerpoint/2010/main" val="113597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272726"/>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15</a:t>
            </a:fld>
            <a:endParaRPr lang="en-CA" dirty="0">
              <a:latin typeface="Calibri" panose="020F0502020204030204" pitchFamily="34" charset="0"/>
            </a:endParaRPr>
          </a:p>
        </p:txBody>
      </p:sp>
      <p:sp>
        <p:nvSpPr>
          <p:cNvPr id="13" name="Rectangle 2"/>
          <p:cNvSpPr txBox="1">
            <a:spLocks noChangeArrowheads="1"/>
          </p:cNvSpPr>
          <p:nvPr/>
        </p:nvSpPr>
        <p:spPr>
          <a:xfrm>
            <a:off x="323528" y="2209230"/>
            <a:ext cx="4449083" cy="35833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Projenin </a:t>
            </a:r>
            <a:r>
              <a:rPr lang="tr-TR" sz="2000" dirty="0">
                <a:solidFill>
                  <a:schemeClr val="accent1">
                    <a:lumMod val="50000"/>
                  </a:schemeClr>
                </a:solidFill>
                <a:latin typeface="Calibri" panose="020F0502020204030204" pitchFamily="34" charset="0"/>
              </a:rPr>
              <a:t>başarı ile tamamlanabilmesi için en önemli hususlardan biri proje ekibinin doğru şekilde belirlenmesidir. Proje ekibi belirlenirken, projenin konusuna ve amaçlarına uygun beceri/uzmanlığa sahip olan kişiler seçilmelidir. </a:t>
            </a: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için belirlenen süre, proje kapsamında gerçekleştirilmesi planlanan faaliyetlerin tamamlanma zamanı ile uyumlu olmalıdır. </a:t>
            </a:r>
          </a:p>
          <a:p>
            <a:pPr lvl="0" algn="just">
              <a:buFont typeface="Arial" charset="0"/>
              <a:buChar char="•"/>
            </a:pPr>
            <a:endParaRPr lang="tr-TR" sz="2000" dirty="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pic>
        <p:nvPicPr>
          <p:cNvPr id="1026" name="Picture 2" descr="proje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330" y="2264540"/>
            <a:ext cx="3785142"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662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67870" y="1904132"/>
            <a:ext cx="5816298" cy="31683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faaliyetlerinin gerçekleştirilmesine ilişkin sıralama ve sürelerin gösterildiği </a:t>
            </a:r>
            <a:r>
              <a:rPr lang="tr-TR" sz="2000" b="1" u="sng" dirty="0" smtClean="0">
                <a:solidFill>
                  <a:schemeClr val="accent1">
                    <a:lumMod val="50000"/>
                  </a:schemeClr>
                </a:solidFill>
                <a:latin typeface="Calibri" panose="020F0502020204030204" pitchFamily="34" charset="0"/>
              </a:rPr>
              <a:t>faaliyet - zaman </a:t>
            </a:r>
            <a:r>
              <a:rPr lang="tr-TR" sz="2000" dirty="0">
                <a:solidFill>
                  <a:schemeClr val="accent1">
                    <a:lumMod val="50000"/>
                  </a:schemeClr>
                </a:solidFill>
                <a:latin typeface="Calibri" panose="020F0502020204030204" pitchFamily="34" charset="0"/>
              </a:rPr>
              <a:t>planı oluşturulmalıdır</a:t>
            </a:r>
            <a:r>
              <a:rPr lang="tr-TR" sz="2000" dirty="0" smtClean="0">
                <a:solidFill>
                  <a:schemeClr val="accent1">
                    <a:lumMod val="50000"/>
                  </a:schemeClr>
                </a:solidFill>
                <a:latin typeface="Calibri" panose="020F0502020204030204" pitchFamily="34" charset="0"/>
              </a:rPr>
              <a:t>.</a:t>
            </a: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 </a:t>
            </a:r>
            <a:r>
              <a:rPr lang="tr-TR" sz="2000" dirty="0">
                <a:solidFill>
                  <a:schemeClr val="accent1">
                    <a:lumMod val="50000"/>
                  </a:schemeClr>
                </a:solidFill>
                <a:latin typeface="Calibri" panose="020F0502020204030204" pitchFamily="34" charset="0"/>
              </a:rPr>
              <a:t>Proje başlangıcının, </a:t>
            </a:r>
            <a:r>
              <a:rPr lang="tr-TR" sz="2000" dirty="0" smtClean="0">
                <a:solidFill>
                  <a:schemeClr val="accent1">
                    <a:lumMod val="50000"/>
                  </a:schemeClr>
                </a:solidFill>
                <a:latin typeface="Calibri" panose="020F0502020204030204" pitchFamily="34" charset="0"/>
              </a:rPr>
              <a:t>desteklemeye ilişkin </a:t>
            </a:r>
            <a:r>
              <a:rPr lang="tr-TR" sz="2000" b="1" u="sng" dirty="0" smtClean="0">
                <a:solidFill>
                  <a:schemeClr val="accent1">
                    <a:lumMod val="50000"/>
                  </a:schemeClr>
                </a:solidFill>
                <a:latin typeface="Calibri" panose="020F0502020204030204" pitchFamily="34" charset="0"/>
              </a:rPr>
              <a:t>kurul kararının evrak kaydına alındığı tarih</a:t>
            </a:r>
            <a:r>
              <a:rPr lang="tr-TR" sz="2000" dirty="0" smtClean="0">
                <a:solidFill>
                  <a:schemeClr val="accent1">
                    <a:lumMod val="50000"/>
                  </a:schemeClr>
                </a:solidFill>
                <a:latin typeface="Calibri" panose="020F0502020204030204" pitchFamily="34" charset="0"/>
              </a:rPr>
              <a:t> olduğu dikkate </a:t>
            </a:r>
            <a:r>
              <a:rPr lang="tr-TR" sz="2000" dirty="0">
                <a:solidFill>
                  <a:schemeClr val="accent1">
                    <a:lumMod val="50000"/>
                  </a:schemeClr>
                </a:solidFill>
                <a:latin typeface="Calibri" panose="020F0502020204030204" pitchFamily="34" charset="0"/>
              </a:rPr>
              <a:t>alınarak faaliyet ve harcama planının buna göre yapılması gerekir.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KOBİGEL Çağrısı Özelinde, Faaliyet </a:t>
            </a:r>
            <a:r>
              <a:rPr lang="tr-TR" sz="2000" dirty="0" smtClean="0">
                <a:solidFill>
                  <a:schemeClr val="accent1">
                    <a:lumMod val="50000"/>
                  </a:schemeClr>
                </a:solidFill>
                <a:latin typeface="Calibri" panose="020F0502020204030204" pitchFamily="34" charset="0"/>
              </a:rPr>
              <a:t>- zaman </a:t>
            </a:r>
            <a:r>
              <a:rPr lang="tr-TR" sz="2000" dirty="0">
                <a:solidFill>
                  <a:schemeClr val="accent1">
                    <a:lumMod val="50000"/>
                  </a:schemeClr>
                </a:solidFill>
                <a:latin typeface="Calibri" panose="020F0502020204030204" pitchFamily="34" charset="0"/>
              </a:rPr>
              <a:t>planı oluşturulmasına ilişkin kritik hususlar, kılavuzun “Başvuru Formunun Doldurulmasına İlişkin Hususlar” bölümündeki </a:t>
            </a:r>
            <a:r>
              <a:rPr lang="tr-TR" sz="2000" dirty="0" smtClean="0">
                <a:solidFill>
                  <a:schemeClr val="accent1">
                    <a:lumMod val="50000"/>
                  </a:schemeClr>
                </a:solidFill>
                <a:latin typeface="Calibri" panose="020F0502020204030204" pitchFamily="34" charset="0"/>
              </a:rPr>
              <a:t>3-Projenin Faaliyetleri ve Faaliyet - Zaman </a:t>
            </a:r>
            <a:r>
              <a:rPr lang="tr-TR" sz="2000" dirty="0">
                <a:solidFill>
                  <a:schemeClr val="accent1">
                    <a:lumMod val="50000"/>
                  </a:schemeClr>
                </a:solidFill>
                <a:latin typeface="Calibri" panose="020F0502020204030204" pitchFamily="34" charset="0"/>
              </a:rPr>
              <a:t>Planı başlığı altında belirtilmiştir. Bu bölüm çok dikkatle okunmalıdır.</a:t>
            </a:r>
          </a:p>
          <a:p>
            <a:pPr marL="0" lvl="0" indent="0" algn="just">
              <a:buNone/>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1200718"/>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16</a:t>
            </a:fld>
            <a:endParaRPr lang="en-CA" dirty="0">
              <a:latin typeface="Calibri" panose="020F0502020204030204" pitchFamily="34" charset="0"/>
            </a:endParaRP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12" y="2316564"/>
            <a:ext cx="2325360" cy="1675800"/>
          </a:xfrm>
          <a:prstGeom prst="rect">
            <a:avLst/>
          </a:prstGeom>
        </p:spPr>
      </p:pic>
    </p:spTree>
    <p:extLst>
      <p:ext uri="{BB962C8B-B14F-4D97-AF65-F5344CB8AC3E}">
        <p14:creationId xmlns:p14="http://schemas.microsoft.com/office/powerpoint/2010/main" val="202936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83568" y="968028"/>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17</a:t>
            </a:fld>
            <a:endParaRPr lang="en-CA" dirty="0">
              <a:latin typeface="Calibri" panose="020F0502020204030204" pitchFamily="34" charset="0"/>
            </a:endParaRPr>
          </a:p>
        </p:txBody>
      </p:sp>
      <p:sp>
        <p:nvSpPr>
          <p:cNvPr id="12" name="Rectangle 2"/>
          <p:cNvSpPr txBox="1">
            <a:spLocks noChangeArrowheads="1"/>
          </p:cNvSpPr>
          <p:nvPr/>
        </p:nvSpPr>
        <p:spPr>
          <a:xfrm>
            <a:off x="395536" y="1599434"/>
            <a:ext cx="5155852" cy="44091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a:solidFill>
                  <a:schemeClr val="accent1">
                    <a:lumMod val="50000"/>
                  </a:schemeClr>
                </a:solidFill>
                <a:latin typeface="Calibri" panose="020F0502020204030204" pitchFamily="34" charset="0"/>
              </a:rPr>
              <a:t>Proje faaliyetlerinin gerçekleştirilebilmesi için, bir proje bütçesi oluşturulmalıdır. Proje bütçesinde yer verilen giderler, proje faaliyetleri ile ilişkilendirilmelidir</a:t>
            </a:r>
            <a:r>
              <a:rPr lang="tr-TR" sz="2000" dirty="0" smtClean="0">
                <a:solidFill>
                  <a:schemeClr val="accent1">
                    <a:lumMod val="50000"/>
                  </a:schemeClr>
                </a:solidFill>
                <a:latin typeface="Calibri" panose="020F0502020204030204" pitchFamily="34" charset="0"/>
              </a:rPr>
              <a:t>.</a:t>
            </a: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 </a:t>
            </a:r>
            <a:r>
              <a:rPr lang="tr-TR" sz="2000" dirty="0">
                <a:solidFill>
                  <a:schemeClr val="accent1">
                    <a:lumMod val="50000"/>
                  </a:schemeClr>
                </a:solidFill>
                <a:latin typeface="Calibri" panose="020F0502020204030204" pitchFamily="34" charset="0"/>
              </a:rPr>
              <a:t>Proje bütçesi oluşturulurken gerekli piyasa araştırması yapılarak uygun maliyetler tespit edilmelidir.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bütçesi ve giderleri belirlenirken proje faaliyetleri ile ilişkili olmayan giderlere yer verilmemelidir. </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Ayrıca; KOSGEB </a:t>
            </a:r>
            <a:r>
              <a:rPr lang="tr-TR" sz="2000" dirty="0">
                <a:solidFill>
                  <a:schemeClr val="accent1">
                    <a:lumMod val="50000"/>
                  </a:schemeClr>
                </a:solidFill>
                <a:latin typeface="Calibri" panose="020F0502020204030204" pitchFamily="34" charset="0"/>
              </a:rPr>
              <a:t>tarafından desteklenip desteklenmediğine bakılmaksızın projenin gerçekleşmesi için gerekli olan tüm faaliyet ve bunlara ilişkin giderler dikkate alınmalıdır. </a:t>
            </a:r>
          </a:p>
          <a:p>
            <a:pPr lvl="0" algn="just">
              <a:buFont typeface="Arial" charset="0"/>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pic>
        <p:nvPicPr>
          <p:cNvPr id="2050" name="Picture 2" descr="proj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191" y="2243146"/>
            <a:ext cx="3192289" cy="239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2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288257" y="2264172"/>
            <a:ext cx="5731916" cy="30243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b="1" dirty="0" smtClean="0">
                <a:solidFill>
                  <a:schemeClr val="accent1">
                    <a:lumMod val="50000"/>
                  </a:schemeClr>
                </a:solidFill>
                <a:latin typeface="Calibri" panose="020F0502020204030204" pitchFamily="34" charset="0"/>
              </a:rPr>
              <a:t>Faaliyetler </a:t>
            </a:r>
            <a:r>
              <a:rPr lang="tr-TR" sz="2000" b="1" dirty="0">
                <a:solidFill>
                  <a:schemeClr val="accent1">
                    <a:lumMod val="50000"/>
                  </a:schemeClr>
                </a:solidFill>
                <a:latin typeface="Calibri" panose="020F0502020204030204" pitchFamily="34" charset="0"/>
              </a:rPr>
              <a:t>satırlarına gider ismi yazılmamalıdır</a:t>
            </a:r>
            <a:r>
              <a:rPr lang="tr-TR" sz="2000" dirty="0">
                <a:solidFill>
                  <a:schemeClr val="accent1">
                    <a:lumMod val="50000"/>
                  </a:schemeClr>
                </a:solidFill>
                <a:latin typeface="Calibri" panose="020F0502020204030204" pitchFamily="34" charset="0"/>
              </a:rPr>
              <a:t>. Gider sadece bir faaliyetin gerçekleştirilmesi için satın alınacak ürün veya hizmetlerin adıdır.</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Proje </a:t>
            </a:r>
            <a:r>
              <a:rPr lang="tr-TR" sz="2000" dirty="0">
                <a:solidFill>
                  <a:schemeClr val="accent1">
                    <a:lumMod val="50000"/>
                  </a:schemeClr>
                </a:solidFill>
                <a:latin typeface="Calibri" panose="020F0502020204030204" pitchFamily="34" charset="0"/>
              </a:rPr>
              <a:t>metninin yazılımına geçilmeden önce proje başvuru formunun tamamı gözden geçirilerek, her bir bölüme bölüm başındaki açıklamalara uygun olarak neler yazılacağı tasarlanmalıdır. Bu şekilde, tekrarlardan kaçınılmış olacak ve her açıklama uygun proje bölüm başlığı altına konumlandırılmış olacaktır.</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732933" y="1353158"/>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18</a:t>
            </a:fld>
            <a:endParaRPr lang="en-CA" dirty="0">
              <a:latin typeface="Calibri" panose="020F050202020403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2625976"/>
            <a:ext cx="2014460" cy="2014460"/>
          </a:xfrm>
          <a:prstGeom prst="rect">
            <a:avLst/>
          </a:prstGeom>
        </p:spPr>
      </p:pic>
    </p:spTree>
    <p:extLst>
      <p:ext uri="{BB962C8B-B14F-4D97-AF65-F5344CB8AC3E}">
        <p14:creationId xmlns:p14="http://schemas.microsoft.com/office/powerpoint/2010/main" val="192551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5" name="Grup 4"/>
          <p:cNvGrpSpPr/>
          <p:nvPr/>
        </p:nvGrpSpPr>
        <p:grpSpPr>
          <a:xfrm>
            <a:off x="280244" y="654788"/>
            <a:ext cx="8252196" cy="338554"/>
            <a:chOff x="280244" y="654735"/>
            <a:chExt cx="8252196" cy="338554"/>
          </a:xfrm>
        </p:grpSpPr>
        <p:sp>
          <p:nvSpPr>
            <p:cNvPr id="7"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9" name="Düz Bağlayıcı 8"/>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Rectangle 2"/>
          <p:cNvSpPr txBox="1">
            <a:spLocks noChangeArrowheads="1"/>
          </p:cNvSpPr>
          <p:nvPr/>
        </p:nvSpPr>
        <p:spPr>
          <a:xfrm>
            <a:off x="696872" y="1381102"/>
            <a:ext cx="7848872" cy="631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tabLst>
                <a:tab pos="723900" algn="l"/>
              </a:tabLst>
              <a:defRPr/>
            </a:pPr>
            <a:r>
              <a:rPr lang="tr-TR" b="1" dirty="0" smtClean="0">
                <a:solidFill>
                  <a:srgbClr val="FF0000"/>
                </a:solidFill>
                <a:latin typeface="Calibri" panose="020F0502020204030204" pitchFamily="34" charset="0"/>
              </a:rPr>
              <a:t>Proje Hazırlamanın Temel Adımları</a:t>
            </a:r>
            <a:endParaRPr lang="tr-TR" dirty="0" smtClean="0">
              <a:solidFill>
                <a:prstClr val="black"/>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pPr>
              <a:defRPr/>
            </a:pPr>
            <a:fld id="{FF16F97C-866D-4F85-A1F6-DDF39F62CB6A}" type="slidenum">
              <a:rPr lang="en-CA" smtClean="0">
                <a:latin typeface="Calibri" panose="020F0502020204030204" pitchFamily="34" charset="0"/>
              </a:rPr>
              <a:pPr>
                <a:defRPr/>
              </a:pPr>
              <a:t>19</a:t>
            </a:fld>
            <a:endParaRPr lang="en-CA" dirty="0">
              <a:latin typeface="Calibri" panose="020F0502020204030204" pitchFamily="34" charset="0"/>
            </a:endParaRPr>
          </a:p>
        </p:txBody>
      </p:sp>
      <p:sp>
        <p:nvSpPr>
          <p:cNvPr id="12" name="Rectangle 2"/>
          <p:cNvSpPr txBox="1">
            <a:spLocks noChangeArrowheads="1"/>
          </p:cNvSpPr>
          <p:nvPr/>
        </p:nvSpPr>
        <p:spPr>
          <a:xfrm>
            <a:off x="503136" y="2264172"/>
            <a:ext cx="4284888"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2" panose="05020102010507070707" pitchFamily="18" charset="2"/>
              <a:buChar char=""/>
            </a:pPr>
            <a:r>
              <a:rPr lang="tr-TR" sz="2000" dirty="0" smtClean="0">
                <a:solidFill>
                  <a:schemeClr val="accent1">
                    <a:lumMod val="50000"/>
                  </a:schemeClr>
                </a:solidFill>
                <a:latin typeface="Calibri" panose="020F0502020204030204" pitchFamily="34" charset="0"/>
              </a:rPr>
              <a:t>Mevzuat </a:t>
            </a:r>
            <a:r>
              <a:rPr lang="tr-TR" sz="2000" dirty="0">
                <a:solidFill>
                  <a:schemeClr val="accent1">
                    <a:lumMod val="50000"/>
                  </a:schemeClr>
                </a:solidFill>
                <a:latin typeface="Calibri" panose="020F0502020204030204" pitchFamily="34" charset="0"/>
              </a:rPr>
              <a:t>eki olarak ilan edilen Kurul Değerlendirme Kriterlerindeki hususlar dikkate alınmalıdır</a:t>
            </a:r>
            <a:r>
              <a:rPr lang="tr-TR" sz="2000" dirty="0" smtClean="0">
                <a:solidFill>
                  <a:schemeClr val="accent1">
                    <a:lumMod val="50000"/>
                  </a:schemeClr>
                </a:solidFill>
                <a:latin typeface="Calibri" panose="020F0502020204030204" pitchFamily="34" charset="0"/>
              </a:rPr>
              <a:t>.</a:t>
            </a:r>
          </a:p>
          <a:p>
            <a:pPr lvl="0" algn="just">
              <a:buFont typeface="Wingdings 2" panose="05020102010507070707" pitchFamily="18" charset="2"/>
              <a:buChar char=""/>
            </a:pPr>
            <a:r>
              <a:rPr lang="tr-TR" sz="2000" dirty="0">
                <a:solidFill>
                  <a:schemeClr val="accent1">
                    <a:lumMod val="50000"/>
                  </a:schemeClr>
                </a:solidFill>
                <a:latin typeface="Calibri" panose="020F0502020204030204" pitchFamily="34" charset="0"/>
              </a:rPr>
              <a:t>Proje Başvuru Formuna yazılacak her bilgi, değerlendirmeye esas teşkil edecek olup, formun her bir bölümünde yer verilecek bilgilerin, bu husus dikkate alınarak hazırlanması gerekmektedir.</a:t>
            </a: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smtClean="0">
              <a:solidFill>
                <a:schemeClr val="accent1">
                  <a:lumMod val="50000"/>
                </a:schemeClr>
              </a:solidFill>
              <a:latin typeface="Calibri" panose="020F0502020204030204" pitchFamily="34" charset="0"/>
            </a:endParaRPr>
          </a:p>
          <a:p>
            <a:pPr lvl="0" algn="just">
              <a:buFont typeface="Wingdings 2" panose="05020102010507070707" pitchFamily="18" charset="2"/>
              <a:buChar char=""/>
            </a:pPr>
            <a:endParaRPr lang="tr-TR" sz="2000" dirty="0">
              <a:solidFill>
                <a:schemeClr val="accent1">
                  <a:lumMod val="50000"/>
                </a:schemeClr>
              </a:solidFill>
              <a:latin typeface="Calibri" panose="020F0502020204030204" pitchFamily="34" charset="0"/>
            </a:endParaRPr>
          </a:p>
          <a:p>
            <a:pPr marL="0" indent="0" algn="just">
              <a:buFont typeface="Arial" pitchFamily="34" charset="0"/>
              <a:buNone/>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algn="just">
              <a:buFont typeface="Arial" charset="0"/>
              <a:buChar char="•"/>
            </a:pPr>
            <a:endParaRPr lang="tr-TR" sz="2000" dirty="0" smtClean="0">
              <a:solidFill>
                <a:schemeClr val="accent1">
                  <a:lumMod val="50000"/>
                </a:schemeClr>
              </a:solidFill>
              <a:latin typeface="Calibri" panose="020F0502020204030204" pitchFamily="34" charset="0"/>
            </a:endParaRPr>
          </a:p>
          <a:p>
            <a:pPr marL="0" indent="0" algn="just">
              <a:buFont typeface="Arial" pitchFamily="34" charset="0"/>
              <a:buNone/>
            </a:pPr>
            <a:endParaRPr lang="tr-TR" altLang="tr-TR" sz="2000" dirty="0">
              <a:solidFill>
                <a:schemeClr val="accent1">
                  <a:lumMod val="50000"/>
                </a:schemeClr>
              </a:solidFill>
              <a:latin typeface="Calibri" panose="020F0502020204030204" pitchFamily="34" charset="0"/>
              <a:cs typeface="Arial" panose="020B0604020202020204" pitchFamily="34" charset="0"/>
            </a:endParaRPr>
          </a:p>
        </p:txBody>
      </p:sp>
      <p:pic>
        <p:nvPicPr>
          <p:cNvPr id="3076" name="Picture 4" descr="deÄerlendirm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744" y="2408188"/>
            <a:ext cx="3192289" cy="237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44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F6693698-FD2D-4946-B74E-BAAA88232627}" type="slidenum">
              <a:rPr lang="tr-TR"/>
              <a:pPr>
                <a:defRPr/>
              </a:pPr>
              <a:t>2</a:t>
            </a:fld>
            <a:endParaRPr lang="tr-TR"/>
          </a:p>
        </p:txBody>
      </p:sp>
      <p:sp>
        <p:nvSpPr>
          <p:cNvPr id="51203" name="Rectangle 2"/>
          <p:cNvSpPr>
            <a:spLocks noGrp="1" noChangeArrowheads="1"/>
          </p:cNvSpPr>
          <p:nvPr>
            <p:ph type="body" idx="1"/>
          </p:nvPr>
        </p:nvSpPr>
        <p:spPr>
          <a:xfrm>
            <a:off x="701675" y="860402"/>
            <a:ext cx="8229600" cy="4509200"/>
          </a:xfrm>
        </p:spPr>
        <p:txBody>
          <a:bodyPr/>
          <a:lstStyle/>
          <a:p>
            <a:pPr eaLnBrk="1" hangingPunct="1">
              <a:buFont typeface="Wingdings" pitchFamily="2" charset="2"/>
              <a:buNone/>
            </a:pPr>
            <a:r>
              <a:rPr lang="tr-TR" altLang="tr-TR" smtClean="0">
                <a:latin typeface="Arial Tur" charset="-94"/>
              </a:rPr>
              <a:t>                          </a:t>
            </a:r>
            <a:r>
              <a:rPr lang="tr-TR" altLang="tr-TR" sz="2800" b="1" smtClean="0">
                <a:solidFill>
                  <a:srgbClr val="FF3300"/>
                </a:solidFill>
                <a:latin typeface="Arial Tur" charset="-94"/>
              </a:rPr>
              <a:t>KOSGEB</a:t>
            </a:r>
            <a:r>
              <a:rPr lang="tr-TR" altLang="tr-TR" smtClean="0">
                <a:latin typeface="Arial Tur" charset="-94"/>
              </a:rPr>
              <a:t>                      </a:t>
            </a:r>
          </a:p>
          <a:p>
            <a:pPr eaLnBrk="1" hangingPunct="1">
              <a:buFont typeface="Wingdings" pitchFamily="2" charset="2"/>
              <a:buNone/>
            </a:pPr>
            <a:endParaRPr lang="tr-TR" altLang="tr-TR" smtClean="0">
              <a:latin typeface="Arial Tur" charset="-94"/>
            </a:endParaRPr>
          </a:p>
          <a:p>
            <a:pPr eaLnBrk="1" hangingPunct="1">
              <a:buFont typeface="Wingdings" pitchFamily="2" charset="2"/>
              <a:buChar char="§"/>
            </a:pPr>
            <a:r>
              <a:rPr lang="tr-TR" altLang="tr-TR" smtClean="0">
                <a:latin typeface="Arial Tur" charset="-94"/>
                <a:ea typeface="Dotum" pitchFamily="34" charset="-127"/>
              </a:rPr>
              <a:t>T.C. </a:t>
            </a:r>
            <a:r>
              <a:rPr lang="tr-TR" altLang="tr-TR" smtClean="0">
                <a:latin typeface="Arial Tur" charset="-94"/>
              </a:rPr>
              <a:t>Sanayi ve Teknoloji Bakanlığı </a:t>
            </a:r>
            <a:r>
              <a:rPr lang="tr-TR" altLang="tr-TR" smtClean="0">
                <a:latin typeface="Arial Tur" charset="-94"/>
                <a:ea typeface="Dotum" pitchFamily="34" charset="-127"/>
              </a:rPr>
              <a:t>ile ilgili bir kamu kuruluşu olup,</a:t>
            </a:r>
          </a:p>
          <a:p>
            <a:pPr eaLnBrk="1" hangingPunct="1">
              <a:buFont typeface="Wingdings" pitchFamily="2" charset="2"/>
              <a:buNone/>
            </a:pPr>
            <a:endParaRPr lang="tr-TR" altLang="tr-TR" smtClean="0">
              <a:latin typeface="Arial Tur" charset="-94"/>
              <a:ea typeface="Dotum" pitchFamily="34" charset="-127"/>
            </a:endParaRPr>
          </a:p>
          <a:p>
            <a:pPr eaLnBrk="1" hangingPunct="1">
              <a:buFont typeface="Wingdings" pitchFamily="2" charset="2"/>
              <a:buChar char="§"/>
            </a:pPr>
            <a:r>
              <a:rPr lang="tr-TR" altLang="tr-TR" smtClean="0">
                <a:latin typeface="Arial Tur" charset="-94"/>
                <a:ea typeface="Dotum" pitchFamily="34" charset="-127"/>
              </a:rPr>
              <a:t>20 Nisan 1990 tarihinde 3624 sayılı yasa ile kurulmuştur.</a:t>
            </a:r>
          </a:p>
          <a:p>
            <a:pPr eaLnBrk="1" hangingPunct="1">
              <a:buFont typeface="Wingdings" pitchFamily="2" charset="2"/>
              <a:buChar char="§"/>
            </a:pPr>
            <a:endParaRPr lang="tr-TR" altLang="tr-TR" smtClean="0">
              <a:latin typeface="Arial Tur" charset="-94"/>
              <a:ea typeface="Dotum" pitchFamily="34" charset="-127"/>
            </a:endParaRPr>
          </a:p>
          <a:p>
            <a:pPr eaLnBrk="1" hangingPunct="1">
              <a:buFont typeface="Wingdings" pitchFamily="2" charset="2"/>
              <a:buChar char="§"/>
            </a:pPr>
            <a:endParaRPr lang="tr-TR" altLang="tr-TR" smtClean="0">
              <a:latin typeface="Arial Tur" charset="-94"/>
              <a:ea typeface="Dotum" pitchFamily="34" charset="-127"/>
            </a:endParaRPr>
          </a:p>
          <a:p>
            <a:pPr eaLnBrk="1" hangingPunct="1">
              <a:buFontTx/>
              <a:buNone/>
            </a:pPr>
            <a:endParaRPr lang="tr-TR" altLang="tr-TR" smtClean="0"/>
          </a:p>
          <a:p>
            <a:pPr eaLnBrk="1" hangingPunct="1"/>
            <a:endParaRPr lang="tr-TR" altLang="tr-TR" smtClean="0">
              <a:latin typeface="Arial Tur" charset="-94"/>
              <a:ea typeface="Dotum" pitchFamily="34" charset="-127"/>
            </a:endParaRPr>
          </a:p>
        </p:txBody>
      </p:sp>
    </p:spTree>
    <p:extLst>
      <p:ext uri="{BB962C8B-B14F-4D97-AF65-F5344CB8AC3E}">
        <p14:creationId xmlns:p14="http://schemas.microsoft.com/office/powerpoint/2010/main" val="31954073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275856" y="244634"/>
            <a:ext cx="2520280" cy="1592011"/>
          </a:xfrm>
          <a:prstGeom prst="rect">
            <a:avLst/>
          </a:prstGeom>
          <a:noFill/>
          <a:ln w="9525">
            <a:noFill/>
            <a:miter lim="800000"/>
            <a:headEnd/>
            <a:tailEnd/>
          </a:ln>
        </p:spPr>
      </p:pic>
      <p:sp>
        <p:nvSpPr>
          <p:cNvPr id="5" name="Metin kutusu 4"/>
          <p:cNvSpPr txBox="1"/>
          <p:nvPr/>
        </p:nvSpPr>
        <p:spPr>
          <a:xfrm>
            <a:off x="107504" y="2408188"/>
            <a:ext cx="8748466" cy="2554545"/>
          </a:xfrm>
          <a:prstGeom prst="rect">
            <a:avLst/>
          </a:prstGeom>
          <a:noFill/>
        </p:spPr>
        <p:txBody>
          <a:bodyPr wrap="square" rtlCol="0">
            <a:spAutoFit/>
          </a:bodyPr>
          <a:lstStyle/>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KOBİGEL</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KOBİ </a:t>
            </a:r>
            <a:r>
              <a:rPr lang="tr-TR" sz="4000" b="1" dirty="0">
                <a:ln cmpd="sng">
                  <a:solidFill>
                    <a:schemeClr val="tx1"/>
                  </a:solidFill>
                </a:ln>
                <a:solidFill>
                  <a:schemeClr val="bg1"/>
                </a:solidFill>
                <a:effectLst>
                  <a:outerShdw blurRad="38100" dist="38100" dir="2700000" algn="tl">
                    <a:srgbClr val="000000">
                      <a:alpha val="43137"/>
                    </a:srgbClr>
                  </a:outerShdw>
                </a:effectLst>
              </a:rPr>
              <a:t>GELİŞİM DESTEK PROGRAMI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2020 YILI</a:t>
            </a:r>
          </a:p>
          <a:p>
            <a:pPr algn="ctr"/>
            <a:r>
              <a:rPr lang="tr-TR" sz="4000" b="1" dirty="0" smtClean="0">
                <a:ln cmpd="sng">
                  <a:solidFill>
                    <a:schemeClr val="tx1"/>
                  </a:solidFill>
                </a:ln>
                <a:solidFill>
                  <a:schemeClr val="bg1"/>
                </a:solidFill>
                <a:effectLst>
                  <a:outerShdw blurRad="38100" dist="38100" dir="2700000" algn="tl">
                    <a:srgbClr val="000000">
                      <a:alpha val="43137"/>
                    </a:srgbClr>
                  </a:outerShdw>
                </a:effectLst>
              </a:rPr>
              <a:t>PROJE </a:t>
            </a:r>
            <a:r>
              <a:rPr lang="tr-TR" sz="4000" b="1" dirty="0">
                <a:ln cmpd="sng">
                  <a:solidFill>
                    <a:schemeClr val="tx1"/>
                  </a:solidFill>
                </a:ln>
                <a:solidFill>
                  <a:schemeClr val="bg1"/>
                </a:solidFill>
                <a:effectLst>
                  <a:outerShdw blurRad="38100" dist="38100" dir="2700000" algn="tl">
                    <a:srgbClr val="000000">
                      <a:alpha val="43137"/>
                    </a:srgbClr>
                  </a:outerShdw>
                </a:effectLst>
              </a:rPr>
              <a:t>TEKLİF </a:t>
            </a:r>
            <a:r>
              <a:rPr lang="tr-TR" sz="4000" b="1" dirty="0" smtClean="0">
                <a:ln cmpd="sng">
                  <a:solidFill>
                    <a:schemeClr val="tx1"/>
                  </a:solidFill>
                </a:ln>
                <a:solidFill>
                  <a:schemeClr val="bg1"/>
                </a:solidFill>
                <a:effectLst>
                  <a:outerShdw blurRad="38100" dist="38100" dir="2700000" algn="tl">
                    <a:srgbClr val="000000">
                      <a:alpha val="43137"/>
                    </a:srgbClr>
                  </a:outerShdw>
                </a:effectLst>
              </a:rPr>
              <a:t>ÇAĞRISI</a:t>
            </a:r>
          </a:p>
        </p:txBody>
      </p:sp>
    </p:spTree>
    <p:extLst>
      <p:ext uri="{BB962C8B-B14F-4D97-AF65-F5344CB8AC3E}">
        <p14:creationId xmlns:p14="http://schemas.microsoft.com/office/powerpoint/2010/main" val="312175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1" name="Rectangle 2"/>
          <p:cNvSpPr txBox="1">
            <a:spLocks noChangeArrowheads="1"/>
          </p:cNvSpPr>
          <p:nvPr/>
        </p:nvSpPr>
        <p:spPr>
          <a:xfrm>
            <a:off x="468313" y="999902"/>
            <a:ext cx="8424862" cy="50806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KOBİGEL – KOBİ GELİŞİM DESTEK PROGRAMI </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2020-01 </a:t>
            </a:r>
            <a:r>
              <a:rPr lang="tr-TR" sz="2400" b="1" dirty="0">
                <a:solidFill>
                  <a:srgbClr val="006597"/>
                </a:solidFill>
                <a:latin typeface="Calibri" panose="020F0502020204030204" pitchFamily="34" charset="0"/>
              </a:rPr>
              <a:t>PROJE </a:t>
            </a:r>
            <a:r>
              <a:rPr lang="tr-TR" sz="2400" b="1" dirty="0" smtClean="0">
                <a:solidFill>
                  <a:srgbClr val="006597"/>
                </a:solidFill>
                <a:latin typeface="Calibri" panose="020F0502020204030204" pitchFamily="34" charset="0"/>
              </a:rPr>
              <a:t>TEKLİF ÇAĞRISI</a:t>
            </a:r>
          </a:p>
          <a:p>
            <a:pPr marL="0" indent="0" algn="ctr">
              <a:lnSpc>
                <a:spcPct val="90000"/>
              </a:lnSpc>
              <a:buNone/>
              <a:tabLst>
                <a:tab pos="723900" algn="l"/>
              </a:tabLst>
              <a:defRPr/>
            </a:pPr>
            <a:r>
              <a:rPr lang="tr-TR" sz="2400" b="1" dirty="0" smtClean="0">
                <a:solidFill>
                  <a:srgbClr val="006597"/>
                </a:solidFill>
                <a:latin typeface="Calibri" panose="020F0502020204030204" pitchFamily="34" charset="0"/>
              </a:rPr>
              <a:t>(22 TEMMUZ 2020 </a:t>
            </a:r>
            <a:r>
              <a:rPr lang="tr-TR" sz="2400" b="1" dirty="0">
                <a:solidFill>
                  <a:srgbClr val="006597"/>
                </a:solidFill>
                <a:latin typeface="Calibri" panose="020F0502020204030204" pitchFamily="34" charset="0"/>
              </a:rPr>
              <a:t>– </a:t>
            </a:r>
            <a:r>
              <a:rPr lang="tr-TR" sz="2400" b="1" dirty="0" smtClean="0">
                <a:solidFill>
                  <a:srgbClr val="006597"/>
                </a:solidFill>
                <a:latin typeface="Calibri" panose="020F0502020204030204" pitchFamily="34" charset="0"/>
              </a:rPr>
              <a:t>17 EYLÜL 2020)</a:t>
            </a:r>
          </a:p>
          <a:p>
            <a:pPr marL="0" indent="0" algn="just">
              <a:lnSpc>
                <a:spcPct val="90000"/>
              </a:lnSpc>
              <a:buFont typeface="Arial" pitchFamily="34" charset="0"/>
              <a:buNone/>
              <a:tabLst>
                <a:tab pos="723900" algn="l"/>
              </a:tabLst>
              <a:defRPr/>
            </a:pPr>
            <a:endParaRPr lang="tr-TR" sz="2000" b="1" u="sng" dirty="0">
              <a:solidFill>
                <a:srgbClr val="006597"/>
              </a:solidFill>
              <a:latin typeface="Calibri" panose="020F0502020204030204" pitchFamily="34" charset="0"/>
            </a:endParaRPr>
          </a:p>
          <a:p>
            <a:pPr marL="457200" lvl="1" indent="0" algn="ctr">
              <a:buNone/>
            </a:pPr>
            <a:r>
              <a:rPr lang="tr-TR" sz="2100" b="1" dirty="0" smtClean="0">
                <a:solidFill>
                  <a:srgbClr val="006597"/>
                </a:solidFill>
                <a:latin typeface="Calibri" panose="020F0502020204030204" pitchFamily="34" charset="0"/>
              </a:rPr>
              <a:t>1)</a:t>
            </a:r>
            <a:r>
              <a:rPr lang="tr-TR" sz="2100" b="1" dirty="0" smtClean="0">
                <a:solidFill>
                  <a:srgbClr val="FF0000"/>
                </a:solidFill>
                <a:latin typeface="Calibri" panose="020F0502020204030204" pitchFamily="34" charset="0"/>
              </a:rPr>
              <a:t>İMALAT SANAYİ SEKTÖRÜNDE DİJİTALLEŞME SÜRECİNE KATKI SAĞLAYABİLECEK YERLİ TEKNOLOJİ GELİŞTİRİCİSİ KOBİ’LERİN DESTEKLENMESİ</a:t>
            </a:r>
            <a:endParaRPr lang="tr-TR" sz="2100" b="1" dirty="0">
              <a:solidFill>
                <a:srgbClr val="006597"/>
              </a:solidFill>
              <a:latin typeface="Calibri" panose="020F0502020204030204" pitchFamily="34" charset="0"/>
            </a:endParaRPr>
          </a:p>
          <a:p>
            <a:pPr marL="457200" lvl="1" indent="0" algn="ctr">
              <a:buNone/>
            </a:pPr>
            <a:r>
              <a:rPr lang="tr-TR" sz="2100" b="1" dirty="0" smtClean="0">
                <a:solidFill>
                  <a:srgbClr val="006597"/>
                </a:solidFill>
                <a:latin typeface="Calibri" panose="020F0502020204030204" pitchFamily="34" charset="0"/>
              </a:rPr>
              <a:t>2)</a:t>
            </a:r>
            <a:r>
              <a:rPr lang="tr-TR" sz="2100" b="1" dirty="0">
                <a:solidFill>
                  <a:srgbClr val="FF0000"/>
                </a:solidFill>
                <a:latin typeface="Calibri" panose="020F0502020204030204" pitchFamily="34" charset="0"/>
              </a:rPr>
              <a:t> İMALAT SANAYİ SEKTÖRÜNDE FAALİYET GÖSTEREN KOBİ’LERİN </a:t>
            </a:r>
          </a:p>
          <a:p>
            <a:pPr marL="457200" lvl="1" indent="0" algn="ctr">
              <a:buNone/>
            </a:pPr>
            <a:r>
              <a:rPr lang="tr-TR" sz="2100" b="1" dirty="0">
                <a:solidFill>
                  <a:srgbClr val="FF0000"/>
                </a:solidFill>
                <a:latin typeface="Calibri" panose="020F0502020204030204" pitchFamily="34" charset="0"/>
              </a:rPr>
              <a:t>ÜRETİM VE İLİŞKİLİ İŞ SÜREÇLERİNDE DİJİTAL TEKNOLOJİLERDEN </a:t>
            </a:r>
          </a:p>
          <a:p>
            <a:pPr marL="457200" lvl="1" indent="0" algn="ctr">
              <a:buNone/>
            </a:pPr>
            <a:r>
              <a:rPr lang="tr-TR" sz="2100" b="1" dirty="0">
                <a:solidFill>
                  <a:srgbClr val="FF0000"/>
                </a:solidFill>
                <a:latin typeface="Calibri" panose="020F0502020204030204" pitchFamily="34" charset="0"/>
              </a:rPr>
              <a:t>YARARLANMA DÜZEYİNİN ARTTIRILMASI</a:t>
            </a:r>
            <a:endParaRPr lang="tr-TR" sz="2100" b="1" dirty="0" smtClean="0">
              <a:solidFill>
                <a:srgbClr val="006597"/>
              </a:solidFill>
              <a:latin typeface="Calibri" panose="020F0502020204030204" pitchFamily="34" charset="0"/>
            </a:endParaRPr>
          </a:p>
          <a:p>
            <a:pPr marL="457200" lvl="1" indent="0">
              <a:buNone/>
            </a:pPr>
            <a:endParaRPr lang="tr-TR" sz="2000" b="1" i="1" dirty="0" smtClean="0">
              <a:solidFill>
                <a:srgbClr val="006597"/>
              </a:solidFill>
              <a:latin typeface="Calibri" panose="020F0502020204030204" pitchFamily="34" charset="0"/>
            </a:endParaRPr>
          </a:p>
          <a:p>
            <a:pPr marL="0" indent="0">
              <a:buNone/>
            </a:pPr>
            <a:endParaRPr lang="tr-TR" sz="2000" b="1" dirty="0" smtClean="0">
              <a:solidFill>
                <a:srgbClr val="006597"/>
              </a:solidFill>
              <a:latin typeface="Calibri" panose="020F0502020204030204" pitchFamily="34" charset="0"/>
            </a:endParaRPr>
          </a:p>
          <a:p>
            <a:pPr marL="0" indent="0" algn="ctr">
              <a:buNone/>
            </a:pPr>
            <a:r>
              <a:rPr lang="tr-TR" sz="2000" b="1" dirty="0">
                <a:solidFill>
                  <a:srgbClr val="006597"/>
                </a:solidFill>
                <a:latin typeface="Calibri" panose="020F0502020204030204" pitchFamily="34" charset="0"/>
              </a:rPr>
              <a:t>Proje Başvuruları, KOSGEB online başvuru sistemi üzerinden </a:t>
            </a:r>
          </a:p>
          <a:p>
            <a:pPr marL="0" indent="0" algn="ctr">
              <a:buNone/>
            </a:pPr>
            <a:r>
              <a:rPr lang="tr-TR" sz="2000" b="1" u="sng" dirty="0" smtClean="0">
                <a:solidFill>
                  <a:srgbClr val="006597"/>
                </a:solidFill>
                <a:latin typeface="Calibri" panose="020F0502020204030204" pitchFamily="34" charset="0"/>
              </a:rPr>
              <a:t>22 TEMMUZ –  17 EYLÜL 2020 (</a:t>
            </a:r>
            <a:r>
              <a:rPr lang="tr-TR" sz="2000" b="1" u="sng" dirty="0">
                <a:solidFill>
                  <a:srgbClr val="006597"/>
                </a:solidFill>
                <a:latin typeface="Calibri" panose="020F0502020204030204" pitchFamily="34" charset="0"/>
              </a:rPr>
              <a:t>23:59</a:t>
            </a:r>
            <a:r>
              <a:rPr lang="tr-TR" sz="2000" b="1" u="sng" dirty="0" smtClean="0">
                <a:solidFill>
                  <a:srgbClr val="006597"/>
                </a:solidFill>
                <a:latin typeface="Calibri" panose="020F0502020204030204" pitchFamily="34" charset="0"/>
              </a:rPr>
              <a:t>)</a:t>
            </a:r>
            <a:r>
              <a:rPr lang="tr-TR" sz="2000" b="1" dirty="0" smtClean="0">
                <a:solidFill>
                  <a:srgbClr val="006597"/>
                </a:solidFill>
                <a:latin typeface="Calibri" panose="020F0502020204030204" pitchFamily="34" charset="0"/>
              </a:rPr>
              <a:t> tarihlerinde alınacaktır.</a:t>
            </a:r>
          </a:p>
          <a:p>
            <a:pPr marL="0" indent="0" algn="just">
              <a:lnSpc>
                <a:spcPct val="90000"/>
              </a:lnSpc>
              <a:buClr>
                <a:srgbClr val="52AADF"/>
              </a:buClr>
              <a:buFont typeface="Arial" pitchFamily="34" charset="0"/>
              <a:buNone/>
              <a:tabLst>
                <a:tab pos="723900" algn="l"/>
              </a:tabLst>
              <a:defRPr/>
            </a:pPr>
            <a:endParaRPr lang="tr-TR" altLang="tr-TR" sz="2000" b="1" dirty="0" smtClean="0">
              <a:solidFill>
                <a:srgbClr val="154E5F"/>
              </a:solidFill>
              <a:latin typeface="Calibri" panose="020F0502020204030204" pitchFamily="34" charset="0"/>
              <a:cs typeface="Arial" panose="020B0604020202020204" pitchFamily="34" charset="0"/>
            </a:endParaRPr>
          </a:p>
          <a:p>
            <a:pPr marL="0" indent="0" algn="just">
              <a:lnSpc>
                <a:spcPct val="90000"/>
              </a:lnSpc>
              <a:buClr>
                <a:srgbClr val="52AADF"/>
              </a:buClr>
              <a:buFont typeface="Arial" pitchFamily="34" charset="0"/>
              <a:buNone/>
              <a:tabLst>
                <a:tab pos="723900" algn="l"/>
              </a:tabLst>
              <a:defRPr/>
            </a:pPr>
            <a:endParaRPr lang="tr-TR" altLang="tr-TR" sz="2000" dirty="0">
              <a:latin typeface="Calibri" panose="020F0502020204030204" pitchFamily="34" charset="0"/>
              <a:cs typeface="Arial" panose="020B0604020202020204" pitchFamily="34" charset="0"/>
            </a:endParaRPr>
          </a:p>
        </p:txBody>
      </p:sp>
      <p:grpSp>
        <p:nvGrpSpPr>
          <p:cNvPr id="9" name="Grup 8"/>
          <p:cNvGrpSpPr/>
          <p:nvPr/>
        </p:nvGrpSpPr>
        <p:grpSpPr>
          <a:xfrm>
            <a:off x="271736" y="413450"/>
            <a:ext cx="8332712" cy="338554"/>
            <a:chOff x="271736" y="514606"/>
            <a:chExt cx="8332712" cy="338554"/>
          </a:xfrm>
        </p:grpSpPr>
        <p:sp>
          <p:nvSpPr>
            <p:cNvPr id="1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12" name="Düz Bağlayıcı 11"/>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21</a:t>
            </a:fld>
            <a:endParaRPr lang="en-CA" dirty="0">
              <a:latin typeface="Calibri" panose="020F0502020204030204" pitchFamily="34" charset="0"/>
            </a:endParaRPr>
          </a:p>
        </p:txBody>
      </p:sp>
    </p:spTree>
    <p:extLst>
      <p:ext uri="{BB962C8B-B14F-4D97-AF65-F5344CB8AC3E}">
        <p14:creationId xmlns:p14="http://schemas.microsoft.com/office/powerpoint/2010/main" val="264912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2267744" y="881212"/>
            <a:ext cx="5184576" cy="541139"/>
          </a:xfrm>
          <a:prstGeom prst="rect">
            <a:avLst/>
          </a:prstGeom>
          <a:noFill/>
        </p:spPr>
        <p:txBody>
          <a:bodyPr wrap="square" lIns="91430" tIns="45714" rIns="91430" bIns="45714" rtlCol="0">
            <a:spAutoFit/>
          </a:bodyPr>
          <a:lstStyle/>
          <a:p>
            <a:r>
              <a:rPr lang="tr-TR" sz="2800" b="1" dirty="0">
                <a:solidFill>
                  <a:srgbClr val="FF0000"/>
                </a:solidFill>
              </a:rPr>
              <a:t>SANAYİ DEVRİMİNİN 4 AŞAMASI</a:t>
            </a:r>
          </a:p>
        </p:txBody>
      </p:sp>
      <p:sp>
        <p:nvSpPr>
          <p:cNvPr id="23" name="Slayt Numarası Yer Tutucusu 2"/>
          <p:cNvSpPr>
            <a:spLocks noGrp="1"/>
          </p:cNvSpPr>
          <p:nvPr>
            <p:ph type="sldNum" sz="quarter" idx="12"/>
          </p:nvPr>
        </p:nvSpPr>
        <p:spPr>
          <a:xfrm>
            <a:off x="6372225" y="6456811"/>
            <a:ext cx="2133600" cy="362508"/>
          </a:xfrm>
        </p:spPr>
        <p:txBody>
          <a:bodyPr/>
          <a:lstStyle/>
          <a:p>
            <a:pPr>
              <a:defRPr/>
            </a:pPr>
            <a:fld id="{A805176F-93CC-4415-BB0C-5FD562410E30}" type="slidenum">
              <a:rPr lang="tr-TR" smtClean="0"/>
              <a:pPr>
                <a:defRPr/>
              </a:pPr>
              <a:t>22</a:t>
            </a:fld>
            <a:endParaRPr lang="tr-TR" dirty="0"/>
          </a:p>
        </p:txBody>
      </p:sp>
      <p:pic>
        <p:nvPicPr>
          <p:cNvPr id="26" name="Picture 2" descr="https://www.spectralengines.com/wp-content/uploads/2018/02/SE_artikkeli_kuva_SmartIndustry_v02-1024x538.png"/>
          <p:cNvPicPr>
            <a:picLocks noChangeAspect="1" noChangeArrowheads="1"/>
          </p:cNvPicPr>
          <p:nvPr/>
        </p:nvPicPr>
        <p:blipFill rotWithShape="1">
          <a:blip r:embed="rId3">
            <a:extLst>
              <a:ext uri="{28A0092B-C50C-407E-A947-70E740481C1C}">
                <a14:useLocalDpi xmlns:a14="http://schemas.microsoft.com/office/drawing/2010/main" val="0"/>
              </a:ext>
            </a:extLst>
          </a:blip>
          <a:srcRect l="2421" t="24155" r="3084" b="37922"/>
          <a:stretch/>
        </p:blipFill>
        <p:spPr bwMode="auto">
          <a:xfrm>
            <a:off x="-7001" y="1627623"/>
            <a:ext cx="9166305" cy="1932694"/>
          </a:xfrm>
          <a:prstGeom prst="rect">
            <a:avLst/>
          </a:prstGeom>
          <a:noFill/>
          <a:extLst>
            <a:ext uri="{909E8E84-426E-40DD-AFC4-6F175D3DCCD1}">
              <a14:hiddenFill xmlns:a14="http://schemas.microsoft.com/office/drawing/2010/main">
                <a:solidFill>
                  <a:srgbClr val="FFFFFF"/>
                </a:solidFill>
              </a14:hiddenFill>
            </a:ext>
          </a:extLst>
        </p:spPr>
      </p:pic>
      <p:sp>
        <p:nvSpPr>
          <p:cNvPr id="10" name="Yuvarlatılmış Dikdörtgen 9"/>
          <p:cNvSpPr/>
          <p:nvPr/>
        </p:nvSpPr>
        <p:spPr>
          <a:xfrm>
            <a:off x="107505" y="3560318"/>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1.</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18" name="Metin kutusu 17"/>
          <p:cNvSpPr txBox="1"/>
          <p:nvPr/>
        </p:nvSpPr>
        <p:spPr>
          <a:xfrm>
            <a:off x="107505"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Buhar gücü ve mekanizasyon</a:t>
            </a:r>
            <a:endParaRPr lang="tr-TR" dirty="0">
              <a:solidFill>
                <a:srgbClr val="154E5F"/>
              </a:solidFill>
              <a:ea typeface="+mn-ea"/>
            </a:endParaRPr>
          </a:p>
        </p:txBody>
      </p:sp>
      <p:sp>
        <p:nvSpPr>
          <p:cNvPr id="19" name="Metin kutusu 18"/>
          <p:cNvSpPr txBox="1"/>
          <p:nvPr/>
        </p:nvSpPr>
        <p:spPr>
          <a:xfrm>
            <a:off x="2555777" y="4352404"/>
            <a:ext cx="1872208" cy="1800200"/>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Elektrik gücü ve seri üretim hatları</a:t>
            </a:r>
            <a:endParaRPr lang="tr-TR" dirty="0">
              <a:solidFill>
                <a:schemeClr val="accent1">
                  <a:lumMod val="50000"/>
                </a:schemeClr>
              </a:solidFill>
              <a:ea typeface="+mn-ea"/>
            </a:endParaRPr>
          </a:p>
        </p:txBody>
      </p:sp>
      <p:sp>
        <p:nvSpPr>
          <p:cNvPr id="20" name="Metin kutusu 19"/>
          <p:cNvSpPr txBox="1"/>
          <p:nvPr/>
        </p:nvSpPr>
        <p:spPr>
          <a:xfrm>
            <a:off x="4860033" y="4424412"/>
            <a:ext cx="1872208" cy="1224136"/>
          </a:xfrm>
          <a:prstGeom prst="rect">
            <a:avLst/>
          </a:prstGeom>
          <a:noFill/>
          <a:ln>
            <a:noFill/>
          </a:ln>
        </p:spPr>
        <p:txBody>
          <a:bodyPr wrap="square" lIns="91430" tIns="45714" rIns="91430" bIns="45714" rtlCol="0">
            <a:noAutofit/>
          </a:bodyPr>
          <a:lstStyle/>
          <a:p>
            <a:pPr>
              <a:buClr>
                <a:schemeClr val="accent1"/>
              </a:buClr>
              <a:buSzPct val="125000"/>
            </a:pPr>
            <a:r>
              <a:rPr lang="tr-TR" dirty="0" smtClean="0">
                <a:solidFill>
                  <a:srgbClr val="154E5F"/>
                </a:solidFill>
                <a:ea typeface="+mn-ea"/>
              </a:rPr>
              <a:t>İmalatta otomasyon, bilişim ve robotik teknolojileri</a:t>
            </a:r>
            <a:endParaRPr lang="tr-TR" dirty="0">
              <a:solidFill>
                <a:schemeClr val="accent1">
                  <a:lumMod val="50000"/>
                </a:schemeClr>
              </a:solidFill>
              <a:ea typeface="+mn-ea"/>
            </a:endParaRPr>
          </a:p>
        </p:txBody>
      </p:sp>
      <p:sp>
        <p:nvSpPr>
          <p:cNvPr id="21" name="Metin kutusu 20"/>
          <p:cNvSpPr txBox="1"/>
          <p:nvPr/>
        </p:nvSpPr>
        <p:spPr>
          <a:xfrm>
            <a:off x="7164288" y="4424412"/>
            <a:ext cx="2017464" cy="1944216"/>
          </a:xfrm>
          <a:prstGeom prst="rect">
            <a:avLst/>
          </a:prstGeom>
          <a:noFill/>
          <a:ln>
            <a:noFill/>
          </a:ln>
        </p:spPr>
        <p:txBody>
          <a:bodyPr wrap="square" lIns="91430" tIns="45714" rIns="91430" bIns="45714" rtlCol="0">
            <a:noAutofit/>
          </a:bodyPr>
          <a:lstStyle/>
          <a:p>
            <a:pPr>
              <a:buClr>
                <a:schemeClr val="accent1"/>
              </a:buClr>
              <a:buSzPct val="125000"/>
            </a:pPr>
            <a:r>
              <a:rPr lang="tr-TR" dirty="0" err="1" smtClean="0">
                <a:solidFill>
                  <a:srgbClr val="154E5F"/>
                </a:solidFill>
                <a:ea typeface="+mn-ea"/>
              </a:rPr>
              <a:t>Dijitallaşme</a:t>
            </a:r>
            <a:r>
              <a:rPr lang="tr-TR" dirty="0" smtClean="0">
                <a:solidFill>
                  <a:srgbClr val="154E5F"/>
                </a:solidFill>
                <a:ea typeface="+mn-ea"/>
              </a:rPr>
              <a:t>:</a:t>
            </a:r>
          </a:p>
          <a:p>
            <a:pPr marL="152383" indent="-152383">
              <a:buClr>
                <a:schemeClr val="accent1"/>
              </a:buClr>
              <a:buSzPct val="125000"/>
              <a:buFontTx/>
              <a:buChar char="-"/>
            </a:pPr>
            <a:r>
              <a:rPr lang="tr-TR" dirty="0">
                <a:solidFill>
                  <a:srgbClr val="154E5F"/>
                </a:solidFill>
                <a:ea typeface="+mn-ea"/>
              </a:rPr>
              <a:t>Öğrenen makinalar</a:t>
            </a:r>
          </a:p>
          <a:p>
            <a:pPr marL="152383" indent="-152383">
              <a:buClr>
                <a:schemeClr val="accent1"/>
              </a:buClr>
              <a:buSzPct val="125000"/>
              <a:buFontTx/>
              <a:buChar char="-"/>
            </a:pPr>
            <a:r>
              <a:rPr lang="tr-TR" dirty="0" smtClean="0">
                <a:solidFill>
                  <a:srgbClr val="154E5F"/>
                </a:solidFill>
                <a:ea typeface="+mn-ea"/>
              </a:rPr>
              <a:t>Otonom sistemler</a:t>
            </a:r>
          </a:p>
          <a:p>
            <a:pPr marL="152383" indent="-152383">
              <a:buClr>
                <a:schemeClr val="accent1"/>
              </a:buClr>
              <a:buSzPct val="125000"/>
              <a:buFontTx/>
              <a:buChar char="-"/>
            </a:pPr>
            <a:r>
              <a:rPr lang="tr-TR" dirty="0" smtClean="0">
                <a:solidFill>
                  <a:srgbClr val="154E5F"/>
                </a:solidFill>
                <a:ea typeface="+mn-ea"/>
              </a:rPr>
              <a:t>Nesnelerin interneti</a:t>
            </a:r>
          </a:p>
          <a:p>
            <a:pPr marL="126985" indent="-126985">
              <a:buClr>
                <a:schemeClr val="accent1"/>
              </a:buClr>
              <a:buSzPct val="125000"/>
              <a:buFontTx/>
              <a:buChar char="-"/>
            </a:pPr>
            <a:endParaRPr lang="tr-TR" dirty="0">
              <a:solidFill>
                <a:schemeClr val="accent1">
                  <a:lumMod val="50000"/>
                </a:schemeClr>
              </a:solidFill>
              <a:ea typeface="+mn-ea"/>
            </a:endParaRPr>
          </a:p>
        </p:txBody>
      </p:sp>
      <p:sp>
        <p:nvSpPr>
          <p:cNvPr id="17" name="Yuvarlatılmış Dikdörtgen 16"/>
          <p:cNvSpPr/>
          <p:nvPr/>
        </p:nvSpPr>
        <p:spPr>
          <a:xfrm>
            <a:off x="255577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2.</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4" name="Yuvarlatılmış Dikdörtgen 23"/>
          <p:cNvSpPr/>
          <p:nvPr/>
        </p:nvSpPr>
        <p:spPr>
          <a:xfrm>
            <a:off x="4716017" y="3560317"/>
            <a:ext cx="1872208" cy="792087"/>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spcBef>
                <a:spcPts val="0"/>
              </a:spcBef>
            </a:pPr>
            <a:r>
              <a:rPr lang="tr-TR" sz="2400" b="1" dirty="0">
                <a:solidFill>
                  <a:srgbClr val="FF0000"/>
                </a:solidFill>
                <a:latin typeface="Calibri" panose="020F0502020204030204" pitchFamily="34" charset="0"/>
                <a:cs typeface="Arial" panose="020B0604020202020204" pitchFamily="34" charset="0"/>
              </a:rPr>
              <a:t>3.</a:t>
            </a:r>
            <a:r>
              <a:rPr lang="tr-TR" sz="2400" dirty="0">
                <a:solidFill>
                  <a:srgbClr val="FF0000"/>
                </a:solidFill>
                <a:latin typeface="Calibri" panose="020F0502020204030204" pitchFamily="34" charset="0"/>
                <a:cs typeface="Arial" panose="020B0604020202020204" pitchFamily="34" charset="0"/>
              </a:rPr>
              <a:t> </a:t>
            </a:r>
            <a:r>
              <a:rPr lang="tr-TR" sz="2400" dirty="0">
                <a:solidFill>
                  <a:schemeClr val="tx1"/>
                </a:solidFill>
                <a:latin typeface="Calibri" panose="020F0502020204030204" pitchFamily="34" charset="0"/>
                <a:cs typeface="Arial" panose="020B0604020202020204" pitchFamily="34" charset="0"/>
              </a:rPr>
              <a:t>Sanayi Devrimi </a:t>
            </a:r>
          </a:p>
        </p:txBody>
      </p:sp>
      <p:sp>
        <p:nvSpPr>
          <p:cNvPr id="25" name="Yuvarlatılmış Dikdörtgen 24"/>
          <p:cNvSpPr/>
          <p:nvPr/>
        </p:nvSpPr>
        <p:spPr>
          <a:xfrm>
            <a:off x="7164288" y="3560317"/>
            <a:ext cx="1872208" cy="792087"/>
          </a:xfrm>
          <a:prstGeom prst="roundRect">
            <a:avLst/>
          </a:prstGeom>
          <a:solidFill>
            <a:srgbClr val="6ECFE2"/>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rtlCol="0" anchor="ctr"/>
          <a:lstStyle/>
          <a:p>
            <a:pPr algn="ctr"/>
            <a:r>
              <a:rPr lang="tr-TR" sz="2400" b="1" dirty="0">
                <a:solidFill>
                  <a:srgbClr val="FF0000"/>
                </a:solidFill>
                <a:latin typeface="Calibri" panose="020F0502020204030204" pitchFamily="34" charset="0"/>
                <a:cs typeface="Arial" panose="020B0604020202020204" pitchFamily="34" charset="0"/>
              </a:rPr>
              <a:t>4</a:t>
            </a:r>
            <a:r>
              <a:rPr lang="tr-TR" sz="2400" dirty="0">
                <a:solidFill>
                  <a:schemeClr val="tx1"/>
                </a:solidFill>
                <a:latin typeface="Calibri" panose="020F0502020204030204" pitchFamily="34" charset="0"/>
                <a:cs typeface="Arial" panose="020B0604020202020204" pitchFamily="34" charset="0"/>
              </a:rPr>
              <a:t>. Sanayi Devrimi </a:t>
            </a:r>
          </a:p>
        </p:txBody>
      </p:sp>
      <p:pic>
        <p:nvPicPr>
          <p:cNvPr id="13" name="Picture 3"/>
          <p:cNvPicPr>
            <a:picLocks noChangeAspect="1" noChangeArrowheads="1"/>
          </p:cNvPicPr>
          <p:nvPr/>
        </p:nvPicPr>
        <p:blipFill>
          <a:blip r:embed="rId4" cstate="print"/>
          <a:srcRect/>
          <a:stretch>
            <a:fillRect/>
          </a:stretch>
        </p:blipFill>
        <p:spPr bwMode="auto">
          <a:xfrm>
            <a:off x="8172400" y="176023"/>
            <a:ext cx="720080" cy="507913"/>
          </a:xfrm>
          <a:prstGeom prst="rect">
            <a:avLst/>
          </a:prstGeom>
          <a:noFill/>
          <a:ln w="9525">
            <a:noFill/>
            <a:miter lim="800000"/>
            <a:headEnd/>
            <a:tailEnd/>
          </a:ln>
        </p:spPr>
      </p:pic>
    </p:spTree>
    <p:extLst>
      <p:ext uri="{BB962C8B-B14F-4D97-AF65-F5344CB8AC3E}">
        <p14:creationId xmlns:p14="http://schemas.microsoft.com/office/powerpoint/2010/main" val="2455275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79266"/>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23</a:t>
            </a:fld>
            <a:endParaRPr lang="en-CA" dirty="0">
              <a:latin typeface="Calibri" panose="020F0502020204030204" pitchFamily="34" charset="0"/>
            </a:endParaRPr>
          </a:p>
        </p:txBody>
      </p:sp>
      <p:sp>
        <p:nvSpPr>
          <p:cNvPr id="14" name="Metin kutusu 13"/>
          <p:cNvSpPr txBox="1"/>
          <p:nvPr/>
        </p:nvSpPr>
        <p:spPr>
          <a:xfrm>
            <a:off x="1331640" y="1185142"/>
            <a:ext cx="6840760" cy="541139"/>
          </a:xfrm>
          <a:prstGeom prst="rect">
            <a:avLst/>
          </a:prstGeom>
          <a:noFill/>
        </p:spPr>
        <p:txBody>
          <a:bodyPr wrap="square" lIns="91430" tIns="45714" rIns="91430" bIns="45714" rtlCol="0">
            <a:spAutoFit/>
          </a:bodyPr>
          <a:lstStyle/>
          <a:p>
            <a:r>
              <a:rPr lang="tr-TR" sz="2800" b="1" dirty="0">
                <a:solidFill>
                  <a:srgbClr val="FF0000"/>
                </a:solidFill>
              </a:rPr>
              <a:t>GENEL AMAÇ</a:t>
            </a:r>
          </a:p>
        </p:txBody>
      </p:sp>
      <p:sp>
        <p:nvSpPr>
          <p:cNvPr id="15" name="Metin kutusu 14"/>
          <p:cNvSpPr txBox="1"/>
          <p:nvPr/>
        </p:nvSpPr>
        <p:spPr>
          <a:xfrm>
            <a:off x="1259633" y="1789144"/>
            <a:ext cx="7704856" cy="4219444"/>
          </a:xfrm>
          <a:prstGeom prst="rect">
            <a:avLst/>
          </a:prstGeom>
          <a:noFill/>
        </p:spPr>
        <p:txBody>
          <a:bodyPr wrap="square" lIns="91430" tIns="45714" rIns="91430" bIns="45714" rtlCol="0">
            <a:noAutofit/>
          </a:bodyPr>
          <a:lstStyle/>
          <a:p>
            <a:pPr algn="just">
              <a:lnSpc>
                <a:spcPct val="150000"/>
              </a:lnSpc>
              <a:buClr>
                <a:schemeClr val="accent1"/>
              </a:buClr>
              <a:buSzPct val="125000"/>
            </a:pPr>
            <a:r>
              <a:rPr lang="tr-TR" sz="2400" dirty="0">
                <a:solidFill>
                  <a:srgbClr val="154E5F"/>
                </a:solidFill>
              </a:rPr>
              <a:t>İmalat sanayi sektöründe milli imkanlar ağırlıklı olarak dijitalleşme için; </a:t>
            </a:r>
          </a:p>
          <a:p>
            <a:pPr marL="622230" lvl="1" indent="-165082">
              <a:lnSpc>
                <a:spcPct val="150000"/>
              </a:lnSpc>
              <a:spcAft>
                <a:spcPts val="600"/>
              </a:spcAft>
              <a:buClr>
                <a:schemeClr val="accent1"/>
              </a:buClr>
              <a:buSzPct val="100000"/>
              <a:buFont typeface="Wingdings" panose="05000000000000000000" pitchFamily="2" charset="2"/>
              <a:buChar char="§"/>
            </a:pPr>
            <a:r>
              <a:rPr lang="tr-TR" sz="2400" dirty="0">
                <a:solidFill>
                  <a:srgbClr val="154E5F"/>
                </a:solidFill>
              </a:rPr>
              <a:t>Yerli ve yetkin teknoloji geliştiricisi KOBİ envanterini </a:t>
            </a:r>
            <a:r>
              <a:rPr lang="tr-TR" sz="2400" dirty="0" smtClean="0">
                <a:solidFill>
                  <a:srgbClr val="154E5F"/>
                </a:solidFill>
              </a:rPr>
              <a:t>genişletmek</a:t>
            </a:r>
          </a:p>
          <a:p>
            <a:pPr marL="622230" lvl="1" indent="-165082">
              <a:lnSpc>
                <a:spcPct val="150000"/>
              </a:lnSpc>
              <a:spcAft>
                <a:spcPts val="600"/>
              </a:spcAft>
              <a:buClr>
                <a:schemeClr val="accent1"/>
              </a:buClr>
              <a:buSzPct val="100000"/>
              <a:buFont typeface="Wingdings" panose="05000000000000000000" pitchFamily="2" charset="2"/>
              <a:buChar char="§"/>
            </a:pPr>
            <a:r>
              <a:rPr lang="tr-TR" sz="2400" dirty="0">
                <a:solidFill>
                  <a:srgbClr val="154E5F"/>
                </a:solidFill>
              </a:rPr>
              <a:t>İmalat sanayi KOBİ’lerinin, yerli teknoloji geliştiricilerle işbirliği öncelikli olmak üzere dijitalleştirilmiş iş süreci sayısını arttırmak</a:t>
            </a:r>
          </a:p>
          <a:p>
            <a:pPr marL="457148" lvl="1">
              <a:lnSpc>
                <a:spcPct val="150000"/>
              </a:lnSpc>
              <a:spcAft>
                <a:spcPts val="600"/>
              </a:spcAft>
              <a:buClr>
                <a:schemeClr val="accent1"/>
              </a:buClr>
              <a:buSzPct val="100000"/>
            </a:pPr>
            <a:r>
              <a:rPr lang="tr-TR" sz="2400" dirty="0" smtClean="0">
                <a:solidFill>
                  <a:srgbClr val="154E5F"/>
                </a:solidFill>
              </a:rPr>
              <a:t> </a:t>
            </a:r>
            <a:endParaRPr lang="tr-TR" sz="2400" dirty="0">
              <a:solidFill>
                <a:srgbClr val="154E5F"/>
              </a:solidFill>
            </a:endParaRPr>
          </a:p>
        </p:txBody>
      </p:sp>
    </p:spTree>
    <p:extLst>
      <p:ext uri="{BB962C8B-B14F-4D97-AF65-F5344CB8AC3E}">
        <p14:creationId xmlns:p14="http://schemas.microsoft.com/office/powerpoint/2010/main" val="225838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79266"/>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2020 </a:t>
              </a:r>
              <a:r>
                <a:rPr lang="tr-TR" sz="1600" b="1" dirty="0">
                  <a:solidFill>
                    <a:srgbClr val="0070C0"/>
                  </a:solidFill>
                </a:rPr>
                <a:t>– 01 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24</a:t>
            </a:fld>
            <a:endParaRPr lang="en-CA" dirty="0">
              <a:latin typeface="Calibri" panose="020F0502020204030204" pitchFamily="34" charset="0"/>
            </a:endParaRPr>
          </a:p>
        </p:txBody>
      </p:sp>
      <p:sp>
        <p:nvSpPr>
          <p:cNvPr id="13" name="Beşgen 12"/>
          <p:cNvSpPr/>
          <p:nvPr/>
        </p:nvSpPr>
        <p:spPr>
          <a:xfrm>
            <a:off x="1028699" y="737396"/>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6" name="Diyagram 15"/>
          <p:cNvGraphicFramePr/>
          <p:nvPr>
            <p:extLst>
              <p:ext uri="{D42A27DB-BD31-4B8C-83A1-F6EECF244321}">
                <p14:modId xmlns:p14="http://schemas.microsoft.com/office/powerpoint/2010/main" val="4229890047"/>
              </p:ext>
            </p:extLst>
          </p:nvPr>
        </p:nvGraphicFramePr>
        <p:xfrm>
          <a:off x="297085" y="1249202"/>
          <a:ext cx="8708471" cy="5511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8567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900807"/>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25</a:t>
            </a:fld>
            <a:endParaRPr lang="en-CA" dirty="0">
              <a:latin typeface="Calibri" panose="020F0502020204030204" pitchFamily="34" charset="0"/>
            </a:endParaRPr>
          </a:p>
        </p:txBody>
      </p:sp>
      <p:graphicFrame>
        <p:nvGraphicFramePr>
          <p:cNvPr id="4" name="Diyagram 3"/>
          <p:cNvGraphicFramePr/>
          <p:nvPr>
            <p:extLst>
              <p:ext uri="{D42A27DB-BD31-4B8C-83A1-F6EECF244321}">
                <p14:modId xmlns:p14="http://schemas.microsoft.com/office/powerpoint/2010/main" val="3970337434"/>
              </p:ext>
            </p:extLst>
          </p:nvPr>
        </p:nvGraphicFramePr>
        <p:xfrm>
          <a:off x="1403648" y="1597505"/>
          <a:ext cx="68644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8607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0" name="Beşgen 19"/>
          <p:cNvSpPr/>
          <p:nvPr/>
        </p:nvSpPr>
        <p:spPr>
          <a:xfrm>
            <a:off x="827585" y="752004"/>
            <a:ext cx="7225817" cy="578478"/>
          </a:xfrm>
          <a:prstGeom prst="homePlate">
            <a:avLst>
              <a:gd name="adj" fmla="val 19379"/>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tr-TR"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KİMLER BAŞVURABİLİR</a:t>
            </a:r>
            <a:endParaRPr lang="tr-T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5" name="Grup 24"/>
          <p:cNvGrpSpPr/>
          <p:nvPr/>
        </p:nvGrpSpPr>
        <p:grpSpPr>
          <a:xfrm>
            <a:off x="271736" y="341442"/>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02 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26</a:t>
            </a:fld>
            <a:endParaRPr lang="en-CA" dirty="0">
              <a:latin typeface="Calibri" panose="020F0502020204030204" pitchFamily="34" charset="0"/>
            </a:endParaRPr>
          </a:p>
        </p:txBody>
      </p:sp>
      <p:graphicFrame>
        <p:nvGraphicFramePr>
          <p:cNvPr id="4" name="Diyagram 3"/>
          <p:cNvGraphicFramePr/>
          <p:nvPr>
            <p:extLst>
              <p:ext uri="{D42A27DB-BD31-4B8C-83A1-F6EECF244321}">
                <p14:modId xmlns:p14="http://schemas.microsoft.com/office/powerpoint/2010/main" val="2840521843"/>
              </p:ext>
            </p:extLst>
          </p:nvPr>
        </p:nvGraphicFramePr>
        <p:xfrm>
          <a:off x="1115616" y="1400076"/>
          <a:ext cx="710217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8633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2" name="Köşeli Çift Ayraç 21"/>
          <p:cNvSpPr/>
          <p:nvPr/>
        </p:nvSpPr>
        <p:spPr>
          <a:xfrm>
            <a:off x="357613" y="1067928"/>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4" name="Tablo 23"/>
          <p:cNvGraphicFramePr>
            <a:graphicFrameLocks noGrp="1"/>
          </p:cNvGraphicFramePr>
          <p:nvPr>
            <p:extLst>
              <p:ext uri="{D42A27DB-BD31-4B8C-83A1-F6EECF244321}">
                <p14:modId xmlns:p14="http://schemas.microsoft.com/office/powerpoint/2010/main" val="3532580169"/>
              </p:ext>
            </p:extLst>
          </p:nvPr>
        </p:nvGraphicFramePr>
        <p:xfrm>
          <a:off x="883242" y="1151863"/>
          <a:ext cx="8009238" cy="608253"/>
        </p:xfrm>
        <a:graphic>
          <a:graphicData uri="http://schemas.openxmlformats.org/drawingml/2006/table">
            <a:tbl>
              <a:tblPr firstRow="1" bandRow="1">
                <a:tableStyleId>{5C22544A-7EE6-4342-B048-85BDC9FD1C3A}</a:tableStyleId>
              </a:tblPr>
              <a:tblGrid>
                <a:gridCol w="8009238">
                  <a:extLst>
                    <a:ext uri="{9D8B030D-6E8A-4147-A177-3AD203B41FA5}">
                      <a16:colId xmlns="" xmlns:a16="http://schemas.microsoft.com/office/drawing/2014/main" val="20000"/>
                    </a:ext>
                  </a:extLst>
                </a:gridCol>
              </a:tblGrid>
              <a:tr h="608253">
                <a:tc>
                  <a:txBody>
                    <a:bodyPr/>
                    <a:lstStyle/>
                    <a:p>
                      <a:pPr marL="0" indent="0" algn="l" defTabSz="914400" rtl="0" eaLnBrk="1" fontAlgn="base" latinLnBrk="0" hangingPunct="1">
                        <a:spcBef>
                          <a:spcPct val="0"/>
                        </a:spcBef>
                        <a:spcAft>
                          <a:spcPct val="0"/>
                        </a:spcAft>
                        <a:buClr>
                          <a:srgbClr val="52AADF"/>
                        </a:buClr>
                        <a:buSzPct val="125000"/>
                        <a:buFont typeface="Calibri" panose="020F0502020204030204" pitchFamily="34" charset="0"/>
                        <a:buNone/>
                      </a:pPr>
                      <a:r>
                        <a:rPr lang="tr-TR" sz="2000" b="1" kern="1200" dirty="0" smtClean="0">
                          <a:solidFill>
                            <a:schemeClr val="accent1">
                              <a:lumMod val="50000"/>
                            </a:schemeClr>
                          </a:solidFill>
                          <a:latin typeface="Calibri" panose="020F0502020204030204" pitchFamily="34" charset="0"/>
                          <a:ea typeface="+mn-ea"/>
                          <a:cs typeface="+mn-cs"/>
                        </a:rPr>
                        <a:t>Diğer koşullar:</a:t>
                      </a:r>
                      <a:endParaRPr lang="tr-TR" sz="2000" b="1" kern="1200" baseline="0" dirty="0" smtClean="0">
                        <a:solidFill>
                          <a:schemeClr val="accent1">
                            <a:lumMod val="50000"/>
                          </a:schemeClr>
                        </a:solidFill>
                        <a:latin typeface="Calibri" panose="020F0502020204030204" pitchFamily="34" charset="0"/>
                        <a:ea typeface="+mn-ea"/>
                        <a:cs typeface="+mn-cs"/>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pSp>
        <p:nvGrpSpPr>
          <p:cNvPr id="16" name="Grup 15"/>
          <p:cNvGrpSpPr/>
          <p:nvPr/>
        </p:nvGrpSpPr>
        <p:grpSpPr>
          <a:xfrm>
            <a:off x="271736" y="439088"/>
            <a:ext cx="8332712" cy="338554"/>
            <a:chOff x="271736" y="514606"/>
            <a:chExt cx="8332712" cy="338554"/>
          </a:xfrm>
        </p:grpSpPr>
        <p:sp>
          <p:nvSpPr>
            <p:cNvPr id="17"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a:t>
              </a:r>
              <a:r>
                <a:rPr lang="tr-TR" sz="1600" b="1" dirty="0">
                  <a:solidFill>
                    <a:schemeClr val="accent1">
                      <a:lumMod val="60000"/>
                      <a:lumOff val="40000"/>
                    </a:schemeClr>
                  </a:solidFill>
                </a:rPr>
                <a:t> |</a:t>
              </a:r>
              <a:r>
                <a:rPr lang="tr-TR" sz="1600" b="1" dirty="0" smtClean="0">
                  <a:solidFill>
                    <a:srgbClr val="00BAD9"/>
                  </a:solidFill>
                </a:rPr>
                <a:t> </a:t>
              </a:r>
              <a:r>
                <a:rPr lang="tr-TR" sz="1600" b="1" dirty="0" smtClean="0">
                  <a:solidFill>
                    <a:srgbClr val="0070C0"/>
                  </a:solidFill>
                </a:rPr>
                <a:t>2020 – 01/02 </a:t>
              </a:r>
              <a:r>
                <a:rPr lang="tr-TR" sz="1600" b="1" dirty="0">
                  <a:solidFill>
                    <a:srgbClr val="0070C0"/>
                  </a:solidFill>
                </a:rPr>
                <a:t>Proje Teklif Çağrısı</a:t>
              </a:r>
            </a:p>
          </p:txBody>
        </p:sp>
        <p:cxnSp>
          <p:nvCxnSpPr>
            <p:cNvPr id="18" name="Düz Bağlayıcı 17"/>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Tablo 19"/>
          <p:cNvGraphicFramePr>
            <a:graphicFrameLocks noGrp="1"/>
          </p:cNvGraphicFramePr>
          <p:nvPr>
            <p:extLst>
              <p:ext uri="{D42A27DB-BD31-4B8C-83A1-F6EECF244321}">
                <p14:modId xmlns:p14="http://schemas.microsoft.com/office/powerpoint/2010/main" val="1675700152"/>
              </p:ext>
            </p:extLst>
          </p:nvPr>
        </p:nvGraphicFramePr>
        <p:xfrm>
          <a:off x="861691" y="1832124"/>
          <a:ext cx="8009238" cy="4176464"/>
        </p:xfrm>
        <a:graphic>
          <a:graphicData uri="http://schemas.openxmlformats.org/drawingml/2006/table">
            <a:tbl>
              <a:tblPr firstRow="1" bandRow="1">
                <a:tableStyleId>{5C22544A-7EE6-4342-B048-85BDC9FD1C3A}</a:tableStyleId>
              </a:tblPr>
              <a:tblGrid>
                <a:gridCol w="8009238">
                  <a:extLst>
                    <a:ext uri="{9D8B030D-6E8A-4147-A177-3AD203B41FA5}">
                      <a16:colId xmlns="" xmlns:a16="http://schemas.microsoft.com/office/drawing/2014/main" val="20000"/>
                    </a:ext>
                  </a:extLst>
                </a:gridCol>
              </a:tblGrid>
              <a:tr h="4176464">
                <a:tc>
                  <a:txBody>
                    <a:bodyPr/>
                    <a:lstStyle/>
                    <a:p>
                      <a:pPr marL="117475" indent="-117475" algn="just">
                        <a:lnSpc>
                          <a:spcPct val="100000"/>
                        </a:lnSpc>
                        <a:spcBef>
                          <a:spcPts val="600"/>
                        </a:spcBef>
                        <a:spcAft>
                          <a:spcPts val="600"/>
                        </a:spcAft>
                        <a:buClr>
                          <a:srgbClr val="154E5F"/>
                        </a:buClr>
                        <a:buSzPct val="125000"/>
                        <a:buFont typeface="Arial" panose="020B0604020202020204" pitchFamily="34" charset="0"/>
                        <a:buChar char="•"/>
                      </a:pPr>
                      <a:r>
                        <a:rPr lang="tr-TR" sz="2000" b="0" kern="1200" baseline="0" dirty="0" smtClean="0">
                          <a:solidFill>
                            <a:schemeClr val="accent1">
                              <a:lumMod val="50000"/>
                            </a:schemeClr>
                          </a:solidFill>
                          <a:latin typeface="Calibri" panose="020F0502020204030204" pitchFamily="34" charset="0"/>
                          <a:ea typeface="+mn-ea"/>
                          <a:cs typeface="+mn-cs"/>
                        </a:rPr>
                        <a:t>KOBİGEL Programı kapsamındaki bir projesi </a:t>
                      </a:r>
                      <a:r>
                        <a:rPr lang="tr-TR" sz="2000" b="0" kern="1200" baseline="0" dirty="0" smtClean="0">
                          <a:solidFill>
                            <a:srgbClr val="FF0000"/>
                          </a:solidFill>
                          <a:latin typeface="Calibri" panose="020F0502020204030204" pitchFamily="34" charset="0"/>
                          <a:ea typeface="+mn-ea"/>
                          <a:cs typeface="+mn-cs"/>
                        </a:rPr>
                        <a:t>başarısız tamamlanan ya da sonlandırılan işletmeler</a:t>
                      </a:r>
                      <a:r>
                        <a:rPr lang="tr-TR" sz="2000" b="0" kern="1200" baseline="0" dirty="0" smtClean="0">
                          <a:solidFill>
                            <a:schemeClr val="accent1">
                              <a:lumMod val="50000"/>
                            </a:schemeClr>
                          </a:solidFill>
                          <a:latin typeface="Calibri" panose="020F0502020204030204" pitchFamily="34" charset="0"/>
                          <a:ea typeface="+mn-ea"/>
                          <a:cs typeface="+mn-cs"/>
                        </a:rPr>
                        <a:t>, başarısız tamamlama ya da sonlandırmaya ilişkin Kurul Kararı tarihinden itibaren </a:t>
                      </a:r>
                      <a:r>
                        <a:rPr lang="tr-TR" sz="2000" b="0" kern="1200" baseline="0" dirty="0" smtClean="0">
                          <a:solidFill>
                            <a:srgbClr val="FF0000"/>
                          </a:solidFill>
                          <a:latin typeface="Calibri" panose="020F0502020204030204" pitchFamily="34" charset="0"/>
                          <a:ea typeface="+mn-ea"/>
                          <a:cs typeface="+mn-cs"/>
                        </a:rPr>
                        <a:t>2 yıl süreyle bu program kapsamında tekrar proje başvurusu yapamaz.</a:t>
                      </a:r>
                    </a:p>
                    <a:p>
                      <a:pPr marL="117475" indent="-117475" algn="just">
                        <a:lnSpc>
                          <a:spcPct val="100000"/>
                        </a:lnSpc>
                        <a:spcBef>
                          <a:spcPts val="600"/>
                        </a:spcBef>
                        <a:spcAft>
                          <a:spcPts val="600"/>
                        </a:spcAft>
                        <a:buClr>
                          <a:srgbClr val="154E5F"/>
                        </a:buClr>
                        <a:buSzPct val="125000"/>
                        <a:buFont typeface="Arial" panose="020B0604020202020204" pitchFamily="34" charset="0"/>
                        <a:buChar char="•"/>
                      </a:pPr>
                      <a:r>
                        <a:rPr lang="tr-TR" sz="2000" b="0" kern="1200" baseline="0" dirty="0" smtClean="0">
                          <a:solidFill>
                            <a:schemeClr val="accent1">
                              <a:lumMod val="50000"/>
                            </a:schemeClr>
                          </a:solidFill>
                          <a:latin typeface="Calibri" panose="020F0502020204030204" pitchFamily="34" charset="0"/>
                          <a:ea typeface="+mn-ea"/>
                          <a:cs typeface="+mn-cs"/>
                        </a:rPr>
                        <a:t>Henüz süreci </a:t>
                      </a:r>
                      <a:r>
                        <a:rPr lang="tr-TR" sz="2000" b="0" kern="1200" baseline="0" dirty="0" smtClean="0">
                          <a:solidFill>
                            <a:srgbClr val="FF0000"/>
                          </a:solidFill>
                          <a:latin typeface="Calibri" panose="020F0502020204030204" pitchFamily="34" charset="0"/>
                          <a:ea typeface="+mn-ea"/>
                          <a:cs typeface="+mn-cs"/>
                        </a:rPr>
                        <a:t>sonuçlanmamış KOBİGEL projesi olanlar bu çağrı kapsamında başvuru yapamaz</a:t>
                      </a:r>
                      <a:r>
                        <a:rPr lang="tr-TR" sz="2000" b="0" kern="1200" baseline="0" dirty="0" smtClean="0">
                          <a:solidFill>
                            <a:schemeClr val="accent1">
                              <a:lumMod val="50000"/>
                            </a:schemeClr>
                          </a:solidFill>
                          <a:latin typeface="Calibri" panose="020F0502020204030204" pitchFamily="34" charset="0"/>
                          <a:ea typeface="+mn-ea"/>
                          <a:cs typeface="+mn-cs"/>
                        </a:rPr>
                        <a:t>.</a:t>
                      </a: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1"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27</a:t>
            </a:fld>
            <a:endParaRPr lang="en-CA" dirty="0">
              <a:latin typeface="Calibri" panose="020F0502020204030204" pitchFamily="34" charset="0"/>
            </a:endParaRPr>
          </a:p>
        </p:txBody>
      </p:sp>
    </p:spTree>
    <p:extLst>
      <p:ext uri="{BB962C8B-B14F-4D97-AF65-F5344CB8AC3E}">
        <p14:creationId xmlns:p14="http://schemas.microsoft.com/office/powerpoint/2010/main" val="4964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13450"/>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 /02 Proje </a:t>
              </a:r>
              <a:r>
                <a:rPr lang="tr-TR" sz="1600" b="1" dirty="0">
                  <a:solidFill>
                    <a:srgbClr val="0070C0"/>
                  </a:solidFill>
                </a:rPr>
                <a:t>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Dikdörtgen 1"/>
          <p:cNvSpPr/>
          <p:nvPr/>
        </p:nvSpPr>
        <p:spPr>
          <a:xfrm>
            <a:off x="0" y="5144492"/>
            <a:ext cx="8994426" cy="1754326"/>
          </a:xfrm>
          <a:prstGeom prst="rect">
            <a:avLst/>
          </a:prstGeom>
        </p:spPr>
        <p:txBody>
          <a:bodyPr wrap="square">
            <a:spAutoFit/>
          </a:bodyPr>
          <a:lstStyle/>
          <a:p>
            <a:pPr algn="just">
              <a:spcBef>
                <a:spcPts val="600"/>
              </a:spcBef>
            </a:pPr>
            <a:r>
              <a:rPr lang="tr-TR" sz="1400" dirty="0" smtClean="0">
                <a:solidFill>
                  <a:srgbClr val="FF0000"/>
                </a:solidFill>
              </a:rPr>
              <a:t>*</a:t>
            </a:r>
            <a:r>
              <a:rPr lang="tr-TR" sz="1400" dirty="0">
                <a:solidFill>
                  <a:schemeClr val="accent1">
                    <a:lumMod val="50000"/>
                  </a:schemeClr>
                </a:solidFill>
              </a:rPr>
              <a:t>Geri Ödemeli Destekler için, destek ödeme aşamasında destek tutarı kadar teminat mektubu veya KGF kefalet mektubu ibraz edilmek zorundadır. Geri ödemeler, proje bitişinden 12 ay sonra başlamak üzere dörder aylık dönemde altı eşit taksitte yapılır, faiz veya komisyon alınmaz. </a:t>
            </a:r>
          </a:p>
          <a:p>
            <a:pPr algn="just">
              <a:spcBef>
                <a:spcPts val="600"/>
              </a:spcBef>
            </a:pPr>
            <a:r>
              <a:rPr lang="tr-TR" sz="1400" dirty="0" smtClean="0">
                <a:solidFill>
                  <a:srgbClr val="FF0000"/>
                </a:solidFill>
              </a:rPr>
              <a:t>**</a:t>
            </a:r>
            <a:r>
              <a:rPr lang="tr-TR" sz="1400" dirty="0" smtClean="0">
                <a:solidFill>
                  <a:schemeClr val="accent1">
                    <a:lumMod val="50000"/>
                  </a:schemeClr>
                </a:solidFill>
              </a:rPr>
              <a:t>Personel </a:t>
            </a:r>
            <a:r>
              <a:rPr lang="tr-TR" sz="1400" dirty="0">
                <a:solidFill>
                  <a:schemeClr val="accent1">
                    <a:lumMod val="50000"/>
                  </a:schemeClr>
                </a:solidFill>
              </a:rPr>
              <a:t>giderleri için, öğrenim durumu katsayısına göre belirlenen tutarda (oran uygulanmadan) geri ödemesiz destek verilir</a:t>
            </a:r>
            <a:r>
              <a:rPr lang="tr-TR" sz="1400" dirty="0" smtClean="0">
                <a:solidFill>
                  <a:schemeClr val="accent1">
                    <a:lumMod val="50000"/>
                  </a:schemeClr>
                </a:solidFill>
              </a:rPr>
              <a:t>.</a:t>
            </a:r>
          </a:p>
          <a:p>
            <a:pPr algn="just">
              <a:spcBef>
                <a:spcPts val="600"/>
              </a:spcBef>
            </a:pPr>
            <a:r>
              <a:rPr lang="tr-TR" sz="1400" dirty="0" smtClean="0">
                <a:solidFill>
                  <a:srgbClr val="FF0000"/>
                </a:solidFill>
              </a:rPr>
              <a:t>***</a:t>
            </a:r>
            <a:r>
              <a:rPr lang="tr-TR" sz="1400" dirty="0" smtClean="0">
                <a:solidFill>
                  <a:schemeClr val="accent1">
                    <a:lumMod val="50000"/>
                  </a:schemeClr>
                </a:solidFill>
              </a:rPr>
              <a:t> </a:t>
            </a:r>
            <a:r>
              <a:rPr lang="tr-TR" sz="1400" dirty="0">
                <a:solidFill>
                  <a:schemeClr val="accent1">
                    <a:lumMod val="50000"/>
                  </a:schemeClr>
                </a:solidFill>
              </a:rPr>
              <a:t>Proje başvurusunda talep edildiği takdirde; Kurul tarafından uygun görülen proje gider tutarının </a:t>
            </a:r>
            <a:r>
              <a:rPr lang="tr-TR" sz="1400" dirty="0" smtClean="0">
                <a:solidFill>
                  <a:schemeClr val="accent1">
                    <a:lumMod val="50000"/>
                  </a:schemeClr>
                </a:solidFill>
              </a:rPr>
              <a:t>%50’sine </a:t>
            </a:r>
            <a:r>
              <a:rPr lang="tr-TR" sz="1400" dirty="0">
                <a:solidFill>
                  <a:schemeClr val="accent1">
                    <a:lumMod val="50000"/>
                  </a:schemeClr>
                </a:solidFill>
              </a:rPr>
              <a:t>kadar erken ödeme, proje başlatıldıktan sonra KOSGEB bütçe imkanları dahilinde yapılabilecektir. </a:t>
            </a:r>
          </a:p>
        </p:txBody>
      </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28</a:t>
            </a:fld>
            <a:endParaRPr lang="en-CA" dirty="0">
              <a:latin typeface="Calibri" panose="020F0502020204030204" pitchFamily="34" charset="0"/>
            </a:endParaRPr>
          </a:p>
        </p:txBody>
      </p:sp>
      <p:graphicFrame>
        <p:nvGraphicFramePr>
          <p:cNvPr id="9" name="Diyagram 8"/>
          <p:cNvGraphicFramePr/>
          <p:nvPr>
            <p:extLst>
              <p:ext uri="{D42A27DB-BD31-4B8C-83A1-F6EECF244321}">
                <p14:modId xmlns:p14="http://schemas.microsoft.com/office/powerpoint/2010/main" val="561492547"/>
              </p:ext>
            </p:extLst>
          </p:nvPr>
        </p:nvGraphicFramePr>
        <p:xfrm>
          <a:off x="1187624" y="881308"/>
          <a:ext cx="7806802" cy="4119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5207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29623"/>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29</a:t>
            </a:fld>
            <a:endParaRPr lang="en-CA" dirty="0">
              <a:latin typeface="Calibri" panose="020F0502020204030204" pitchFamily="34" charset="0"/>
            </a:endParaRPr>
          </a:p>
        </p:txBody>
      </p:sp>
      <p:graphicFrame>
        <p:nvGraphicFramePr>
          <p:cNvPr id="8" name="Diyagram 7"/>
          <p:cNvGraphicFramePr/>
          <p:nvPr>
            <p:extLst>
              <p:ext uri="{D42A27DB-BD31-4B8C-83A1-F6EECF244321}">
                <p14:modId xmlns:p14="http://schemas.microsoft.com/office/powerpoint/2010/main" val="2133622717"/>
              </p:ext>
            </p:extLst>
          </p:nvPr>
        </p:nvGraphicFramePr>
        <p:xfrm>
          <a:off x="107504" y="1014398"/>
          <a:ext cx="8928992" cy="4058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Metin kutusu 8"/>
          <p:cNvSpPr txBox="1"/>
          <p:nvPr/>
        </p:nvSpPr>
        <p:spPr>
          <a:xfrm>
            <a:off x="467544" y="1792054"/>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1</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0" name="Metin kutusu 9"/>
          <p:cNvSpPr txBox="1"/>
          <p:nvPr/>
        </p:nvSpPr>
        <p:spPr>
          <a:xfrm>
            <a:off x="1593155" y="1792054"/>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2</a:t>
            </a:r>
          </a:p>
        </p:txBody>
      </p:sp>
      <p:sp>
        <p:nvSpPr>
          <p:cNvPr id="11" name="Metin kutusu 10"/>
          <p:cNvSpPr txBox="1"/>
          <p:nvPr/>
        </p:nvSpPr>
        <p:spPr>
          <a:xfrm>
            <a:off x="2819388" y="177205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3</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2" name="Metin kutusu 11"/>
          <p:cNvSpPr txBox="1"/>
          <p:nvPr/>
        </p:nvSpPr>
        <p:spPr>
          <a:xfrm>
            <a:off x="3829335" y="1763528"/>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4</a:t>
            </a:r>
          </a:p>
        </p:txBody>
      </p:sp>
      <p:sp>
        <p:nvSpPr>
          <p:cNvPr id="13" name="Metin kutusu 12"/>
          <p:cNvSpPr txBox="1"/>
          <p:nvPr/>
        </p:nvSpPr>
        <p:spPr>
          <a:xfrm>
            <a:off x="4955512" y="1763528"/>
            <a:ext cx="360040" cy="400110"/>
          </a:xfrm>
          <a:prstGeom prst="rect">
            <a:avLst/>
          </a:prstGeom>
          <a:noFill/>
        </p:spPr>
        <p:txBody>
          <a:bodyPr wrap="square" rtlCol="0">
            <a:spAutoFit/>
          </a:bodyPr>
          <a:lstStyle/>
          <a:p>
            <a:r>
              <a:rPr lang="tr-TR" sz="2000" b="1" dirty="0">
                <a:ln w="9525">
                  <a:solidFill>
                    <a:schemeClr val="bg1"/>
                  </a:solidFill>
                  <a:prstDash val="solid"/>
                </a:ln>
                <a:effectLst>
                  <a:outerShdw blurRad="12700" dist="38100" dir="2700000" algn="tl" rotWithShape="0">
                    <a:schemeClr val="bg1">
                      <a:lumMod val="50000"/>
                    </a:schemeClr>
                  </a:outerShdw>
                </a:effectLst>
              </a:rPr>
              <a:t>5</a:t>
            </a:r>
          </a:p>
        </p:txBody>
      </p:sp>
      <p:sp>
        <p:nvSpPr>
          <p:cNvPr id="14" name="Metin kutusu 13"/>
          <p:cNvSpPr txBox="1"/>
          <p:nvPr/>
        </p:nvSpPr>
        <p:spPr>
          <a:xfrm>
            <a:off x="6096084" y="1761901"/>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6</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5" name="Metin kutusu 14"/>
          <p:cNvSpPr txBox="1"/>
          <p:nvPr/>
        </p:nvSpPr>
        <p:spPr>
          <a:xfrm>
            <a:off x="7197865" y="1772059"/>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7</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6" name="Metin kutusu 15"/>
          <p:cNvSpPr txBox="1"/>
          <p:nvPr/>
        </p:nvSpPr>
        <p:spPr>
          <a:xfrm>
            <a:off x="8316416" y="1760116"/>
            <a:ext cx="360040" cy="400110"/>
          </a:xfrm>
          <a:prstGeom prst="rect">
            <a:avLst/>
          </a:prstGeom>
          <a:noFill/>
        </p:spPr>
        <p:txBody>
          <a:bodyPr wrap="square" rtlCol="0">
            <a:spAutoFit/>
          </a:bodyPr>
          <a:lstStyle/>
          <a:p>
            <a:r>
              <a:rPr lang="tr-TR" sz="2000" b="1" dirty="0" smtClean="0">
                <a:ln w="9525">
                  <a:solidFill>
                    <a:schemeClr val="bg1"/>
                  </a:solidFill>
                  <a:prstDash val="solid"/>
                </a:ln>
                <a:effectLst>
                  <a:outerShdw blurRad="12700" dist="38100" dir="2700000" algn="tl" rotWithShape="0">
                    <a:schemeClr val="bg1">
                      <a:lumMod val="50000"/>
                    </a:schemeClr>
                  </a:outerShdw>
                </a:effectLst>
              </a:rPr>
              <a:t>8</a:t>
            </a:r>
            <a:endParaRPr lang="tr-TR" sz="2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Dikdörtgen 1"/>
          <p:cNvSpPr/>
          <p:nvPr/>
        </p:nvSpPr>
        <p:spPr>
          <a:xfrm>
            <a:off x="175195" y="5068405"/>
            <a:ext cx="8839172" cy="1569660"/>
          </a:xfrm>
          <a:prstGeom prst="rect">
            <a:avLst/>
          </a:prstGeom>
        </p:spPr>
        <p:txBody>
          <a:bodyPr wrap="square">
            <a:spAutoFit/>
          </a:bodyPr>
          <a:lstStyle/>
          <a:p>
            <a:r>
              <a:rPr lang="tr-TR" sz="1600" dirty="0">
                <a:solidFill>
                  <a:schemeClr val="accent1">
                    <a:lumMod val="50000"/>
                  </a:schemeClr>
                </a:solidFill>
                <a:ea typeface="+mn-ea"/>
              </a:rPr>
              <a:t>B</a:t>
            </a:r>
            <a:r>
              <a:rPr lang="tr-TR" sz="1600" dirty="0" smtClean="0">
                <a:solidFill>
                  <a:schemeClr val="accent1">
                    <a:lumMod val="50000"/>
                  </a:schemeClr>
                </a:solidFill>
                <a:ea typeface="+mn-ea"/>
              </a:rPr>
              <a:t>elirtilen </a:t>
            </a:r>
            <a:r>
              <a:rPr lang="tr-TR" sz="1600" dirty="0">
                <a:solidFill>
                  <a:schemeClr val="accent1">
                    <a:lumMod val="50000"/>
                  </a:schemeClr>
                </a:solidFill>
                <a:ea typeface="+mn-ea"/>
              </a:rPr>
              <a:t>imalat sanayi sektörüyle ilişkili 8 dijital teknolojiden birini veya entegre çalışmak kaydıyla birkaçını birlikte içeren </a:t>
            </a:r>
            <a:r>
              <a:rPr lang="tr-TR" sz="1600" dirty="0" smtClean="0">
                <a:solidFill>
                  <a:schemeClr val="accent1">
                    <a:lumMod val="50000"/>
                  </a:schemeClr>
                </a:solidFill>
                <a:ea typeface="+mn-ea"/>
              </a:rPr>
              <a:t>konuda </a:t>
            </a:r>
            <a:r>
              <a:rPr lang="tr-TR" sz="1600" dirty="0">
                <a:solidFill>
                  <a:schemeClr val="accent1">
                    <a:lumMod val="50000"/>
                  </a:schemeClr>
                </a:solidFill>
              </a:rPr>
              <a:t>proje </a:t>
            </a:r>
            <a:r>
              <a:rPr lang="tr-TR" sz="1600" dirty="0" smtClean="0">
                <a:solidFill>
                  <a:schemeClr val="accent1">
                    <a:lumMod val="50000"/>
                  </a:schemeClr>
                </a:solidFill>
              </a:rPr>
              <a:t>sunabilecektir.</a:t>
            </a:r>
          </a:p>
          <a:p>
            <a:r>
              <a:rPr lang="tr-TR" sz="1600" dirty="0">
                <a:solidFill>
                  <a:schemeClr val="accent1">
                    <a:lumMod val="50000"/>
                  </a:schemeClr>
                </a:solidFill>
              </a:rPr>
              <a:t>İmalatçı KOBİ’lerin edinecekleri teknolojilerin </a:t>
            </a:r>
            <a:r>
              <a:rPr lang="tr-TR" sz="1600" b="1" dirty="0">
                <a:solidFill>
                  <a:schemeClr val="accent1">
                    <a:lumMod val="50000"/>
                  </a:schemeClr>
                </a:solidFill>
              </a:rPr>
              <a:t>yerli firmalardan</a:t>
            </a:r>
            <a:r>
              <a:rPr lang="tr-TR" sz="1600" dirty="0">
                <a:solidFill>
                  <a:schemeClr val="accent1">
                    <a:lumMod val="50000"/>
                  </a:schemeClr>
                </a:solidFill>
              </a:rPr>
              <a:t> karşılanma durumu değerlendirmede olumlu yönde dikkate alınacaktır. </a:t>
            </a:r>
          </a:p>
          <a:p>
            <a:endParaRPr lang="tr-TR" sz="1600" dirty="0" smtClean="0">
              <a:solidFill>
                <a:schemeClr val="accent1">
                  <a:lumMod val="50000"/>
                </a:schemeClr>
              </a:solidFill>
            </a:endParaRPr>
          </a:p>
          <a:p>
            <a:endParaRPr lang="tr-TR" sz="1600" dirty="0">
              <a:solidFill>
                <a:schemeClr val="accent1">
                  <a:lumMod val="50000"/>
                </a:schemeClr>
              </a:solidFill>
              <a:ea typeface="+mn-ea"/>
            </a:endParaRPr>
          </a:p>
        </p:txBody>
      </p:sp>
    </p:spTree>
    <p:extLst>
      <p:ext uri="{BB962C8B-B14F-4D97-AF65-F5344CB8AC3E}">
        <p14:creationId xmlns:p14="http://schemas.microsoft.com/office/powerpoint/2010/main" val="2651898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11560" y="207726"/>
            <a:ext cx="4320480" cy="584775"/>
          </a:xfrm>
          <a:prstGeom prst="rect">
            <a:avLst/>
          </a:prstGeom>
          <a:noFill/>
        </p:spPr>
        <p:txBody>
          <a:bodyPr wrap="square" rtlCol="0">
            <a:spAutoFit/>
          </a:bodyPr>
          <a:lstStyle/>
          <a:p>
            <a:r>
              <a:rPr lang="tr-TR" sz="3200" b="1" dirty="0" smtClean="0">
                <a:solidFill>
                  <a:srgbClr val="00B3D2"/>
                </a:solidFill>
              </a:rPr>
              <a:t>Türkiye’de KOBİ tanımı</a:t>
            </a:r>
            <a:endParaRPr lang="tr-TR" sz="3200" b="1" dirty="0">
              <a:solidFill>
                <a:srgbClr val="00B3D2"/>
              </a:solidFill>
            </a:endParaRPr>
          </a:p>
        </p:txBody>
      </p:sp>
      <p:pic>
        <p:nvPicPr>
          <p:cNvPr id="3" name="Picture 3"/>
          <p:cNvPicPr>
            <a:picLocks noChangeAspect="1" noChangeArrowheads="1"/>
          </p:cNvPicPr>
          <p:nvPr/>
        </p:nvPicPr>
        <p:blipFill>
          <a:blip r:embed="rId3" cstate="print"/>
          <a:srcRect/>
          <a:stretch>
            <a:fillRect/>
          </a:stretch>
        </p:blipFill>
        <p:spPr bwMode="auto">
          <a:xfrm>
            <a:off x="8172400" y="176023"/>
            <a:ext cx="720080" cy="507913"/>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683568" y="968028"/>
            <a:ext cx="742950" cy="742951"/>
          </a:xfrm>
          <a:prstGeom prst="rect">
            <a:avLst/>
          </a:prstGeom>
          <a:noFill/>
          <a:ln w="9525">
            <a:noFill/>
            <a:miter lim="800000"/>
            <a:headEnd/>
            <a:tailEnd/>
          </a:ln>
        </p:spPr>
      </p:pic>
      <p:sp>
        <p:nvSpPr>
          <p:cNvPr id="5" name="4 Metin kutusu"/>
          <p:cNvSpPr txBox="1"/>
          <p:nvPr/>
        </p:nvSpPr>
        <p:spPr>
          <a:xfrm>
            <a:off x="1475656" y="1039897"/>
            <a:ext cx="2232248" cy="523220"/>
          </a:xfrm>
          <a:prstGeom prst="rect">
            <a:avLst/>
          </a:prstGeom>
          <a:noFill/>
        </p:spPr>
        <p:txBody>
          <a:bodyPr wrap="square" rtlCol="0">
            <a:spAutoFit/>
          </a:bodyPr>
          <a:lstStyle/>
          <a:p>
            <a:r>
              <a:rPr lang="tr-TR" sz="2800" b="1" dirty="0" smtClean="0">
                <a:solidFill>
                  <a:srgbClr val="015C6F"/>
                </a:solidFill>
              </a:rPr>
              <a:t>KOBİ tanımı</a:t>
            </a:r>
            <a:endParaRPr lang="tr-TR" sz="2800" b="1" dirty="0">
              <a:solidFill>
                <a:srgbClr val="015C6F"/>
              </a:solidFill>
            </a:endParaRPr>
          </a:p>
        </p:txBody>
      </p:sp>
      <p:pic>
        <p:nvPicPr>
          <p:cNvPr id="4099" name="Picture 3"/>
          <p:cNvPicPr>
            <a:picLocks noChangeAspect="1" noChangeArrowheads="1"/>
          </p:cNvPicPr>
          <p:nvPr/>
        </p:nvPicPr>
        <p:blipFill>
          <a:blip r:embed="rId5" cstate="print"/>
          <a:srcRect/>
          <a:stretch>
            <a:fillRect/>
          </a:stretch>
        </p:blipFill>
        <p:spPr bwMode="auto">
          <a:xfrm>
            <a:off x="1403648" y="1760261"/>
            <a:ext cx="266700" cy="257175"/>
          </a:xfrm>
          <a:prstGeom prst="rect">
            <a:avLst/>
          </a:prstGeom>
          <a:noFill/>
          <a:ln w="9525">
            <a:noFill/>
            <a:miter lim="800000"/>
            <a:headEnd/>
            <a:tailEnd/>
          </a:ln>
        </p:spPr>
      </p:pic>
      <p:sp>
        <p:nvSpPr>
          <p:cNvPr id="7" name="6 Metin kutusu"/>
          <p:cNvSpPr txBox="1"/>
          <p:nvPr/>
        </p:nvSpPr>
        <p:spPr>
          <a:xfrm>
            <a:off x="1619671" y="1616100"/>
            <a:ext cx="6886153" cy="2123658"/>
          </a:xfrm>
          <a:prstGeom prst="rect">
            <a:avLst/>
          </a:prstGeom>
          <a:noFill/>
        </p:spPr>
        <p:txBody>
          <a:bodyPr wrap="square" rtlCol="0">
            <a:spAutoFit/>
          </a:bodyPr>
          <a:lstStyle/>
          <a:p>
            <a:pPr>
              <a:spcBef>
                <a:spcPts val="600"/>
              </a:spcBef>
              <a:spcAft>
                <a:spcPts val="600"/>
              </a:spcAft>
            </a:pPr>
            <a:r>
              <a:rPr lang="tr-TR" sz="2800" b="1" dirty="0" smtClean="0">
                <a:solidFill>
                  <a:srgbClr val="FF0000"/>
                </a:solidFill>
              </a:rPr>
              <a:t>250</a:t>
            </a:r>
            <a:r>
              <a:rPr lang="tr-TR" sz="2800" b="1" dirty="0" smtClean="0">
                <a:solidFill>
                  <a:prstClr val="black"/>
                </a:solidFill>
              </a:rPr>
              <a:t>’den az çalışan istihdam eden,</a:t>
            </a:r>
          </a:p>
          <a:p>
            <a:pPr>
              <a:spcBef>
                <a:spcPts val="600"/>
              </a:spcBef>
              <a:spcAft>
                <a:spcPts val="600"/>
              </a:spcAft>
            </a:pPr>
            <a:r>
              <a:rPr lang="tr-TR" sz="2800" b="1" dirty="0">
                <a:solidFill>
                  <a:prstClr val="black"/>
                </a:solidFill>
              </a:rPr>
              <a:t>Yıllık bilanço toplamı veya net satış hasılatı</a:t>
            </a:r>
            <a:r>
              <a:rPr lang="tr-TR" sz="2800" b="1" dirty="0">
                <a:solidFill>
                  <a:srgbClr val="5BCCEA"/>
                </a:solidFill>
              </a:rPr>
              <a:t> </a:t>
            </a:r>
            <a:r>
              <a:rPr lang="tr-TR" sz="2800" b="1" dirty="0" smtClean="0">
                <a:solidFill>
                  <a:srgbClr val="FF0000"/>
                </a:solidFill>
              </a:rPr>
              <a:t>125 </a:t>
            </a:r>
            <a:r>
              <a:rPr lang="tr-TR" sz="2800" b="1" dirty="0">
                <a:solidFill>
                  <a:srgbClr val="FF0000"/>
                </a:solidFill>
              </a:rPr>
              <a:t>milyon TL’yi </a:t>
            </a:r>
            <a:r>
              <a:rPr lang="tr-TR" sz="2800" b="1" dirty="0">
                <a:solidFill>
                  <a:prstClr val="black"/>
                </a:solidFill>
              </a:rPr>
              <a:t>geçmeyen işletmeler</a:t>
            </a:r>
          </a:p>
          <a:p>
            <a:pPr>
              <a:spcBef>
                <a:spcPts val="600"/>
              </a:spcBef>
              <a:spcAft>
                <a:spcPts val="600"/>
              </a:spcAft>
            </a:pPr>
            <a:endParaRPr lang="tr-TR" sz="2800" b="1" dirty="0">
              <a:solidFill>
                <a:prstClr val="black"/>
              </a:solidFill>
            </a:endParaRPr>
          </a:p>
        </p:txBody>
      </p:sp>
      <p:pic>
        <p:nvPicPr>
          <p:cNvPr id="8" name="Picture 3"/>
          <p:cNvPicPr>
            <a:picLocks noChangeAspect="1" noChangeArrowheads="1"/>
          </p:cNvPicPr>
          <p:nvPr/>
        </p:nvPicPr>
        <p:blipFill>
          <a:blip r:embed="rId5" cstate="print"/>
          <a:srcRect/>
          <a:stretch>
            <a:fillRect/>
          </a:stretch>
        </p:blipFill>
        <p:spPr bwMode="auto">
          <a:xfrm>
            <a:off x="1403648" y="2233472"/>
            <a:ext cx="266700" cy="257175"/>
          </a:xfrm>
          <a:prstGeom prst="rect">
            <a:avLst/>
          </a:prstGeom>
          <a:noFill/>
          <a:ln w="9525">
            <a:noFill/>
            <a:miter lim="800000"/>
            <a:headEnd/>
            <a:tailEnd/>
          </a:ln>
        </p:spPr>
      </p:pic>
      <p:graphicFrame>
        <p:nvGraphicFramePr>
          <p:cNvPr id="17" name="10 Tablo"/>
          <p:cNvGraphicFramePr>
            <a:graphicFrameLocks noGrp="1"/>
          </p:cNvGraphicFramePr>
          <p:nvPr>
            <p:extLst>
              <p:ext uri="{D42A27DB-BD31-4B8C-83A1-F6EECF244321}">
                <p14:modId xmlns:p14="http://schemas.microsoft.com/office/powerpoint/2010/main" val="2092274933"/>
              </p:ext>
            </p:extLst>
          </p:nvPr>
        </p:nvGraphicFramePr>
        <p:xfrm>
          <a:off x="961437" y="3200276"/>
          <a:ext cx="7272338" cy="1957605"/>
        </p:xfrm>
        <a:graphic>
          <a:graphicData uri="http://schemas.openxmlformats.org/drawingml/2006/table">
            <a:tbl>
              <a:tblPr firstRow="1" bandRow="1">
                <a:tableStyleId>{5C22544A-7EE6-4342-B048-85BDC9FD1C3A}</a:tableStyleId>
              </a:tblPr>
              <a:tblGrid>
                <a:gridCol w="1008047">
                  <a:extLst>
                    <a:ext uri="{9D8B030D-6E8A-4147-A177-3AD203B41FA5}">
                      <a16:colId xmlns="" xmlns:a16="http://schemas.microsoft.com/office/drawing/2014/main" val="20000"/>
                    </a:ext>
                  </a:extLst>
                </a:gridCol>
                <a:gridCol w="1799795">
                  <a:extLst>
                    <a:ext uri="{9D8B030D-6E8A-4147-A177-3AD203B41FA5}">
                      <a16:colId xmlns="" xmlns:a16="http://schemas.microsoft.com/office/drawing/2014/main" val="20001"/>
                    </a:ext>
                  </a:extLst>
                </a:gridCol>
                <a:gridCol w="2088386">
                  <a:extLst>
                    <a:ext uri="{9D8B030D-6E8A-4147-A177-3AD203B41FA5}">
                      <a16:colId xmlns="" xmlns:a16="http://schemas.microsoft.com/office/drawing/2014/main" val="20002"/>
                    </a:ext>
                  </a:extLst>
                </a:gridCol>
                <a:gridCol w="2376110">
                  <a:extLst>
                    <a:ext uri="{9D8B030D-6E8A-4147-A177-3AD203B41FA5}">
                      <a16:colId xmlns="" xmlns:a16="http://schemas.microsoft.com/office/drawing/2014/main" val="20003"/>
                    </a:ext>
                  </a:extLst>
                </a:gridCol>
              </a:tblGrid>
              <a:tr h="579239">
                <a:tc>
                  <a:txBody>
                    <a:bodyPr/>
                    <a:lstStyle/>
                    <a:p>
                      <a:pPr algn="ctr"/>
                      <a:r>
                        <a:rPr lang="tr-TR" sz="1600" strike="noStrike" dirty="0" smtClean="0">
                          <a:solidFill>
                            <a:schemeClr val="tx1"/>
                          </a:solidFill>
                          <a:latin typeface="Arial" pitchFamily="34" charset="0"/>
                          <a:cs typeface="Arial" pitchFamily="34" charset="0"/>
                        </a:rPr>
                        <a:t>Ölçek</a:t>
                      </a:r>
                      <a:endParaRPr lang="tr-TR" sz="1600" strike="noStrike"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strike="noStrike" dirty="0" smtClean="0">
                          <a:solidFill>
                            <a:schemeClr val="tx1"/>
                          </a:solidFill>
                          <a:latin typeface="Arial" pitchFamily="34" charset="0"/>
                          <a:cs typeface="Arial" pitchFamily="34" charset="0"/>
                        </a:rPr>
                        <a:t>Çalışan</a:t>
                      </a:r>
                      <a:r>
                        <a:rPr lang="tr-TR" sz="1600" strike="noStrike" baseline="0" dirty="0" smtClean="0">
                          <a:solidFill>
                            <a:schemeClr val="tx1"/>
                          </a:solidFill>
                          <a:latin typeface="Arial" pitchFamily="34" charset="0"/>
                          <a:cs typeface="Arial" pitchFamily="34" charset="0"/>
                        </a:rPr>
                        <a:t> Sayısı</a:t>
                      </a:r>
                      <a:endParaRPr lang="tr-TR" sz="1600" strike="noStrike"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strike="noStrike" dirty="0" smtClean="0">
                          <a:solidFill>
                            <a:schemeClr val="tx1"/>
                          </a:solidFill>
                          <a:latin typeface="Arial" pitchFamily="34" charset="0"/>
                          <a:cs typeface="Arial" pitchFamily="34" charset="0"/>
                        </a:rPr>
                        <a:t>Bilanço </a:t>
                      </a:r>
                    </a:p>
                    <a:p>
                      <a:pPr algn="ctr"/>
                      <a:r>
                        <a:rPr lang="tr-TR" sz="1600" strike="noStrike" dirty="0" smtClean="0">
                          <a:solidFill>
                            <a:schemeClr val="tx1"/>
                          </a:solidFill>
                          <a:latin typeface="Arial" pitchFamily="34" charset="0"/>
                          <a:cs typeface="Arial" pitchFamily="34" charset="0"/>
                        </a:rPr>
                        <a:t>(Milyon TL)</a:t>
                      </a:r>
                      <a:endParaRPr lang="tr-TR" sz="1600" strike="noStrike"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strike="noStrike" dirty="0" smtClean="0">
                          <a:solidFill>
                            <a:schemeClr val="tx1"/>
                          </a:solidFill>
                          <a:latin typeface="Arial" pitchFamily="34" charset="0"/>
                          <a:cs typeface="Arial" pitchFamily="34" charset="0"/>
                        </a:rPr>
                        <a:t>Net Satış </a:t>
                      </a:r>
                    </a:p>
                    <a:p>
                      <a:pPr algn="ctr"/>
                      <a:r>
                        <a:rPr lang="tr-TR" sz="1600" strike="noStrike" dirty="0" smtClean="0">
                          <a:solidFill>
                            <a:schemeClr val="tx1"/>
                          </a:solidFill>
                          <a:latin typeface="Arial" pitchFamily="34" charset="0"/>
                          <a:cs typeface="Arial" pitchFamily="34" charset="0"/>
                        </a:rPr>
                        <a:t>(Milyon TL)</a:t>
                      </a:r>
                      <a:endParaRPr lang="tr-TR" sz="1600" strike="noStrike" dirty="0">
                        <a:solidFill>
                          <a:schemeClr val="tx1"/>
                        </a:solidFill>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401207">
                <a:tc>
                  <a:txBody>
                    <a:bodyPr/>
                    <a:lstStyle/>
                    <a:p>
                      <a:pPr algn="ctr"/>
                      <a:r>
                        <a:rPr lang="tr-TR" sz="1600" strike="noStrike" dirty="0" smtClean="0">
                          <a:latin typeface="Arial" pitchFamily="34" charset="0"/>
                          <a:cs typeface="Arial" pitchFamily="34" charset="0"/>
                        </a:rPr>
                        <a:t>Mikro</a:t>
                      </a:r>
                      <a:endParaRPr lang="tr-TR" sz="1600" strike="noStrike"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strike="noStrike" dirty="0" smtClean="0">
                          <a:latin typeface="Arial" pitchFamily="34" charset="0"/>
                          <a:cs typeface="Arial" pitchFamily="34" charset="0"/>
                        </a:rPr>
                        <a:t>&lt;10</a:t>
                      </a:r>
                      <a:endParaRPr lang="tr-TR" sz="2000" b="1" strike="noStrike"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strike="noStrike" kern="1200" dirty="0" smtClean="0">
                          <a:solidFill>
                            <a:schemeClr val="dk1"/>
                          </a:solidFill>
                          <a:latin typeface="Arial" pitchFamily="34" charset="0"/>
                          <a:ea typeface="+mn-ea"/>
                          <a:cs typeface="Arial" pitchFamily="34" charset="0"/>
                        </a:rPr>
                        <a:t>≤ 3</a:t>
                      </a:r>
                      <a:endParaRPr lang="tr-TR" sz="2000" b="1" strike="noStrike"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strike="noStrike" kern="1200" dirty="0" smtClean="0">
                          <a:solidFill>
                            <a:schemeClr val="dk1"/>
                          </a:solidFill>
                          <a:latin typeface="Arial" pitchFamily="34" charset="0"/>
                          <a:ea typeface="+mn-ea"/>
                          <a:cs typeface="Arial" pitchFamily="34" charset="0"/>
                        </a:rPr>
                        <a:t>≤ 3</a:t>
                      </a:r>
                      <a:endParaRPr lang="tr-TR" sz="2000" b="1" strike="noStrike"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 xmlns:a16="http://schemas.microsoft.com/office/drawing/2014/main" val="10001"/>
                  </a:ext>
                </a:extLst>
              </a:tr>
              <a:tr h="575952">
                <a:tc>
                  <a:txBody>
                    <a:bodyPr/>
                    <a:lstStyle/>
                    <a:p>
                      <a:pPr algn="ctr"/>
                      <a:r>
                        <a:rPr lang="tr-TR" sz="1600" strike="noStrike" dirty="0" smtClean="0">
                          <a:latin typeface="Arial" pitchFamily="34" charset="0"/>
                          <a:cs typeface="Arial" pitchFamily="34" charset="0"/>
                        </a:rPr>
                        <a:t>Küçük</a:t>
                      </a:r>
                      <a:endParaRPr lang="tr-TR" sz="1600" strike="noStrike"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strike="noStrike" dirty="0" smtClean="0">
                          <a:latin typeface="Arial" pitchFamily="34" charset="0"/>
                          <a:cs typeface="Arial" pitchFamily="34" charset="0"/>
                        </a:rPr>
                        <a:t>&lt;50</a:t>
                      </a:r>
                      <a:endParaRPr lang="tr-TR" sz="2000" b="1" strike="noStrike"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strike="noStrike" kern="1200" dirty="0" smtClean="0">
                          <a:solidFill>
                            <a:schemeClr val="dk1"/>
                          </a:solidFill>
                          <a:latin typeface="Arial" pitchFamily="34" charset="0"/>
                          <a:ea typeface="+mn-ea"/>
                          <a:cs typeface="Arial" pitchFamily="34" charset="0"/>
                        </a:rPr>
                        <a:t>≤ 25</a:t>
                      </a:r>
                      <a:endParaRPr lang="tr-TR" sz="2000" b="1" strike="noStrike"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000" b="1" strike="noStrike" kern="1200" dirty="0" smtClean="0">
                          <a:solidFill>
                            <a:schemeClr val="dk1"/>
                          </a:solidFill>
                          <a:latin typeface="Arial" pitchFamily="34" charset="0"/>
                          <a:ea typeface="+mn-ea"/>
                          <a:cs typeface="Arial" pitchFamily="34" charset="0"/>
                        </a:rPr>
                        <a:t>≤ 25</a:t>
                      </a:r>
                      <a:endParaRPr lang="tr-TR" sz="2000" b="1" strike="noStrike"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401207">
                <a:tc>
                  <a:txBody>
                    <a:bodyPr/>
                    <a:lstStyle/>
                    <a:p>
                      <a:pPr algn="ctr"/>
                      <a:r>
                        <a:rPr lang="tr-TR" sz="1600" strike="noStrike" dirty="0" smtClean="0">
                          <a:latin typeface="Arial" pitchFamily="34" charset="0"/>
                          <a:cs typeface="Arial" pitchFamily="34" charset="0"/>
                        </a:rPr>
                        <a:t>Orta</a:t>
                      </a:r>
                      <a:endParaRPr lang="tr-TR" sz="1600" strike="noStrike"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strike="noStrike" dirty="0" smtClean="0">
                          <a:latin typeface="Arial" pitchFamily="34" charset="0"/>
                          <a:cs typeface="Arial" pitchFamily="34" charset="0"/>
                        </a:rPr>
                        <a:t>&lt;250</a:t>
                      </a:r>
                      <a:endParaRPr lang="tr-TR" sz="2000" b="1" strike="noStrike" dirty="0">
                        <a:latin typeface="Arial" pitchFamily="34" charset="0"/>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strike="noStrike" kern="1200" dirty="0" smtClean="0">
                          <a:solidFill>
                            <a:schemeClr val="dk1"/>
                          </a:solidFill>
                          <a:latin typeface="Arial" pitchFamily="34" charset="0"/>
                          <a:ea typeface="+mn-ea"/>
                          <a:cs typeface="Arial" pitchFamily="34" charset="0"/>
                        </a:rPr>
                        <a:t>≤ 125</a:t>
                      </a:r>
                      <a:endParaRPr lang="tr-TR" sz="2000" b="1" strike="noStrike"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tc>
                  <a:txBody>
                    <a:bodyPr/>
                    <a:lstStyle/>
                    <a:p>
                      <a:pPr algn="ctr"/>
                      <a:r>
                        <a:rPr lang="tr-TR" sz="2000" b="1" strike="noStrike" kern="1200" dirty="0" smtClean="0">
                          <a:solidFill>
                            <a:schemeClr val="dk1"/>
                          </a:solidFill>
                          <a:latin typeface="Arial" pitchFamily="34" charset="0"/>
                          <a:ea typeface="+mn-ea"/>
                          <a:cs typeface="Arial" pitchFamily="34" charset="0"/>
                        </a:rPr>
                        <a:t>≤ 125</a:t>
                      </a:r>
                      <a:endParaRPr lang="tr-TR" sz="2000" b="1" strike="noStrike" kern="1200" dirty="0">
                        <a:solidFill>
                          <a:schemeClr val="dk1"/>
                        </a:solidFill>
                        <a:latin typeface="Arial" pitchFamily="34" charset="0"/>
                        <a:ea typeface="+mn-ea"/>
                        <a:cs typeface="Arial" pitchFamily="34" charset="0"/>
                      </a:endParaRPr>
                    </a:p>
                  </a:txBody>
                  <a:tcPr marL="91434" marR="91434" marT="45731" marB="4573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3D2"/>
                    </a:solidFill>
                  </a:tcPr>
                </a:tc>
                <a:extLst>
                  <a:ext uri="{0D108BD9-81ED-4DB2-BD59-A6C34878D82A}">
                    <a16:rowId xmlns="" xmlns:a16="http://schemas.microsoft.com/office/drawing/2014/main" val="10003"/>
                  </a:ext>
                </a:extLst>
              </a:tr>
            </a:tbl>
          </a:graphicData>
        </a:graphic>
      </p:graphicFrame>
      <p:sp>
        <p:nvSpPr>
          <p:cNvPr id="4" name="Yuvarlatılmış Dikdörtgen 3"/>
          <p:cNvSpPr/>
          <p:nvPr/>
        </p:nvSpPr>
        <p:spPr>
          <a:xfrm>
            <a:off x="885944" y="3128268"/>
            <a:ext cx="7416824" cy="2160240"/>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trike="sngStrike"/>
          </a:p>
        </p:txBody>
      </p:sp>
      <p:sp>
        <p:nvSpPr>
          <p:cNvPr id="13"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b="1" smtClean="0">
                <a:solidFill>
                  <a:schemeClr val="tx2">
                    <a:lumMod val="50000"/>
                  </a:schemeClr>
                </a:solidFill>
                <a:latin typeface="Calibri" panose="020F0502020204030204" pitchFamily="34" charset="0"/>
              </a:rPr>
              <a:pPr>
                <a:defRPr/>
              </a:pPr>
              <a:t>3</a:t>
            </a:fld>
            <a:endParaRPr lang="en-CA" b="1" dirty="0">
              <a:solidFill>
                <a:schemeClr val="tx2">
                  <a:lumMod val="50000"/>
                </a:schemeClr>
              </a:solidFill>
              <a:latin typeface="Calibri" panose="020F0502020204030204" pitchFamily="34" charset="0"/>
            </a:endParaRPr>
          </a:p>
        </p:txBody>
      </p:sp>
      <p:sp>
        <p:nvSpPr>
          <p:cNvPr id="14" name="4 Metin kutusu"/>
          <p:cNvSpPr txBox="1"/>
          <p:nvPr/>
        </p:nvSpPr>
        <p:spPr>
          <a:xfrm>
            <a:off x="111858" y="5402854"/>
            <a:ext cx="8964996" cy="830997"/>
          </a:xfrm>
          <a:prstGeom prst="rect">
            <a:avLst/>
          </a:prstGeom>
          <a:noFill/>
        </p:spPr>
        <p:txBody>
          <a:bodyPr wrap="square" rtlCol="0">
            <a:spAutoFit/>
          </a:bodyPr>
          <a:lstStyle/>
          <a:p>
            <a:pPr marL="285750" indent="-285750">
              <a:buFont typeface="Arial" panose="020B0604020202020204" pitchFamily="34" charset="0"/>
              <a:buChar char="•"/>
            </a:pPr>
            <a:r>
              <a:rPr lang="tr-TR" sz="1600" b="1" dirty="0" smtClean="0">
                <a:solidFill>
                  <a:srgbClr val="006597"/>
                </a:solidFill>
              </a:rPr>
              <a:t>KOSGEB </a:t>
            </a:r>
            <a:r>
              <a:rPr lang="tr-TR" sz="1600" b="1" dirty="0">
                <a:solidFill>
                  <a:srgbClr val="006597"/>
                </a:solidFill>
              </a:rPr>
              <a:t>Desteklerinden yararlanabilecek sektörler Bakanlar Kurulu tarafından belirlenir.</a:t>
            </a:r>
          </a:p>
          <a:p>
            <a:pPr marL="285750" indent="-285750">
              <a:buFont typeface="Arial" panose="020B0604020202020204" pitchFamily="34" charset="0"/>
              <a:buChar char="•"/>
            </a:pPr>
            <a:r>
              <a:rPr lang="tr-TR" sz="1600" b="1" dirty="0" smtClean="0">
                <a:solidFill>
                  <a:srgbClr val="006597"/>
                </a:solidFill>
              </a:rPr>
              <a:t>KOBİGEL </a:t>
            </a:r>
            <a:r>
              <a:rPr lang="tr-TR" sz="1600" b="1" dirty="0">
                <a:solidFill>
                  <a:srgbClr val="006597"/>
                </a:solidFill>
              </a:rPr>
              <a:t>– KOBİ Gelişim Destek Programı Proje Teklif Çağrı konularına göre ayrıca sektör, bölge, ölçek ve diğer kısıtlar uygulanabilir.</a:t>
            </a:r>
          </a:p>
        </p:txBody>
      </p:sp>
      <p:cxnSp>
        <p:nvCxnSpPr>
          <p:cNvPr id="15" name="Düz Bağlayıcı 14"/>
          <p:cNvCxnSpPr/>
          <p:nvPr/>
        </p:nvCxnSpPr>
        <p:spPr>
          <a:xfrm>
            <a:off x="323528" y="811820"/>
            <a:ext cx="83529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06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455261"/>
            <a:ext cx="8332712" cy="584775"/>
            <a:chOff x="271736" y="514606"/>
            <a:chExt cx="8332712" cy="584775"/>
          </a:xfrm>
        </p:grpSpPr>
        <p:sp>
          <p:nvSpPr>
            <p:cNvPr id="30"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 </a:t>
              </a:r>
              <a:r>
                <a:rPr lang="tr-TR" sz="1600" b="1" dirty="0">
                  <a:solidFill>
                    <a:srgbClr val="0070C0"/>
                  </a:solidFill>
                </a:rPr>
                <a:t>Proje Teklif Çağrısı</a:t>
              </a:r>
            </a:p>
            <a:p>
              <a:endParaRPr lang="tr-TR" sz="1600" b="1" dirty="0">
                <a:solidFill>
                  <a:srgbClr val="00BAD9"/>
                </a:solidFill>
              </a:endParaRP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30</a:t>
            </a:fld>
            <a:endParaRPr lang="en-CA" dirty="0">
              <a:latin typeface="Calibri" panose="020F0502020204030204" pitchFamily="34" charset="0"/>
            </a:endParaRPr>
          </a:p>
        </p:txBody>
      </p:sp>
      <p:sp>
        <p:nvSpPr>
          <p:cNvPr id="11" name="Dikdörtgen 10"/>
          <p:cNvSpPr/>
          <p:nvPr/>
        </p:nvSpPr>
        <p:spPr>
          <a:xfrm>
            <a:off x="971600" y="1616100"/>
            <a:ext cx="8316416" cy="369332"/>
          </a:xfrm>
          <a:prstGeom prst="rect">
            <a:avLst/>
          </a:prstGeom>
        </p:spPr>
        <p:txBody>
          <a:bodyPr wrap="square">
            <a:spAutoFit/>
          </a:bodyPr>
          <a:lstStyle/>
          <a:p>
            <a:r>
              <a:rPr lang="tr-TR" dirty="0"/>
              <a:t> </a:t>
            </a:r>
          </a:p>
        </p:txBody>
      </p:sp>
      <p:sp>
        <p:nvSpPr>
          <p:cNvPr id="9" name="Dikdörtgen 8"/>
          <p:cNvSpPr/>
          <p:nvPr/>
        </p:nvSpPr>
        <p:spPr>
          <a:xfrm>
            <a:off x="271736" y="896020"/>
            <a:ext cx="8512224" cy="6309420"/>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
            </a:pPr>
            <a:r>
              <a:rPr lang="tr-TR" dirty="0">
                <a:solidFill>
                  <a:schemeClr val="accent1">
                    <a:lumMod val="50000"/>
                  </a:schemeClr>
                </a:solidFill>
                <a:ea typeface="+mn-ea"/>
              </a:rPr>
              <a:t>Teknoloji geliştiricisi KOBİ’ler</a:t>
            </a:r>
            <a:r>
              <a:rPr lang="tr-TR" dirty="0" smtClean="0">
                <a:solidFill>
                  <a:schemeClr val="accent1">
                    <a:lumMod val="50000"/>
                  </a:schemeClr>
                </a:solidFill>
                <a:ea typeface="+mn-ea"/>
              </a:rPr>
              <a:t>, ilerleyen slaytlarda </a:t>
            </a:r>
            <a:r>
              <a:rPr lang="tr-TR" dirty="0">
                <a:solidFill>
                  <a:schemeClr val="accent1">
                    <a:lumMod val="50000"/>
                  </a:schemeClr>
                </a:solidFill>
                <a:ea typeface="+mn-ea"/>
              </a:rPr>
              <a:t>belirtilen imalat sanayi sektörüyle ilişkili </a:t>
            </a:r>
            <a:r>
              <a:rPr lang="tr-TR" dirty="0" smtClean="0">
                <a:solidFill>
                  <a:schemeClr val="accent1">
                    <a:lumMod val="50000"/>
                  </a:schemeClr>
                </a:solidFill>
                <a:ea typeface="+mn-ea"/>
              </a:rPr>
              <a:t>8 </a:t>
            </a:r>
            <a:r>
              <a:rPr lang="tr-TR" dirty="0">
                <a:solidFill>
                  <a:schemeClr val="accent1">
                    <a:lumMod val="50000"/>
                  </a:schemeClr>
                </a:solidFill>
                <a:ea typeface="+mn-ea"/>
              </a:rPr>
              <a:t>dijital teknolojiden birini veya entegre çalışmak kaydıyla birkaçını birlikte içeren konuda; </a:t>
            </a:r>
          </a:p>
          <a:p>
            <a:pPr marL="354013" algn="just">
              <a:spcBef>
                <a:spcPts val="600"/>
              </a:spcBef>
              <a:spcAft>
                <a:spcPts val="600"/>
              </a:spcAft>
            </a:pPr>
            <a:r>
              <a:rPr lang="tr-TR" dirty="0" smtClean="0">
                <a:solidFill>
                  <a:schemeClr val="accent1">
                    <a:lumMod val="50000"/>
                  </a:schemeClr>
                </a:solidFill>
                <a:ea typeface="+mn-ea"/>
              </a:rPr>
              <a:t>- </a:t>
            </a:r>
            <a:r>
              <a:rPr lang="tr-TR" dirty="0">
                <a:solidFill>
                  <a:schemeClr val="accent1">
                    <a:lumMod val="50000"/>
                  </a:schemeClr>
                </a:solidFill>
                <a:ea typeface="+mn-ea"/>
              </a:rPr>
              <a:t>mevcut portföylerindeki ürün / yazılımlarında tasarımsal iyileştirme, kullanım alanını genişletme, farklı teknolojilere entegrasyon, </a:t>
            </a:r>
            <a:r>
              <a:rPr lang="tr-TR" dirty="0" err="1">
                <a:solidFill>
                  <a:schemeClr val="accent1">
                    <a:lumMod val="50000"/>
                  </a:schemeClr>
                </a:solidFill>
                <a:ea typeface="+mn-ea"/>
              </a:rPr>
              <a:t>sektörel</a:t>
            </a:r>
            <a:r>
              <a:rPr lang="tr-TR" dirty="0">
                <a:solidFill>
                  <a:schemeClr val="accent1">
                    <a:lumMod val="50000"/>
                  </a:schemeClr>
                </a:solidFill>
                <a:ea typeface="+mn-ea"/>
              </a:rPr>
              <a:t> ihtiyaçlara uyarlama, modül ekleme, işlev optimizasyonu vb. iyileştirmeler yapmak </a:t>
            </a:r>
          </a:p>
          <a:p>
            <a:pPr algn="just">
              <a:spcBef>
                <a:spcPts val="600"/>
              </a:spcBef>
              <a:spcAft>
                <a:spcPts val="600"/>
              </a:spcAft>
            </a:pPr>
            <a:r>
              <a:rPr lang="tr-TR" dirty="0" smtClean="0">
                <a:solidFill>
                  <a:schemeClr val="accent1">
                    <a:lumMod val="50000"/>
                  </a:schemeClr>
                </a:solidFill>
                <a:ea typeface="+mn-ea"/>
              </a:rPr>
              <a:t>ve </a:t>
            </a:r>
            <a:r>
              <a:rPr lang="tr-TR" dirty="0">
                <a:solidFill>
                  <a:schemeClr val="accent1">
                    <a:lumMod val="50000"/>
                  </a:schemeClr>
                </a:solidFill>
                <a:ea typeface="+mn-ea"/>
              </a:rPr>
              <a:t>/ veya</a:t>
            </a:r>
          </a:p>
          <a:p>
            <a:pPr marL="354013" algn="just">
              <a:spcBef>
                <a:spcPts val="600"/>
              </a:spcBef>
              <a:spcAft>
                <a:spcPts val="600"/>
              </a:spcAft>
            </a:pPr>
            <a:r>
              <a:rPr lang="tr-TR" dirty="0" smtClean="0">
                <a:solidFill>
                  <a:schemeClr val="accent1">
                    <a:lumMod val="50000"/>
                  </a:schemeClr>
                </a:solidFill>
                <a:ea typeface="+mn-ea"/>
              </a:rPr>
              <a:t>- </a:t>
            </a:r>
            <a:r>
              <a:rPr lang="tr-TR" dirty="0">
                <a:solidFill>
                  <a:schemeClr val="accent1">
                    <a:lumMod val="50000"/>
                  </a:schemeClr>
                </a:solidFill>
                <a:ea typeface="+mn-ea"/>
              </a:rPr>
              <a:t>Geliştirmiş oldukları ürün / yazılımları ticarileştirmek </a:t>
            </a:r>
          </a:p>
          <a:p>
            <a:pPr algn="just">
              <a:spcBef>
                <a:spcPts val="600"/>
              </a:spcBef>
              <a:spcAft>
                <a:spcPts val="600"/>
              </a:spcAft>
            </a:pPr>
            <a:r>
              <a:rPr lang="tr-TR" dirty="0" smtClean="0">
                <a:solidFill>
                  <a:schemeClr val="accent1">
                    <a:lumMod val="50000"/>
                  </a:schemeClr>
                </a:solidFill>
                <a:ea typeface="+mn-ea"/>
              </a:rPr>
              <a:t>için </a:t>
            </a:r>
            <a:r>
              <a:rPr lang="tr-TR" dirty="0">
                <a:solidFill>
                  <a:schemeClr val="accent1">
                    <a:lumMod val="50000"/>
                  </a:schemeClr>
                </a:solidFill>
                <a:ea typeface="+mn-ea"/>
              </a:rPr>
              <a:t>proje sunabilecektir. </a:t>
            </a:r>
            <a:endParaRPr lang="tr-TR" dirty="0" smtClean="0">
              <a:solidFill>
                <a:schemeClr val="accent1">
                  <a:lumMod val="50000"/>
                </a:schemeClr>
              </a:solidFill>
              <a:ea typeface="+mn-ea"/>
            </a:endParaRPr>
          </a:p>
          <a:p>
            <a:pPr marL="285750" indent="-285750" algn="just">
              <a:spcBef>
                <a:spcPts val="600"/>
              </a:spcBef>
              <a:spcAft>
                <a:spcPts val="600"/>
              </a:spcAft>
              <a:buFont typeface="Wingdings" pitchFamily="2" charset="2"/>
              <a:buChar char="§"/>
            </a:pPr>
            <a:r>
              <a:rPr lang="tr-TR" dirty="0" smtClean="0">
                <a:solidFill>
                  <a:schemeClr val="accent1">
                    <a:lumMod val="50000"/>
                  </a:schemeClr>
                </a:solidFill>
                <a:ea typeface="+mn-ea"/>
              </a:rPr>
              <a:t>Başvuru </a:t>
            </a:r>
            <a:r>
              <a:rPr lang="tr-TR" dirty="0">
                <a:solidFill>
                  <a:schemeClr val="accent1">
                    <a:lumMod val="50000"/>
                  </a:schemeClr>
                </a:solidFill>
                <a:ea typeface="+mn-ea"/>
              </a:rPr>
              <a:t>sahibi KOBİ’lerin</a:t>
            </a:r>
            <a:r>
              <a:rPr lang="tr-TR" b="1" dirty="0">
                <a:solidFill>
                  <a:srgbClr val="FF0000"/>
                </a:solidFill>
                <a:ea typeface="+mn-ea"/>
              </a:rPr>
              <a:t> proje konusu alandaki faaliyet kapasitelerini, imkan ve kabiliyetlerini geliştirmek amaçlı faaliyetleri de </a:t>
            </a:r>
            <a:r>
              <a:rPr lang="tr-TR" dirty="0">
                <a:solidFill>
                  <a:schemeClr val="accent1">
                    <a:lumMod val="50000"/>
                  </a:schemeClr>
                </a:solidFill>
                <a:ea typeface="+mn-ea"/>
              </a:rPr>
              <a:t>proje iş paketleri arasında yer alabilecektir. </a:t>
            </a:r>
            <a:endParaRPr lang="tr-TR" dirty="0" smtClean="0">
              <a:solidFill>
                <a:schemeClr val="accent1">
                  <a:lumMod val="50000"/>
                </a:schemeClr>
              </a:solidFill>
              <a:ea typeface="+mn-ea"/>
            </a:endParaRPr>
          </a:p>
          <a:p>
            <a:pPr marL="285750" indent="-285750" algn="just">
              <a:spcBef>
                <a:spcPts val="600"/>
              </a:spcBef>
              <a:spcAft>
                <a:spcPts val="600"/>
              </a:spcAft>
              <a:buFont typeface="Wingdings" pitchFamily="2" charset="2"/>
              <a:buChar char="§"/>
            </a:pPr>
            <a:r>
              <a:rPr lang="tr-TR" dirty="0">
                <a:solidFill>
                  <a:schemeClr val="accent1">
                    <a:lumMod val="50000"/>
                  </a:schemeClr>
                </a:solidFill>
              </a:rPr>
              <a:t>İmalat sanayi sektöründeki KOBİ’ler, “Uygun Proje Konuları” bölümünde belirtilen imalat sanayi sektörüyle ilişkili 8 dijital teknolojiden </a:t>
            </a:r>
            <a:r>
              <a:rPr lang="tr-TR" b="1" dirty="0">
                <a:solidFill>
                  <a:schemeClr val="accent1">
                    <a:lumMod val="50000"/>
                  </a:schemeClr>
                </a:solidFill>
              </a:rPr>
              <a:t>biri</a:t>
            </a:r>
            <a:r>
              <a:rPr lang="tr-TR" dirty="0">
                <a:solidFill>
                  <a:schemeClr val="accent1">
                    <a:lumMod val="50000"/>
                  </a:schemeClr>
                </a:solidFill>
              </a:rPr>
              <a:t> VEYA </a:t>
            </a:r>
            <a:r>
              <a:rPr lang="tr-TR" b="1" dirty="0">
                <a:solidFill>
                  <a:schemeClr val="accent1">
                    <a:lumMod val="50000"/>
                  </a:schemeClr>
                </a:solidFill>
              </a:rPr>
              <a:t>birkaçını birlikte </a:t>
            </a:r>
            <a:r>
              <a:rPr lang="tr-TR" dirty="0">
                <a:solidFill>
                  <a:schemeClr val="accent1">
                    <a:lumMod val="50000"/>
                  </a:schemeClr>
                </a:solidFill>
              </a:rPr>
              <a:t>üretim ve ilişkili iş süreçlerine adapte etmek / uygulamak / uyarlamak için proje sunabilecektir. </a:t>
            </a:r>
          </a:p>
          <a:p>
            <a:pPr marL="285750" indent="-285750" algn="just">
              <a:spcBef>
                <a:spcPts val="600"/>
              </a:spcBef>
              <a:spcAft>
                <a:spcPts val="600"/>
              </a:spcAft>
              <a:buFont typeface="Wingdings" pitchFamily="2" charset="2"/>
              <a:buChar char="§"/>
            </a:pPr>
            <a:endParaRPr lang="tr-TR" dirty="0">
              <a:solidFill>
                <a:schemeClr val="accent1">
                  <a:lumMod val="50000"/>
                </a:schemeClr>
              </a:solidFill>
              <a:ea typeface="+mn-ea"/>
            </a:endParaRPr>
          </a:p>
          <a:p>
            <a:pPr algn="just">
              <a:spcBef>
                <a:spcPts val="600"/>
              </a:spcBef>
              <a:spcAft>
                <a:spcPts val="600"/>
              </a:spcAft>
            </a:pPr>
            <a:endParaRPr lang="tr-TR" dirty="0">
              <a:solidFill>
                <a:schemeClr val="accent1">
                  <a:lumMod val="50000"/>
                </a:schemeClr>
              </a:solidFill>
              <a:ea typeface="+mn-ea"/>
            </a:endParaRPr>
          </a:p>
        </p:txBody>
      </p:sp>
    </p:spTree>
    <p:extLst>
      <p:ext uri="{BB962C8B-B14F-4D97-AF65-F5344CB8AC3E}">
        <p14:creationId xmlns:p14="http://schemas.microsoft.com/office/powerpoint/2010/main" val="293628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65935409"/>
              </p:ext>
            </p:extLst>
          </p:nvPr>
        </p:nvGraphicFramePr>
        <p:xfrm>
          <a:off x="1993198" y="1641928"/>
          <a:ext cx="6865425" cy="4510675"/>
        </p:xfrm>
        <a:graphic>
          <a:graphicData uri="http://schemas.openxmlformats.org/drawingml/2006/table">
            <a:tbl>
              <a:tblPr firstRow="1" bandRow="1">
                <a:tableStyleId>{5A111915-BE36-4E01-A7E5-04B1672EAD32}</a:tableStyleId>
              </a:tblPr>
              <a:tblGrid>
                <a:gridCol w="6865425">
                  <a:extLst>
                    <a:ext uri="{9D8B030D-6E8A-4147-A177-3AD203B41FA5}">
                      <a16:colId xmlns="" xmlns:a16="http://schemas.microsoft.com/office/drawing/2014/main" val="20000"/>
                    </a:ext>
                  </a:extLst>
                </a:gridCol>
              </a:tblGrid>
              <a:tr h="4510675">
                <a:tc>
                  <a:txBody>
                    <a:bodyPr/>
                    <a:lstStyle/>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Büyük veri, işlenmesi için yenilikçi çözümler gerektiren yüksek hacimli, yüksek hızda ve yüksek değişkenlikteki veridir. Kullanılacak veri türlerine örnek olarak; 1-sensörlerden gelen bilgiler, 2-üretim parametreleri, 3-fire ölçümleri, 4-kalite kontrol ölçümleri, 5-tedarik ve satış işlem kayıtları, 6-müşteri geri bildirim kayıtları, 7-internet istatistikleri, 8-sosyal medya yayınları gibi büyük sayıda bilgiden oluşan veriler gösterilebilir.</a:t>
                      </a:r>
                    </a:p>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Bu uygun proje konusunu içeren projeler; büyük verinin analitik yöntem ve araçlar kullanılarak tamamen veya kısmen otonom bir şekilde analiz edilmesi ile </a:t>
                      </a:r>
                      <a:r>
                        <a:rPr lang="tr-TR" sz="1600" u="sng" dirty="0" smtClean="0">
                          <a:effectLst/>
                          <a:latin typeface="Calibri" panose="020F0502020204030204" pitchFamily="34" charset="0"/>
                          <a:ea typeface="Times New Roman" panose="02020603050405020304" pitchFamily="18" charset="0"/>
                          <a:cs typeface="Calibri" panose="020F0502020204030204" pitchFamily="34" charset="0"/>
                        </a:rPr>
                        <a:t>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PLANLAMA, STOK TAKİP, TEDARİK, PAZARLAMA, YÖNETİM VE KARAR DESTEK,  LOJİSTİK, ENERJİ KULLANIMI</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iyileştirecek veya ihtiyaçlarını giderecek çözümler üretiyor olmalıdır.</a:t>
                      </a:r>
                    </a:p>
                  </a:txBody>
                  <a:tcPr marT="45551" marB="45551">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285377" y="865573"/>
            <a:ext cx="1482606"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BÜYÜK </a:t>
            </a:r>
            <a:br>
              <a:rPr lang="tr-TR" sz="2400" b="1" dirty="0" smtClean="0">
                <a:solidFill>
                  <a:srgbClr val="006597"/>
                </a:solidFill>
                <a:latin typeface="Calibri" panose="020F0502020204030204" pitchFamily="34" charset="0"/>
              </a:rPr>
            </a:br>
            <a:r>
              <a:rPr lang="tr-TR" sz="2400" b="1" dirty="0" smtClean="0">
                <a:solidFill>
                  <a:srgbClr val="006597"/>
                </a:solidFill>
                <a:latin typeface="Calibri" panose="020F0502020204030204" pitchFamily="34" charset="0"/>
              </a:rPr>
              <a:t>VERİ	</a:t>
            </a:r>
            <a:endParaRPr lang="tr-TR" sz="24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455261"/>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smtClean="0">
                  <a:solidFill>
                    <a:schemeClr val="accent1">
                      <a:lumMod val="60000"/>
                      <a:lumOff val="40000"/>
                    </a:schemeClr>
                  </a:solidFill>
                </a:rPr>
                <a:t>|</a:t>
              </a:r>
              <a:r>
                <a:rPr lang="tr-TR" sz="1600" b="1" dirty="0" smtClean="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31</a:t>
            </a:fld>
            <a:endParaRPr lang="en-CA" dirty="0">
              <a:latin typeface="Calibri" panose="020F0502020204030204" pitchFamily="34" charset="0"/>
            </a:endParaRPr>
          </a:p>
        </p:txBody>
      </p:sp>
    </p:spTree>
    <p:extLst>
      <p:ext uri="{BB962C8B-B14F-4D97-AF65-F5344CB8AC3E}">
        <p14:creationId xmlns:p14="http://schemas.microsoft.com/office/powerpoint/2010/main" val="3157999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78101629"/>
              </p:ext>
            </p:extLst>
          </p:nvPr>
        </p:nvGraphicFramePr>
        <p:xfrm>
          <a:off x="1993198" y="1976140"/>
          <a:ext cx="6971290" cy="4176464"/>
        </p:xfrm>
        <a:graphic>
          <a:graphicData uri="http://schemas.openxmlformats.org/drawingml/2006/table">
            <a:tbl>
              <a:tblPr firstRow="1" bandRow="1">
                <a:tableStyleId>{5A111915-BE36-4E01-A7E5-04B1672EAD32}</a:tableStyleId>
              </a:tblPr>
              <a:tblGrid>
                <a:gridCol w="6971290">
                  <a:extLst>
                    <a:ext uri="{9D8B030D-6E8A-4147-A177-3AD203B41FA5}">
                      <a16:colId xmlns="" xmlns:a16="http://schemas.microsoft.com/office/drawing/2014/main" val="20000"/>
                    </a:ext>
                  </a:extLst>
                </a:gridCol>
              </a:tblGrid>
              <a:tr h="4176464">
                <a:tc>
                  <a:txBody>
                    <a:bodyPr/>
                    <a:lstStyle/>
                    <a:p>
                      <a:pPr algn="just">
                        <a:lnSpc>
                          <a:spcPct val="100000"/>
                        </a:lnSpc>
                        <a:spcBef>
                          <a:spcPts val="600"/>
                        </a:spcBef>
                        <a:spcAft>
                          <a:spcPts val="60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Nesnelerin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İnterneti </a:t>
                      </a:r>
                      <a:r>
                        <a:rPr lang="tr-TR" sz="1600" dirty="0">
                          <a:effectLst/>
                          <a:latin typeface="Calibri" panose="020F0502020204030204" pitchFamily="34" charset="0"/>
                          <a:ea typeface="Times New Roman" panose="02020603050405020304" pitchFamily="18" charset="0"/>
                          <a:cs typeface="Calibri" panose="020F0502020204030204" pitchFamily="34" charset="0"/>
                        </a:rPr>
                        <a:t>uygulamaları; internet / intranet / kablosuz ağ şebekeleriyle birbirine bağlı fiziksel nesneler (makineler, robotlar, araçlar, sensörler, çalıştırıcılar, kontrolörler) arasında iletişim ve/veya bu nesnelerden merkezi veri tabanlarına ve bulut sistemlerine veri transferi altyapısı oluşturularak imalat -  imalat tesis yönetimi – lojistik – kalite kontrolde dijitalleşme düzeyini arttıran sistemlerdir. Sunucular üzerindeki yazılım çözümleri ile güncel ve geçmiş veriler değerlendirilerek, nesnelere ilişkin eylemler hayata geçirilmektedir. Bu eylemler bazı durumlarda ilgili kullanıcıların bilgilendirilmesi veya ikazı şeklinde gerçekleşirken, başka durumlarda ise üretim sistemlerinde motor hareketi, anahtarlama, çevresel koşulların değişmesi gibi fiziksel değişikliklerle sonuçlanabilmektedir.</a:t>
                      </a:r>
                    </a:p>
                    <a:p>
                      <a:pPr algn="just">
                        <a:lnSpc>
                          <a:spcPct val="100000"/>
                        </a:lnSpc>
                        <a:spcBef>
                          <a:spcPts val="600"/>
                        </a:spcBef>
                        <a:spcAft>
                          <a:spcPts val="60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Bu </a:t>
                      </a:r>
                      <a:r>
                        <a:rPr lang="tr-TR" sz="1600" dirty="0">
                          <a:effectLst/>
                          <a:latin typeface="Calibri" panose="020F0502020204030204" pitchFamily="34" charset="0"/>
                          <a:ea typeface="Times New Roman" panose="02020603050405020304" pitchFamily="18" charset="0"/>
                          <a:cs typeface="Calibri" panose="020F0502020204030204" pitchFamily="34" charset="0"/>
                        </a:rPr>
                        <a:t>uygun proje konusunu içeren projeler; Nesnelerin İnterneti uygulamaları kullanılmak suretiyle, </a:t>
                      </a:r>
                      <a:r>
                        <a:rPr lang="tr-TR" sz="1600" b="1" u="sng" dirty="0">
                          <a:effectLst/>
                          <a:latin typeface="Calibri" panose="020F0502020204030204" pitchFamily="34" charset="0"/>
                          <a:ea typeface="Times New Roman" panose="02020603050405020304" pitchFamily="18" charset="0"/>
                          <a:cs typeface="Calibri" panose="020F0502020204030204" pitchFamily="34" charset="0"/>
                        </a:rPr>
                        <a:t>imalat sanayi sektörü </a:t>
                      </a:r>
                      <a:r>
                        <a:rPr lang="tr-TR" sz="1600" b="1" u="sng" dirty="0" smtClean="0">
                          <a:effectLst/>
                          <a:latin typeface="Calibri" panose="020F0502020204030204" pitchFamily="34" charset="0"/>
                          <a:ea typeface="Times New Roman" panose="02020603050405020304" pitchFamily="18" charset="0"/>
                          <a:cs typeface="Calibri" panose="020F0502020204030204" pitchFamily="34" charset="0"/>
                        </a:rPr>
                        <a:t>işletmesinin</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PROSESLERİNİN İZLENMESİ VE KONTROLÜ,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STOK KONTROLÜ, KALİTE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KONTROL,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LOJİSTİK, ENERJİ KULLANIMI</a:t>
                      </a:r>
                      <a:r>
                        <a:rPr lang="tr-TR" sz="16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iş süreçlerinden </a:t>
                      </a:r>
                      <a:r>
                        <a:rPr lang="tr-TR" sz="1600" b="1" kern="12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a:t>
                      </a:r>
                      <a:r>
                        <a:rPr lang="tr-TR" sz="1600" b="1" kern="1200" dirty="0">
                          <a:solidFill>
                            <a:srgbClr val="0033CC"/>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iyileştirecek veya ihtiyaçlarını giderecek çözümler üretiyor olmalıdır</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tr-T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017863" y="1832124"/>
            <a:ext cx="6912768"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NESNELERİN İNTERNETİ</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403985"/>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32</a:t>
            </a:fld>
            <a:endParaRPr lang="en-CA" dirty="0">
              <a:latin typeface="Calibri" panose="020F0502020204030204" pitchFamily="34" charset="0"/>
            </a:endParaRPr>
          </a:p>
        </p:txBody>
      </p:sp>
    </p:spTree>
    <p:extLst>
      <p:ext uri="{BB962C8B-B14F-4D97-AF65-F5344CB8AC3E}">
        <p14:creationId xmlns:p14="http://schemas.microsoft.com/office/powerpoint/2010/main" val="1210353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4111080657"/>
              </p:ext>
            </p:extLst>
          </p:nvPr>
        </p:nvGraphicFramePr>
        <p:xfrm>
          <a:off x="2123727" y="1674708"/>
          <a:ext cx="6806903" cy="4358993"/>
        </p:xfrm>
        <a:graphic>
          <a:graphicData uri="http://schemas.openxmlformats.org/drawingml/2006/table">
            <a:tbl>
              <a:tblPr firstRow="1" bandRow="1">
                <a:tableStyleId>{5A111915-BE36-4E01-A7E5-04B1672EAD32}</a:tableStyleId>
              </a:tblPr>
              <a:tblGrid>
                <a:gridCol w="6806903">
                  <a:extLst>
                    <a:ext uri="{9D8B030D-6E8A-4147-A177-3AD203B41FA5}">
                      <a16:colId xmlns="" xmlns:a16="http://schemas.microsoft.com/office/drawing/2014/main" val="20000"/>
                    </a:ext>
                  </a:extLst>
                </a:gridCol>
              </a:tblGrid>
              <a:tr h="4358993">
                <a:tc>
                  <a:txBody>
                    <a:bodyPr/>
                    <a:lstStyle/>
                    <a:p>
                      <a:pPr algn="just">
                        <a:spcBef>
                          <a:spcPts val="600"/>
                        </a:spcBef>
                        <a:spcAft>
                          <a:spcPts val="60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Endüstriyel robotlar</a:t>
                      </a:r>
                      <a:r>
                        <a:rPr lang="tr-TR" sz="1600" dirty="0" smtClean="0">
                          <a:effectLst/>
                          <a:latin typeface="Calibri" panose="020F0502020204030204" pitchFamily="34" charset="0"/>
                          <a:ea typeface="Times New Roman" panose="02020603050405020304" pitchFamily="18" charset="0"/>
                        </a:rPr>
                        <a:t>, endüstriyel uygulamalarda kullanılan, sabit konumlu veya hareketli olabilen, üç veya daha fazla programlanabilir eksene sahip, otomatik kontrollü, yeniden programlanabilir çok amaçlı manipülatöre (mekanik işlemi gerçekleştiren mafsallı kol) sahip cihazlardır. </a:t>
                      </a:r>
                    </a:p>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rPr>
                        <a:t>Bu robotlar imalat sanayinde; malzemelerin / parçaların taşınması, birleştirilmesi - sökülmesi, sıralanması, temizlenmesi – parlatılması, kesilmesi, perçinlenmesi vb. işlemlerinde ve kaynak, boyama, stoklama – yükleme - boşaltma, döküm, kontrol – ölçüm otomasyonunda kullanılır, enerji kullanımında verimlilik sağlayabilir. Üretimle ilgili tehlikeli ve riskli yerlerde yapılacak farklı işlemleri de gerçekleştirebilirler. </a:t>
                      </a:r>
                    </a:p>
                    <a:p>
                      <a:pPr algn="just">
                        <a:spcBef>
                          <a:spcPts val="600"/>
                        </a:spcBef>
                        <a:spcAft>
                          <a:spcPts val="600"/>
                        </a:spcAft>
                      </a:pPr>
                      <a:r>
                        <a:rPr lang="tr-TR" sz="1600" dirty="0" smtClean="0">
                          <a:effectLst/>
                          <a:latin typeface="Calibri" panose="020F0502020204030204" pitchFamily="34" charset="0"/>
                          <a:ea typeface="Times New Roman" panose="02020603050405020304" pitchFamily="18"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otonom robot teknolojileri kullanılmak suretiyle </a:t>
                      </a:r>
                      <a:r>
                        <a:rPr lang="tr-TR" sz="1600" b="1" u="sng" dirty="0" smtClean="0">
                          <a:effectLst/>
                          <a:latin typeface="Calibri" panose="020F0502020204030204" pitchFamily="34" charset="0"/>
                          <a:ea typeface="Times New Roman" panose="02020603050405020304" pitchFamily="18" charset="0"/>
                          <a:cs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KONTROL, TEST, ÖLÇÜM, STOK VEYA YÜKLEME – BOŞALTMA, ENERJİ KULLANIMI</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iyileştirecek veya ihtiyaçlarını giderecek çözümler üretiyor olmalıdır.</a:t>
                      </a: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146405" y="1486688"/>
            <a:ext cx="6746075"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146406"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33</a:t>
            </a:fld>
            <a:endParaRPr lang="en-CA" dirty="0">
              <a:latin typeface="Calibri" panose="020F0502020204030204" pitchFamily="34" charset="0"/>
            </a:endParaRPr>
          </a:p>
        </p:txBody>
      </p:sp>
      <p:sp>
        <p:nvSpPr>
          <p:cNvPr id="17" name="Dikdörtgen 16"/>
          <p:cNvSpPr/>
          <p:nvPr/>
        </p:nvSpPr>
        <p:spPr>
          <a:xfrm>
            <a:off x="48125" y="762229"/>
            <a:ext cx="1973179"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ENDÜSTRİYEL ROBOTLAR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Tree>
    <p:extLst>
      <p:ext uri="{BB962C8B-B14F-4D97-AF65-F5344CB8AC3E}">
        <p14:creationId xmlns:p14="http://schemas.microsoft.com/office/powerpoint/2010/main" val="1575136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2473743193"/>
              </p:ext>
            </p:extLst>
          </p:nvPr>
        </p:nvGraphicFramePr>
        <p:xfrm>
          <a:off x="1993198" y="1641928"/>
          <a:ext cx="6696744" cy="3502563"/>
        </p:xfrm>
        <a:graphic>
          <a:graphicData uri="http://schemas.openxmlformats.org/drawingml/2006/table">
            <a:tbl>
              <a:tblPr firstRow="1" bandRow="1">
                <a:tableStyleId>{5A111915-BE36-4E01-A7E5-04B1672EAD32}</a:tableStyleId>
              </a:tblPr>
              <a:tblGrid>
                <a:gridCol w="6696744">
                  <a:extLst>
                    <a:ext uri="{9D8B030D-6E8A-4147-A177-3AD203B41FA5}">
                      <a16:colId xmlns="" xmlns:a16="http://schemas.microsoft.com/office/drawing/2014/main" val="20000"/>
                    </a:ext>
                  </a:extLst>
                </a:gridCol>
              </a:tblGrid>
              <a:tr h="3502563">
                <a:tc>
                  <a:txBody>
                    <a:bodyPr/>
                    <a:lstStyle/>
                    <a:p>
                      <a:pPr algn="just">
                        <a:spcAft>
                          <a:spcPts val="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Akıllı sensörler</a:t>
                      </a:r>
                      <a:r>
                        <a:rPr lang="tr-TR" sz="1600" dirty="0" smtClean="0">
                          <a:effectLst/>
                          <a:latin typeface="Calibri" panose="020F0502020204030204" pitchFamily="34" charset="0"/>
                          <a:ea typeface="Times New Roman" panose="02020603050405020304" pitchFamily="18" charset="0"/>
                        </a:rPr>
                        <a:t>; çift yönlü haberleşme ara yüzlerine sahip, doğrudan algılanan veriyi analiz eden, makinelere kolay entegre olan ve daha düşük maliyetli </a:t>
                      </a:r>
                      <a:r>
                        <a:rPr lang="tr-TR" sz="1600" dirty="0" err="1" smtClean="0">
                          <a:effectLst/>
                          <a:latin typeface="Calibri" panose="020F0502020204030204" pitchFamily="34" charset="0"/>
                          <a:ea typeface="Times New Roman" panose="02020603050405020304" pitchFamily="18" charset="0"/>
                        </a:rPr>
                        <a:t>sensörlerdir</a:t>
                      </a:r>
                      <a:r>
                        <a:rPr lang="tr-TR" sz="1600" dirty="0" smtClean="0">
                          <a:effectLst/>
                          <a:latin typeface="Calibri" panose="020F0502020204030204" pitchFamily="34" charset="0"/>
                          <a:ea typeface="Times New Roman" panose="02020603050405020304" pitchFamily="18" charset="0"/>
                        </a:rPr>
                        <a:t>. Akıllı sensörler üretim tesislerinde; önceden algılama ile proseslerin hızla gelişen duruma adapte edilmesi,  verimliliğin artırılması, arıza yönetimi, makine performans yönetimi, endüstriyel otomasyon uygulamaları,  gibi konularda kullanılır.</a:t>
                      </a:r>
                    </a:p>
                    <a:p>
                      <a:pPr algn="just">
                        <a:spcAft>
                          <a:spcPts val="0"/>
                        </a:spcAft>
                      </a:pPr>
                      <a:r>
                        <a:rPr lang="tr-TR" sz="1600" dirty="0" smtClean="0">
                          <a:effectLst/>
                          <a:latin typeface="Calibri" panose="020F0502020204030204" pitchFamily="34" charset="0"/>
                          <a:ea typeface="Times New Roman" panose="02020603050405020304" pitchFamily="18" charset="0"/>
                        </a:rPr>
                        <a:t> </a:t>
                      </a:r>
                    </a:p>
                    <a:p>
                      <a:pPr algn="just"/>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akıllı sensör teknolojileri kullanılmak suretiyle, </a:t>
                      </a:r>
                      <a:r>
                        <a:rPr lang="tr-TR" sz="1600" b="1" u="sng" dirty="0" smtClean="0">
                          <a:effectLst/>
                          <a:latin typeface="Calibri" panose="020F0502020204030204" pitchFamily="34" charset="0"/>
                          <a:ea typeface="Times New Roman" panose="02020603050405020304" pitchFamily="18" charset="0"/>
                          <a:cs typeface="Times New Roman" panose="02020603050405020304" pitchFamily="18" charset="0"/>
                        </a:rPr>
                        <a:t>imalat sanayi sektörü işletmesinin</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VE / VEYA STOK GİRİŞ – ÇIKIŞ PROSESLERİNİN İZLENMESİ VE KONTROLÜ, ENERJİ KULLANIMI, YÜKLEME BOŞALTMA, BAKIM, HATA ÖNLEME </a:t>
                      </a:r>
                      <a:r>
                        <a:rPr lang="tr-TR" sz="1600" b="1" kern="1200" dirty="0" smtClean="0">
                          <a:solidFill>
                            <a:srgbClr val="0033CC"/>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iş süreçlerini iyileştirecek veya ihtiyaçlarını giderecek çözümler üretiyor olmalıdır.</a:t>
                      </a:r>
                    </a:p>
                    <a:p>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SENSÖRLER</a:t>
            </a:r>
            <a:r>
              <a:rPr lang="tr-TR" sz="2800" b="1" dirty="0" smtClean="0">
                <a:solidFill>
                  <a:srgbClr val="006597"/>
                </a:solidFill>
                <a:latin typeface="Calibri" panose="020F0502020204030204" pitchFamily="34" charset="0"/>
              </a:rPr>
              <a:t>	</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584775"/>
            <a:chOff x="271736" y="527614"/>
            <a:chExt cx="8332712" cy="584775"/>
          </a:xfrm>
        </p:grpSpPr>
        <p:sp>
          <p:nvSpPr>
            <p:cNvPr id="35" name="3 Metin kutusu"/>
            <p:cNvSpPr txBox="1"/>
            <p:nvPr/>
          </p:nvSpPr>
          <p:spPr>
            <a:xfrm>
              <a:off x="395536" y="527614"/>
              <a:ext cx="7632848" cy="584775"/>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34</a:t>
            </a:fld>
            <a:endParaRPr lang="en-CA" dirty="0">
              <a:latin typeface="Calibri" panose="020F0502020204030204" pitchFamily="34" charset="0"/>
            </a:endParaRPr>
          </a:p>
        </p:txBody>
      </p:sp>
    </p:spTree>
    <p:extLst>
      <p:ext uri="{BB962C8B-B14F-4D97-AF65-F5344CB8AC3E}">
        <p14:creationId xmlns:p14="http://schemas.microsoft.com/office/powerpoint/2010/main" val="3250146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470568623"/>
              </p:ext>
            </p:extLst>
          </p:nvPr>
        </p:nvGraphicFramePr>
        <p:xfrm>
          <a:off x="1993198" y="1544092"/>
          <a:ext cx="6696744" cy="4260730"/>
        </p:xfrm>
        <a:graphic>
          <a:graphicData uri="http://schemas.openxmlformats.org/drawingml/2006/table">
            <a:tbl>
              <a:tblPr firstRow="1" bandRow="1">
                <a:tableStyleId>{5A111915-BE36-4E01-A7E5-04B1672EAD32}</a:tableStyleId>
              </a:tblPr>
              <a:tblGrid>
                <a:gridCol w="6696744">
                  <a:extLst>
                    <a:ext uri="{9D8B030D-6E8A-4147-A177-3AD203B41FA5}">
                      <a16:colId xmlns="" xmlns:a16="http://schemas.microsoft.com/office/drawing/2014/main" val="20000"/>
                    </a:ext>
                  </a:extLst>
                </a:gridCol>
              </a:tblGrid>
              <a:tr h="4260730">
                <a:tc>
                  <a:txBody>
                    <a:bodyPr/>
                    <a:lstStyle/>
                    <a:p>
                      <a:pPr algn="just">
                        <a:spcAft>
                          <a:spcPts val="0"/>
                        </a:spcAft>
                      </a:pP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Yapay zeka</a:t>
                      </a:r>
                      <a:r>
                        <a:rPr lang="tr-TR" sz="1600" dirty="0" smtClean="0">
                          <a:effectLst/>
                          <a:latin typeface="Calibri" panose="020F0502020204030204" pitchFamily="34" charset="0"/>
                          <a:ea typeface="Times New Roman" panose="02020603050405020304" pitchFamily="18" charset="0"/>
                        </a:rPr>
                        <a:t>; öğrenerek ve öğrendiklerinden kendi çıkarımlarını yaparak insan zekasını taklit eden teknolojilerdir. Yapay zeka teknolojileri sayesinde siber fiziksel sistemler insan müdahalesi olmadan otonom şekilde işler hale gelebilmektedir.</a:t>
                      </a:r>
                    </a:p>
                    <a:p>
                      <a:pPr algn="just">
                        <a:spcAft>
                          <a:spcPts val="0"/>
                        </a:spcAft>
                      </a:pPr>
                      <a:r>
                        <a:rPr lang="tr-TR" sz="1600" dirty="0" smtClean="0">
                          <a:effectLst/>
                          <a:latin typeface="Calibri" panose="020F0502020204030204" pitchFamily="34" charset="0"/>
                          <a:ea typeface="Times New Roman" panose="02020603050405020304" pitchFamily="18" charset="0"/>
                        </a:rPr>
                        <a:t> </a:t>
                      </a:r>
                    </a:p>
                    <a:p>
                      <a:pPr algn="just">
                        <a:spcAft>
                          <a:spcPts val="0"/>
                        </a:spcAft>
                      </a:pPr>
                      <a:r>
                        <a:rPr lang="tr-TR" sz="1600" dirty="0" smtClean="0">
                          <a:effectLst/>
                          <a:latin typeface="Calibri" panose="020F0502020204030204" pitchFamily="34" charset="0"/>
                          <a:ea typeface="Times New Roman" panose="02020603050405020304" pitchFamily="18" charset="0"/>
                        </a:rPr>
                        <a:t>Yapay zekanın imalat sanayinde kullanımına örnek olarak; proses ve </a:t>
                      </a:r>
                      <a:r>
                        <a:rPr lang="tr-TR" sz="1600" dirty="0" err="1" smtClean="0">
                          <a:effectLst/>
                          <a:latin typeface="Calibri" panose="020F0502020204030204" pitchFamily="34" charset="0"/>
                          <a:ea typeface="Times New Roman" panose="02020603050405020304" pitchFamily="18" charset="0"/>
                        </a:rPr>
                        <a:t>sensörlerden</a:t>
                      </a:r>
                      <a:r>
                        <a:rPr lang="tr-TR" sz="1600" dirty="0" smtClean="0">
                          <a:effectLst/>
                          <a:latin typeface="Calibri" panose="020F0502020204030204" pitchFamily="34" charset="0"/>
                          <a:ea typeface="Times New Roman" panose="02020603050405020304" pitchFamily="18" charset="0"/>
                        </a:rPr>
                        <a:t> gelen verilerin tamamen veya kısmen otonom bir şekilde önleyici / optimize edici aksiyonlara çevrilmesi, veriye dayalı otonom hata önleme,  </a:t>
                      </a:r>
                      <a:r>
                        <a:rPr lang="tr-TR" sz="1600" dirty="0" err="1" smtClean="0">
                          <a:effectLst/>
                          <a:latin typeface="Calibri" panose="020F0502020204030204" pitchFamily="34" charset="0"/>
                          <a:ea typeface="Times New Roman" panose="02020603050405020304" pitchFamily="18" charset="0"/>
                        </a:rPr>
                        <a:t>kestirimci</a:t>
                      </a:r>
                      <a:r>
                        <a:rPr lang="tr-TR" sz="1600" dirty="0" smtClean="0">
                          <a:effectLst/>
                          <a:latin typeface="Calibri" panose="020F0502020204030204" pitchFamily="34" charset="0"/>
                          <a:ea typeface="Times New Roman" panose="02020603050405020304" pitchFamily="18" charset="0"/>
                        </a:rPr>
                        <a:t> bakım, veriye dayalı otonom stok kontrolü gösterilebilir.</a:t>
                      </a:r>
                    </a:p>
                    <a:p>
                      <a:pPr algn="just">
                        <a:spcAft>
                          <a:spcPts val="0"/>
                        </a:spcAft>
                      </a:pPr>
                      <a:r>
                        <a:rPr lang="tr-TR" sz="1600" b="1" dirty="0" smtClean="0">
                          <a:solidFill>
                            <a:srgbClr val="0070C0"/>
                          </a:solidFill>
                          <a:effectLst/>
                          <a:latin typeface="Calibri" panose="020F0502020204030204" pitchFamily="34" charset="0"/>
                          <a:ea typeface="Times New Roman" panose="02020603050405020304" pitchFamily="18" charset="0"/>
                        </a:rPr>
                        <a:t> </a:t>
                      </a:r>
                      <a:endParaRPr lang="tr-TR" sz="1600" dirty="0" smtClean="0">
                        <a:effectLst/>
                        <a:latin typeface="Calibri" panose="020F0502020204030204" pitchFamily="34" charset="0"/>
                        <a:ea typeface="Times New Roman" panose="02020603050405020304" pitchFamily="18" charset="0"/>
                      </a:endParaRPr>
                    </a:p>
                    <a:p>
                      <a:pPr algn="just"/>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Bu uygun proje konusunu içeren projeler; yapay zeka teknolojileri kullanılmak suretiyle</a:t>
                      </a:r>
                      <a:r>
                        <a:rPr lang="tr-TR" sz="1600" u="sng" dirty="0" smtClean="0">
                          <a:effectLst/>
                          <a:latin typeface="Calibri" panose="020F0502020204030204" pitchFamily="34" charset="0"/>
                          <a:ea typeface="Times New Roman" panose="02020603050405020304" pitchFamily="18" charset="0"/>
                          <a:cs typeface="Times New Roman" panose="02020603050405020304" pitchFamily="18" charset="0"/>
                        </a:rPr>
                        <a:t>; 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PROSESLERİNİN İZLENMESİ VE KONTROLÜ, PLANLAMA, STOK YÖNETİMİ, BAKIM, ENERJİ KULLANIMI, HATA ÖNLEME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EN AZ BİRİNİ </a:t>
                      </a:r>
                      <a:r>
                        <a:rPr lang="tr-TR" sz="1600" dirty="0" smtClean="0">
                          <a:effectLst/>
                          <a:latin typeface="Calibri" panose="020F0502020204030204" pitchFamily="34" charset="0"/>
                          <a:ea typeface="Times New Roman" panose="02020603050405020304" pitchFamily="18" charset="0"/>
                          <a:cs typeface="Times New Roman" panose="02020603050405020304" pitchFamily="18" charset="0"/>
                        </a:rPr>
                        <a:t>iyileştirecek veya ihtiyaçlarını giderecek çözümler üretiyor olmalıdır.</a:t>
                      </a:r>
                      <a:endParaRPr lang="tr-TR" sz="1600" dirty="0">
                        <a:effectLst/>
                        <a:latin typeface="Calibri" panose="020F0502020204030204" pitchFamily="34" charset="0"/>
                        <a:ea typeface="Times New Roman" panose="02020603050405020304" pitchFamily="18" charset="0"/>
                      </a:endParaRPr>
                    </a:p>
                  </a:txBody>
                  <a:tcPr marL="68580" marR="68580" marT="0" marB="0">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YAPAY ZEKA</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01/02Proje </a:t>
              </a:r>
              <a:r>
                <a:rPr lang="tr-TR" sz="1600" b="1" dirty="0">
                  <a:solidFill>
                    <a:srgbClr val="0070C0"/>
                  </a:solidFill>
                </a:rPr>
                <a:t>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35</a:t>
            </a:fld>
            <a:endParaRPr lang="en-CA" dirty="0">
              <a:latin typeface="Calibri" panose="020F0502020204030204" pitchFamily="34" charset="0"/>
            </a:endParaRPr>
          </a:p>
        </p:txBody>
      </p:sp>
    </p:spTree>
    <p:extLst>
      <p:ext uri="{BB962C8B-B14F-4D97-AF65-F5344CB8AC3E}">
        <p14:creationId xmlns:p14="http://schemas.microsoft.com/office/powerpoint/2010/main" val="80087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688301832"/>
              </p:ext>
            </p:extLst>
          </p:nvPr>
        </p:nvGraphicFramePr>
        <p:xfrm>
          <a:off x="1993197" y="1641928"/>
          <a:ext cx="6721409" cy="4162893"/>
        </p:xfrm>
        <a:graphic>
          <a:graphicData uri="http://schemas.openxmlformats.org/drawingml/2006/table">
            <a:tbl>
              <a:tblPr firstRow="1" bandRow="1">
                <a:tableStyleId>{5A111915-BE36-4E01-A7E5-04B1672EAD32}</a:tableStyleId>
              </a:tblPr>
              <a:tblGrid>
                <a:gridCol w="6721409">
                  <a:extLst>
                    <a:ext uri="{9D8B030D-6E8A-4147-A177-3AD203B41FA5}">
                      <a16:colId xmlns="" xmlns:a16="http://schemas.microsoft.com/office/drawing/2014/main" val="20000"/>
                    </a:ext>
                  </a:extLst>
                </a:gridCol>
              </a:tblGrid>
              <a:tr h="4162893">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Siber güvenlik teknolojileri; ağları, bilgisayarları, programları ve verileri siber saldırılardan koruyan teknolojilerdir.</a:t>
                      </a: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İmalat sanayinde siber güvenlik uygulamalarına örnek olarak; üretim sistemindeki makine ve cihazlardan gelen verilerin sadece yetkili kişilerin erişimine açık tutulması, verilerin güvenliğinin sağlanması, veri doğruluğunun saptanabilmesi konuları verilebilir.</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uygun proje konusunu içeren projeler; </a:t>
                      </a:r>
                      <a:r>
                        <a:rPr lang="tr-TR" sz="1600" b="1" u="sng" dirty="0" smtClean="0">
                          <a:solidFill>
                            <a:schemeClr val="bg1"/>
                          </a:solidFill>
                          <a:effectLst/>
                          <a:latin typeface="Calibri" panose="020F0502020204030204" pitchFamily="34" charset="0"/>
                          <a:ea typeface="Times New Roman" panose="02020603050405020304" pitchFamily="18" charset="0"/>
                        </a:rPr>
                        <a:t>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ÜRETİM iş süreçlerindeki verilerin tek başına </a:t>
                      </a:r>
                      <a:r>
                        <a:rPr lang="tr-TR" sz="1600" b="1" u="sng" dirty="0" smtClean="0">
                          <a:solidFill>
                            <a:schemeClr val="bg1"/>
                          </a:solidFill>
                          <a:effectLst/>
                          <a:latin typeface="Calibri" panose="020F0502020204030204" pitchFamily="34" charset="0"/>
                          <a:ea typeface="Times New Roman" panose="02020603050405020304" pitchFamily="18" charset="0"/>
                        </a:rPr>
                        <a:t>veya bununla birlikte</a:t>
                      </a:r>
                      <a:r>
                        <a:rPr lang="tr-TR" sz="1600" b="1" dirty="0" smtClean="0">
                          <a:solidFill>
                            <a:schemeClr val="bg1"/>
                          </a:solidFill>
                          <a:effectLst/>
                          <a:latin typeface="Calibri" panose="020F0502020204030204" pitchFamily="34" charset="0"/>
                          <a:ea typeface="Times New Roman" panose="02020603050405020304" pitchFamily="18" charset="0"/>
                        </a:rPr>
                        <a:t> </a:t>
                      </a:r>
                      <a:r>
                        <a:rPr lang="tr-TR" sz="1600" b="1" kern="1200" dirty="0" smtClean="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TEDARİK, PAZARLAMA, YÖNETİM VE KARAR DESTEK,  LOJİSTİK</a:t>
                      </a:r>
                      <a:r>
                        <a:rPr lang="tr-TR" sz="1600" b="1" kern="1200" dirty="0" smtClean="0">
                          <a:solidFill>
                            <a:srgbClr val="0033CC"/>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b="1" dirty="0" smtClean="0">
                          <a:solidFill>
                            <a:schemeClr val="bg1"/>
                          </a:solidFill>
                          <a:effectLst/>
                          <a:latin typeface="Calibri" panose="020F0502020204030204" pitchFamily="34" charset="0"/>
                          <a:ea typeface="Times New Roman" panose="02020603050405020304" pitchFamily="18" charset="0"/>
                        </a:rPr>
                        <a:t>iş süreçlerinden biri veya birkaçındaki verilerin </a:t>
                      </a:r>
                      <a:r>
                        <a:rPr lang="tr-TR" sz="1600" b="1" dirty="0" smtClean="0">
                          <a:solidFill>
                            <a:srgbClr val="FFFF00"/>
                          </a:solidFill>
                          <a:effectLst/>
                          <a:latin typeface="Calibri" panose="020F0502020204030204" pitchFamily="34" charset="0"/>
                          <a:ea typeface="Times New Roman" panose="02020603050405020304" pitchFamily="18" charset="0"/>
                        </a:rPr>
                        <a:t>siber güvenlik ihtiyaçlarını</a:t>
                      </a:r>
                      <a:r>
                        <a:rPr lang="tr-TR" sz="1600" b="1" dirty="0" smtClean="0">
                          <a:solidFill>
                            <a:schemeClr val="bg1"/>
                          </a:solidFill>
                          <a:effectLst/>
                          <a:latin typeface="Calibri" panose="020F0502020204030204" pitchFamily="34" charset="0"/>
                          <a:ea typeface="Times New Roman" panose="02020603050405020304" pitchFamily="18" charset="0"/>
                        </a:rPr>
                        <a:t> giderecek çözümler üretiyor olmalıdır</a:t>
                      </a:r>
                    </a:p>
                  </a:txBody>
                  <a:tcPr marL="68580" marR="68580" marT="0" marB="0">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017863" y="1486688"/>
            <a:ext cx="6696744"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1838351" cy="966551"/>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SİBER GÜVENLİK </a:t>
            </a:r>
            <a:endParaRPr lang="tr-TR" sz="2800" b="1" dirty="0">
              <a:solidFill>
                <a:srgbClr val="006597"/>
              </a:solidFill>
              <a:latin typeface="Calibri" panose="020F0502020204030204" pitchFamily="34" charset="0"/>
            </a:endParaRPr>
          </a:p>
        </p:txBody>
      </p:sp>
      <p:sp>
        <p:nvSpPr>
          <p:cNvPr id="15" name="Dikdörtgen 14"/>
          <p:cNvSpPr/>
          <p:nvPr/>
        </p:nvSpPr>
        <p:spPr>
          <a:xfrm>
            <a:off x="1475656" y="1472084"/>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1930382" y="870310"/>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Dikdörtgen 27"/>
          <p:cNvSpPr/>
          <p:nvPr/>
        </p:nvSpPr>
        <p:spPr>
          <a:xfrm>
            <a:off x="1369791" y="5575943"/>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36</a:t>
            </a:fld>
            <a:endParaRPr lang="en-CA" dirty="0">
              <a:latin typeface="Calibri" panose="020F0502020204030204" pitchFamily="34" charset="0"/>
            </a:endParaRPr>
          </a:p>
        </p:txBody>
      </p:sp>
    </p:spTree>
    <p:extLst>
      <p:ext uri="{BB962C8B-B14F-4D97-AF65-F5344CB8AC3E}">
        <p14:creationId xmlns:p14="http://schemas.microsoft.com/office/powerpoint/2010/main" val="265009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3549757995"/>
              </p:ext>
            </p:extLst>
          </p:nvPr>
        </p:nvGraphicFramePr>
        <p:xfrm>
          <a:off x="2267743" y="1641929"/>
          <a:ext cx="6696744" cy="4654692"/>
        </p:xfrm>
        <a:graphic>
          <a:graphicData uri="http://schemas.openxmlformats.org/drawingml/2006/table">
            <a:tbl>
              <a:tblPr firstRow="1" bandRow="1">
                <a:tableStyleId>{5A111915-BE36-4E01-A7E5-04B1672EAD32}</a:tableStyleId>
              </a:tblPr>
              <a:tblGrid>
                <a:gridCol w="6696744">
                  <a:extLst>
                    <a:ext uri="{9D8B030D-6E8A-4147-A177-3AD203B41FA5}">
                      <a16:colId xmlns="" xmlns:a16="http://schemas.microsoft.com/office/drawing/2014/main" val="20000"/>
                    </a:ext>
                  </a:extLst>
                </a:gridCol>
              </a:tblGrid>
              <a:tr h="4654692">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Akıllı ve esnek otomasyon sistemleri; ürün çeşitliliği fazla olan işletmelerde, aynı gruptan olup farklılık gösteren parçaları / ürünleri insan müdahalesiyle önemli bir değişiklik yapılmadan ve tezgah duruşuna gerek kalmadan üretebilme ve/veya test edebilme kabiliyetine sahip üretim / kontrol sistemleridir. Malzemeler bir ana bilgisayar kontrolünde otomatik bantlarla ya da taşıyıcılarla hareket edebilmektedir.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İmalat sanayinde akıllı ve esnek otomasyon uygulamalarına örnek olarak; etiket </a:t>
                      </a:r>
                      <a:r>
                        <a:rPr lang="tr-TR" sz="1600" b="1" dirty="0" err="1" smtClean="0">
                          <a:solidFill>
                            <a:schemeClr val="bg1"/>
                          </a:solidFill>
                          <a:effectLst/>
                          <a:latin typeface="Calibri" panose="020F0502020204030204" pitchFamily="34" charset="0"/>
                          <a:ea typeface="Times New Roman" panose="02020603050405020304" pitchFamily="18" charset="0"/>
                        </a:rPr>
                        <a:t>sensörleri</a:t>
                      </a:r>
                      <a:r>
                        <a:rPr lang="tr-TR" sz="1600" b="1" dirty="0" smtClean="0">
                          <a:solidFill>
                            <a:schemeClr val="bg1"/>
                          </a:solidFill>
                          <a:effectLst/>
                          <a:latin typeface="Calibri" panose="020F0502020204030204" pitchFamily="34" charset="0"/>
                          <a:ea typeface="Times New Roman" panose="02020603050405020304" pitchFamily="18" charset="0"/>
                        </a:rPr>
                        <a:t> ile üretim bandındaki ürünün algılanarak ilgili ürün türüne özel işlem gerekliliklerinin yerine getirilmesi verilebilir.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uygun proje konusunu içeren projeler; akıllı ve esnek otomasyon teknolojileri kullanılmak suretiyle; </a:t>
                      </a:r>
                      <a:r>
                        <a:rPr lang="tr-TR" sz="1600" b="1" u="sng" dirty="0" smtClean="0">
                          <a:solidFill>
                            <a:schemeClr val="bg1"/>
                          </a:solidFill>
                          <a:effectLst/>
                          <a:latin typeface="Calibri" panose="020F0502020204030204" pitchFamily="34" charset="0"/>
                          <a:ea typeface="Times New Roman" panose="02020603050405020304" pitchFamily="18" charset="0"/>
                        </a:rPr>
                        <a:t>imalat sanayi sektörü işletmesinin </a:t>
                      </a:r>
                      <a:r>
                        <a:rPr lang="tr-TR" sz="1600" b="1" dirty="0" smtClean="0">
                          <a:solidFill>
                            <a:srgbClr val="FFFF00"/>
                          </a:solidFill>
                          <a:effectLst/>
                          <a:latin typeface="Calibri" panose="020F0502020204030204" pitchFamily="34" charset="0"/>
                          <a:ea typeface="Times New Roman" panose="02020603050405020304" pitchFamily="18" charset="0"/>
                        </a:rPr>
                        <a:t>ÜRETİM, TEST, KALİTE KONTROL, ENERJİ KULLANIMI </a:t>
                      </a:r>
                      <a:r>
                        <a:rPr lang="tr-TR" sz="1600" b="1" dirty="0" smtClean="0">
                          <a:solidFill>
                            <a:schemeClr val="bg1"/>
                          </a:solidFill>
                          <a:effectLst/>
                          <a:latin typeface="Calibri" panose="020F0502020204030204" pitchFamily="34" charset="0"/>
                          <a:ea typeface="Times New Roman" panose="02020603050405020304" pitchFamily="18" charset="0"/>
                        </a:rPr>
                        <a:t>iş süreçlerinden </a:t>
                      </a:r>
                      <a:r>
                        <a:rPr lang="tr-TR" sz="1600" b="1" dirty="0" smtClean="0">
                          <a:solidFill>
                            <a:srgbClr val="FFFF00"/>
                          </a:solidFill>
                          <a:effectLst/>
                          <a:latin typeface="Calibri" panose="020F0502020204030204" pitchFamily="34" charset="0"/>
                          <a:ea typeface="Times New Roman" panose="02020603050405020304" pitchFamily="18" charset="0"/>
                        </a:rPr>
                        <a:t>EN AZ BİRİNİ </a:t>
                      </a:r>
                      <a:r>
                        <a:rPr lang="tr-TR" sz="1600" b="1" dirty="0" smtClean="0">
                          <a:solidFill>
                            <a:schemeClr val="bg1"/>
                          </a:solidFill>
                          <a:effectLst/>
                          <a:latin typeface="Calibri" panose="020F0502020204030204" pitchFamily="34" charset="0"/>
                          <a:ea typeface="Times New Roman" panose="02020603050405020304" pitchFamily="18" charset="0"/>
                        </a:rPr>
                        <a:t>iyileştirecek veya ihtiyaçlarını giderecek çözümler üretiyor olmalıdır.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400" b="1" dirty="0" smtClean="0">
                          <a:solidFill>
                            <a:schemeClr val="bg1"/>
                          </a:solidFill>
                          <a:effectLst/>
                          <a:latin typeface="Calibri" panose="020F0502020204030204" pitchFamily="34" charset="0"/>
                          <a:ea typeface="Times New Roman" panose="02020603050405020304" pitchFamily="18" charset="0"/>
                        </a:rPr>
                        <a:t>Not: Otomatik bant veya taşıyıcı sisteminin ve sistem elemanlarının birbirinden haberdar olmasını sağlayan ana bilgisayar kontrolünün mevcut olmadığı, münferit makine (CNC, pres, lazer - plazma vb.) alımlarından oluşan projeler kapsam dışıdır. </a:t>
                      </a:r>
                    </a:p>
                  </a:txBody>
                  <a:tcPr marL="68580" marR="68580" marT="0" marB="0">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339752" y="1486688"/>
            <a:ext cx="6552728"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2079162" cy="1429935"/>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AKILLI VE ESNEK OTOMASYON SİSTEMLERİ</a:t>
            </a:r>
            <a:endParaRPr lang="tr-TR" sz="2800" b="1" dirty="0">
              <a:solidFill>
                <a:srgbClr val="006597"/>
              </a:solidFill>
              <a:latin typeface="Calibri" panose="020F0502020204030204" pitchFamily="34" charset="0"/>
            </a:endParaRPr>
          </a:p>
        </p:txBody>
      </p:sp>
      <p:sp>
        <p:nvSpPr>
          <p:cNvPr id="16" name="Dikdörtgen 15"/>
          <p:cNvSpPr/>
          <p:nvPr/>
        </p:nvSpPr>
        <p:spPr>
          <a:xfrm>
            <a:off x="2195736" y="897716"/>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37</a:t>
            </a:fld>
            <a:endParaRPr lang="en-CA" dirty="0">
              <a:latin typeface="Calibri" panose="020F0502020204030204" pitchFamily="34" charset="0"/>
            </a:endParaRPr>
          </a:p>
        </p:txBody>
      </p:sp>
    </p:spTree>
    <p:extLst>
      <p:ext uri="{BB962C8B-B14F-4D97-AF65-F5344CB8AC3E}">
        <p14:creationId xmlns:p14="http://schemas.microsoft.com/office/powerpoint/2010/main" val="974331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srcRect/>
          <a:stretch>
            <a:fillRect/>
          </a:stretch>
        </p:blipFill>
        <p:spPr bwMode="auto">
          <a:xfrm>
            <a:off x="8172400" y="175986"/>
            <a:ext cx="720080" cy="507913"/>
          </a:xfrm>
          <a:prstGeom prst="rect">
            <a:avLst/>
          </a:prstGeom>
          <a:noFill/>
          <a:ln w="9525">
            <a:noFill/>
            <a:miter lim="800000"/>
            <a:headEnd/>
            <a:tailEnd/>
          </a:ln>
        </p:spPr>
      </p:pic>
      <p:graphicFrame>
        <p:nvGraphicFramePr>
          <p:cNvPr id="5" name="Tablo 4"/>
          <p:cNvGraphicFramePr>
            <a:graphicFrameLocks noGrp="1"/>
          </p:cNvGraphicFramePr>
          <p:nvPr>
            <p:extLst>
              <p:ext uri="{D42A27DB-BD31-4B8C-83A1-F6EECF244321}">
                <p14:modId xmlns:p14="http://schemas.microsoft.com/office/powerpoint/2010/main" val="1889276254"/>
              </p:ext>
            </p:extLst>
          </p:nvPr>
        </p:nvGraphicFramePr>
        <p:xfrm>
          <a:off x="2339751" y="2009324"/>
          <a:ext cx="6590879" cy="4145280"/>
        </p:xfrm>
        <a:graphic>
          <a:graphicData uri="http://schemas.openxmlformats.org/drawingml/2006/table">
            <a:tbl>
              <a:tblPr firstRow="1" bandRow="1">
                <a:tableStyleId>{5A111915-BE36-4E01-A7E5-04B1672EAD32}</a:tableStyleId>
              </a:tblPr>
              <a:tblGrid>
                <a:gridCol w="6590879">
                  <a:extLst>
                    <a:ext uri="{9D8B030D-6E8A-4147-A177-3AD203B41FA5}">
                      <a16:colId xmlns="" xmlns:a16="http://schemas.microsoft.com/office/drawing/2014/main" val="20000"/>
                    </a:ext>
                  </a:extLst>
                </a:gridCol>
              </a:tblGrid>
              <a:tr h="2565863">
                <a:tc>
                  <a:txBody>
                    <a:bodyPr/>
                    <a:lstStyle/>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Sanal gerçeklik teknolojisi; gerçek hayatın veya durumların bilgisayar destekli olarak </a:t>
                      </a:r>
                      <a:r>
                        <a:rPr lang="tr-TR" sz="1600" b="1" dirty="0" err="1" smtClean="0">
                          <a:solidFill>
                            <a:schemeClr val="bg1"/>
                          </a:solidFill>
                          <a:effectLst/>
                          <a:latin typeface="Calibri" panose="020F0502020204030204" pitchFamily="34" charset="0"/>
                          <a:ea typeface="Times New Roman" panose="02020603050405020304" pitchFamily="18" charset="0"/>
                        </a:rPr>
                        <a:t>simüle</a:t>
                      </a:r>
                      <a:r>
                        <a:rPr lang="tr-TR" sz="1600" b="1" dirty="0" smtClean="0">
                          <a:solidFill>
                            <a:schemeClr val="bg1"/>
                          </a:solidFill>
                          <a:effectLst/>
                          <a:latin typeface="Calibri" panose="020F0502020204030204" pitchFamily="34" charset="0"/>
                          <a:ea typeface="Times New Roman" panose="02020603050405020304" pitchFamily="18" charset="0"/>
                        </a:rPr>
                        <a:t> edilmesi ve yapay biçimde yeniden oluşturulması,  artırılmış gerçeklik teknolojisi ise; bilgisayar tarafından ses, görüntü, grafik ve GPS verileriyle üretilen sanal nesnelerin gerçek dünya ortamına eklenmesi suretiyle eş zamanlı karma gerçeklik ortamı oluşturulmasıdır.</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İmalat sanayinde sanal gerçeklik /  artırılmış gerçeklik teknolojilerinin kullanımına örnek olarak; tehlikeli alanlarda veya deneme maliyeti yüksek olan konularda işbaşı eğitim  / mesleki eğitim amaçlı simülasyon, endüstriyel tasarımların </a:t>
                      </a:r>
                      <a:r>
                        <a:rPr lang="tr-TR" sz="1600" b="1" dirty="0" err="1" smtClean="0">
                          <a:solidFill>
                            <a:schemeClr val="bg1"/>
                          </a:solidFill>
                          <a:effectLst/>
                          <a:latin typeface="Calibri" panose="020F0502020204030204" pitchFamily="34" charset="0"/>
                          <a:ea typeface="Times New Roman" panose="02020603050405020304" pitchFamily="18" charset="0"/>
                        </a:rPr>
                        <a:t>önizlemesi</a:t>
                      </a:r>
                      <a:r>
                        <a:rPr lang="tr-TR" sz="1600" b="1" dirty="0" smtClean="0">
                          <a:solidFill>
                            <a:schemeClr val="bg1"/>
                          </a:solidFill>
                          <a:effectLst/>
                          <a:latin typeface="Calibri" panose="020F0502020204030204" pitchFamily="34" charset="0"/>
                          <a:ea typeface="Times New Roman" panose="02020603050405020304" pitchFamily="18" charset="0"/>
                        </a:rPr>
                        <a:t> amaçlı simülasyon, montaj – bakım gibi teknik operasyonların kılavuzlarını destekleyici simülasyonlar verilebilir. </a:t>
                      </a:r>
                    </a:p>
                    <a:p>
                      <a:pPr algn="just">
                        <a:spcAft>
                          <a:spcPts val="0"/>
                        </a:spcAft>
                      </a:pPr>
                      <a:endParaRPr lang="tr-TR" sz="1600" b="1" dirty="0" smtClean="0">
                        <a:solidFill>
                          <a:schemeClr val="bg1"/>
                        </a:solidFill>
                        <a:effectLst/>
                        <a:latin typeface="Calibri" panose="020F0502020204030204" pitchFamily="34" charset="0"/>
                        <a:ea typeface="Times New Roman" panose="02020603050405020304" pitchFamily="18" charset="0"/>
                      </a:endParaRPr>
                    </a:p>
                    <a:p>
                      <a:pPr algn="just">
                        <a:spcAft>
                          <a:spcPts val="0"/>
                        </a:spcAft>
                      </a:pPr>
                      <a:r>
                        <a:rPr lang="tr-TR" sz="1600" b="1" dirty="0" smtClean="0">
                          <a:solidFill>
                            <a:schemeClr val="bg1"/>
                          </a:solidFill>
                          <a:effectLst/>
                          <a:latin typeface="Calibri" panose="020F0502020204030204" pitchFamily="34" charset="0"/>
                          <a:ea typeface="Times New Roman" panose="02020603050405020304" pitchFamily="18" charset="0"/>
                        </a:rPr>
                        <a:t>Bu uygun proje konusunu içeren projeler; sanal gerçeklik ve/veya artırılmış gerçeklik teknolojileri kullanılmak suretiyle; imalat sanayi sektörü işletmesinin </a:t>
                      </a:r>
                      <a:r>
                        <a:rPr lang="tr-TR" sz="1600" b="1" kern="1200" dirty="0" smtClean="0">
                          <a:solidFill>
                            <a:srgbClr val="FFFF00"/>
                          </a:solidFill>
                          <a:effectLst/>
                          <a:latin typeface="Calibri" panose="020F0502020204030204" pitchFamily="34" charset="0"/>
                          <a:ea typeface="Times New Roman" panose="02020603050405020304" pitchFamily="18" charset="0"/>
                          <a:cs typeface="+mn-cs"/>
                        </a:rPr>
                        <a:t>ÜRÜN TASARIMI, ÜRETİME İLİŞKİN EĞİTİM, ÜRETİM, TEST, KALİTE KONTROL </a:t>
                      </a:r>
                      <a:r>
                        <a:rPr lang="tr-TR" sz="1600" b="1" dirty="0" smtClean="0">
                          <a:solidFill>
                            <a:schemeClr val="bg1"/>
                          </a:solidFill>
                          <a:effectLst/>
                          <a:latin typeface="Calibri" panose="020F0502020204030204" pitchFamily="34" charset="0"/>
                          <a:ea typeface="Times New Roman" panose="02020603050405020304" pitchFamily="18" charset="0"/>
                        </a:rPr>
                        <a:t>iş süreçlerinden </a:t>
                      </a:r>
                      <a:r>
                        <a:rPr lang="tr-TR" sz="1600" b="1" kern="1200" dirty="0" smtClean="0">
                          <a:solidFill>
                            <a:srgbClr val="FFFF00"/>
                          </a:solidFill>
                          <a:effectLst/>
                          <a:latin typeface="Calibri" panose="020F0502020204030204" pitchFamily="34" charset="0"/>
                          <a:ea typeface="Times New Roman" panose="02020603050405020304" pitchFamily="18" charset="0"/>
                          <a:cs typeface="+mn-cs"/>
                        </a:rPr>
                        <a:t>EN AZ BİRİNİ </a:t>
                      </a:r>
                      <a:r>
                        <a:rPr lang="tr-TR" sz="1600" b="1" dirty="0" smtClean="0">
                          <a:solidFill>
                            <a:schemeClr val="bg1"/>
                          </a:solidFill>
                          <a:effectLst/>
                          <a:latin typeface="Calibri" panose="020F0502020204030204" pitchFamily="34" charset="0"/>
                          <a:ea typeface="Times New Roman" panose="02020603050405020304" pitchFamily="18" charset="0"/>
                        </a:rPr>
                        <a:t>iyileştirecek veya ihtiyaçlarını giderecek çözümler üretiyor olmalıdır.</a:t>
                      </a:r>
                    </a:p>
                  </a:txBody>
                  <a:tcPr marL="68580" marR="68580" marT="0" marB="0">
                    <a:solidFill>
                      <a:schemeClr val="tx2">
                        <a:lumMod val="75000"/>
                      </a:schemeClr>
                    </a:solidFill>
                  </a:tcPr>
                </a:tc>
                <a:extLst>
                  <a:ext uri="{0D108BD9-81ED-4DB2-BD59-A6C34878D82A}">
                    <a16:rowId xmlns="" xmlns:a16="http://schemas.microsoft.com/office/drawing/2014/main" val="10000"/>
                  </a:ext>
                </a:extLst>
              </a:tr>
            </a:tbl>
          </a:graphicData>
        </a:graphic>
      </p:graphicFrame>
      <p:sp>
        <p:nvSpPr>
          <p:cNvPr id="10" name="Düz Bağlayıcı 9"/>
          <p:cNvSpPr/>
          <p:nvPr/>
        </p:nvSpPr>
        <p:spPr>
          <a:xfrm flipV="1">
            <a:off x="2339751" y="1904132"/>
            <a:ext cx="6590880" cy="0"/>
          </a:xfrm>
          <a:prstGeom prst="line">
            <a:avLst/>
          </a:prstGeom>
          <a:scene3d>
            <a:camera prst="orthographicFront"/>
            <a:lightRig rig="threePt" dir="t">
              <a:rot lat="0" lon="0" rev="7500000"/>
            </a:lightRig>
          </a:scene3d>
          <a:sp3d z="127000" prstMaterial="matte"/>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116574" y="762229"/>
            <a:ext cx="2079162" cy="161448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t" anchorCtr="0">
            <a:noAutofit/>
          </a:bodyPr>
          <a:lstStyle/>
          <a:p>
            <a:pPr defTabSz="1244600" fontAlgn="auto">
              <a:lnSpc>
                <a:spcPct val="90000"/>
              </a:lnSpc>
              <a:spcAft>
                <a:spcPct val="35000"/>
              </a:spcAft>
            </a:pPr>
            <a:r>
              <a:rPr lang="tr-TR" sz="2400" b="1" dirty="0" smtClean="0">
                <a:solidFill>
                  <a:srgbClr val="006597"/>
                </a:solidFill>
                <a:latin typeface="Calibri" panose="020F0502020204030204" pitchFamily="34" charset="0"/>
              </a:rPr>
              <a:t>ARTIRILMIŞ GERÇEKLİK / SANAL GERÇEKLİK</a:t>
            </a:r>
            <a:endParaRPr lang="tr-TR" sz="2800" b="1" dirty="0">
              <a:solidFill>
                <a:srgbClr val="006597"/>
              </a:solidFill>
              <a:latin typeface="Calibri" panose="020F0502020204030204" pitchFamily="34" charset="0"/>
            </a:endParaRPr>
          </a:p>
        </p:txBody>
      </p:sp>
      <p:sp>
        <p:nvSpPr>
          <p:cNvPr id="16" name="Dikdörtgen 15"/>
          <p:cNvSpPr/>
          <p:nvPr/>
        </p:nvSpPr>
        <p:spPr>
          <a:xfrm>
            <a:off x="2195736" y="897716"/>
            <a:ext cx="7034106" cy="4577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endParaRPr lang="tr-TR" sz="2000" b="1" dirty="0">
              <a:solidFill>
                <a:srgbClr val="006597"/>
              </a:solidFill>
              <a:latin typeface="Calibri" panose="020F0502020204030204" pitchFamily="34" charset="0"/>
            </a:endParaRPr>
          </a:p>
        </p:txBody>
      </p:sp>
      <p:sp>
        <p:nvSpPr>
          <p:cNvPr id="22" name="Dikdörtgen 21"/>
          <p:cNvSpPr/>
          <p:nvPr/>
        </p:nvSpPr>
        <p:spPr>
          <a:xfrm>
            <a:off x="1441799" y="3853085"/>
            <a:ext cx="7488832" cy="4577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4" name="Grup 33"/>
          <p:cNvGrpSpPr/>
          <p:nvPr/>
        </p:nvGrpSpPr>
        <p:grpSpPr>
          <a:xfrm>
            <a:off x="271736" y="388634"/>
            <a:ext cx="8332712" cy="338554"/>
            <a:chOff x="271736" y="527614"/>
            <a:chExt cx="8332712" cy="338554"/>
          </a:xfrm>
        </p:grpSpPr>
        <p:sp>
          <p:nvSpPr>
            <p:cNvPr id="35" name="3 Metin kutusu"/>
            <p:cNvSpPr txBox="1"/>
            <p:nvPr/>
          </p:nvSpPr>
          <p:spPr>
            <a:xfrm>
              <a:off x="395536" y="527614"/>
              <a:ext cx="7632848" cy="338554"/>
            </a:xfrm>
            <a:prstGeom prst="rect">
              <a:avLst/>
            </a:prstGeom>
            <a:noFill/>
          </p:spPr>
          <p:txBody>
            <a:bodyPr wrap="square" rtlCol="0">
              <a:spAutoFit/>
            </a:bodyPr>
            <a:lstStyle/>
            <a:p>
              <a:r>
                <a:rPr lang="tr-TR" sz="1600" b="1" dirty="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36" name="Düz Bağlayıcı 3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Slayt Numarası Yer Tutucusu 1"/>
          <p:cNvSpPr txBox="1">
            <a:spLocks/>
          </p:cNvSpPr>
          <p:nvPr/>
        </p:nvSpPr>
        <p:spPr>
          <a:xfrm>
            <a:off x="6542856" y="6440636"/>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endParaRPr lang="en-CA" dirty="0">
              <a:solidFill>
                <a:srgbClr val="FFFF00"/>
              </a:solidFill>
              <a:latin typeface="Calibri" panose="020F0502020204030204" pitchFamily="34" charset="0"/>
            </a:endParaRPr>
          </a:p>
        </p:txBody>
      </p:sp>
      <p:sp>
        <p:nvSpPr>
          <p:cNvPr id="26"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38</a:t>
            </a:fld>
            <a:endParaRPr lang="en-CA" dirty="0">
              <a:latin typeface="Calibri" panose="020F0502020204030204" pitchFamily="34" charset="0"/>
            </a:endParaRPr>
          </a:p>
        </p:txBody>
      </p:sp>
    </p:spTree>
    <p:extLst>
      <p:ext uri="{BB962C8B-B14F-4D97-AF65-F5344CB8AC3E}">
        <p14:creationId xmlns:p14="http://schemas.microsoft.com/office/powerpoint/2010/main" val="405143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grpSp>
        <p:nvGrpSpPr>
          <p:cNvPr id="25" name="Grup 24"/>
          <p:cNvGrpSpPr/>
          <p:nvPr/>
        </p:nvGrpSpPr>
        <p:grpSpPr>
          <a:xfrm>
            <a:off x="271736" y="384172"/>
            <a:ext cx="8332712" cy="338554"/>
            <a:chOff x="271736" y="514606"/>
            <a:chExt cx="8332712" cy="338554"/>
          </a:xfrm>
        </p:grpSpPr>
        <p:sp>
          <p:nvSpPr>
            <p:cNvPr id="30"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31" name="Düz Bağlayıcı 30"/>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5" name="Köşeli Çift Ayraç 34"/>
          <p:cNvSpPr/>
          <p:nvPr/>
        </p:nvSpPr>
        <p:spPr>
          <a:xfrm>
            <a:off x="316836" y="851904"/>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36" name="Tablo 35"/>
          <p:cNvGraphicFramePr>
            <a:graphicFrameLocks noGrp="1"/>
          </p:cNvGraphicFramePr>
          <p:nvPr>
            <p:extLst>
              <p:ext uri="{D42A27DB-BD31-4B8C-83A1-F6EECF244321}">
                <p14:modId xmlns:p14="http://schemas.microsoft.com/office/powerpoint/2010/main" val="1585824176"/>
              </p:ext>
            </p:extLst>
          </p:nvPr>
        </p:nvGraphicFramePr>
        <p:xfrm>
          <a:off x="827584" y="929268"/>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Desteklenecek</a:t>
                      </a:r>
                      <a:r>
                        <a:rPr lang="tr-TR" sz="2400" b="1" baseline="0" dirty="0" smtClean="0">
                          <a:solidFill>
                            <a:srgbClr val="FF0000"/>
                          </a:solidFill>
                          <a:latin typeface="Calibri" pitchFamily="34" charset="0"/>
                          <a:ea typeface="ヒラギノ角ゴ Pro W3" pitchFamily="1" charset="-128"/>
                        </a:rPr>
                        <a:t> gider türleri</a:t>
                      </a:r>
                      <a:r>
                        <a:rPr lang="tr-TR" sz="2400" b="1" dirty="0" smtClean="0">
                          <a:solidFill>
                            <a:srgbClr val="FF0000"/>
                          </a:solidFill>
                          <a:latin typeface="Calibri" pitchFamily="34" charset="0"/>
                          <a:ea typeface="ヒラギノ角ゴ Pro W3" pitchFamily="1" charset="-128"/>
                        </a:rPr>
                        <a:t>:</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8"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39</a:t>
            </a:fld>
            <a:endParaRPr lang="en-CA" dirty="0">
              <a:latin typeface="Calibri" panose="020F0502020204030204" pitchFamily="34" charset="0"/>
            </a:endParaRPr>
          </a:p>
        </p:txBody>
      </p:sp>
      <p:sp>
        <p:nvSpPr>
          <p:cNvPr id="10" name="Metin kutusu 9"/>
          <p:cNvSpPr txBox="1"/>
          <p:nvPr/>
        </p:nvSpPr>
        <p:spPr>
          <a:xfrm>
            <a:off x="3851920" y="5936580"/>
            <a:ext cx="5040560" cy="369332"/>
          </a:xfrm>
          <a:prstGeom prst="rect">
            <a:avLst/>
          </a:prstGeom>
          <a:noFill/>
        </p:spPr>
        <p:txBody>
          <a:bodyPr wrap="square" rtlCol="0">
            <a:spAutoFit/>
          </a:bodyPr>
          <a:lstStyle/>
          <a:p>
            <a:r>
              <a:rPr lang="tr-TR" dirty="0" smtClean="0">
                <a:solidFill>
                  <a:srgbClr val="FF0000"/>
                </a:solidFill>
              </a:rPr>
              <a:t>*</a:t>
            </a:r>
            <a:r>
              <a:rPr lang="tr-TR" dirty="0" smtClean="0"/>
              <a:t> </a:t>
            </a:r>
            <a:r>
              <a:rPr lang="tr-TR" dirty="0" smtClean="0">
                <a:solidFill>
                  <a:srgbClr val="154E5F"/>
                </a:solidFill>
              </a:rPr>
              <a:t>Yazılıma </a:t>
            </a:r>
            <a:r>
              <a:rPr lang="tr-TR" dirty="0">
                <a:solidFill>
                  <a:srgbClr val="154E5F"/>
                </a:solidFill>
              </a:rPr>
              <a:t>ilişkin eğitim – danışmanlık giderleri </a:t>
            </a:r>
            <a:r>
              <a:rPr lang="tr-TR" dirty="0" smtClean="0">
                <a:solidFill>
                  <a:srgbClr val="154E5F"/>
                </a:solidFill>
              </a:rPr>
              <a:t>dahil</a:t>
            </a:r>
            <a:endParaRPr lang="tr-TR" dirty="0">
              <a:solidFill>
                <a:srgbClr val="154E5F"/>
              </a:solidFill>
            </a:endParaRPr>
          </a:p>
        </p:txBody>
      </p:sp>
      <p:graphicFrame>
        <p:nvGraphicFramePr>
          <p:cNvPr id="11" name="Tablo 10"/>
          <p:cNvGraphicFramePr>
            <a:graphicFrameLocks noGrp="1"/>
          </p:cNvGraphicFramePr>
          <p:nvPr>
            <p:extLst>
              <p:ext uri="{D42A27DB-BD31-4B8C-83A1-F6EECF244321}">
                <p14:modId xmlns:p14="http://schemas.microsoft.com/office/powerpoint/2010/main" val="91906531"/>
              </p:ext>
            </p:extLst>
          </p:nvPr>
        </p:nvGraphicFramePr>
        <p:xfrm>
          <a:off x="223268" y="1400076"/>
          <a:ext cx="8568953" cy="4512035"/>
        </p:xfrm>
        <a:graphic>
          <a:graphicData uri="http://schemas.openxmlformats.org/drawingml/2006/table">
            <a:tbl>
              <a:tblPr firstRow="1" bandRow="1">
                <a:tableStyleId>{5C22544A-7EE6-4342-B048-85BDC9FD1C3A}</a:tableStyleId>
              </a:tblPr>
              <a:tblGrid>
                <a:gridCol w="3686721">
                  <a:extLst>
                    <a:ext uri="{9D8B030D-6E8A-4147-A177-3AD203B41FA5}">
                      <a16:colId xmlns:a16="http://schemas.microsoft.com/office/drawing/2014/main" xmlns="" val="20000"/>
                    </a:ext>
                  </a:extLst>
                </a:gridCol>
                <a:gridCol w="4882232">
                  <a:extLst>
                    <a:ext uri="{9D8B030D-6E8A-4147-A177-3AD203B41FA5}">
                      <a16:colId xmlns:a16="http://schemas.microsoft.com/office/drawing/2014/main" xmlns="" val="20001"/>
                    </a:ext>
                  </a:extLst>
                </a:gridCol>
              </a:tblGrid>
              <a:tr h="398867">
                <a:tc>
                  <a:txBody>
                    <a:bodyPr/>
                    <a:lstStyle/>
                    <a:p>
                      <a:pPr>
                        <a:spcAft>
                          <a:spcPts val="0"/>
                        </a:spcAft>
                      </a:pPr>
                      <a:r>
                        <a:rPr lang="tr-TR" sz="1800" b="1" dirty="0" smtClean="0">
                          <a:solidFill>
                            <a:srgbClr val="FFFFFF"/>
                          </a:solidFill>
                          <a:effectLst/>
                          <a:latin typeface="Calibri" panose="020F0502020204030204" pitchFamily="34" charset="0"/>
                          <a:ea typeface="Cambria"/>
                        </a:rPr>
                        <a:t>Gider türü</a:t>
                      </a:r>
                      <a:endParaRPr lang="tr-TR" sz="1800" dirty="0">
                        <a:effectLst/>
                        <a:latin typeface="Calibri" panose="020F0502020204030204" pitchFamily="34" charset="0"/>
                        <a:ea typeface="Times New Roman"/>
                      </a:endParaRPr>
                    </a:p>
                  </a:txBody>
                  <a:tcPr marL="68580" marR="68580" marT="0" marB="0">
                    <a:lnL w="12700" cap="flat" cmpd="sng" algn="ctr">
                      <a:solidFill>
                        <a:srgbClr val="439BB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tc>
                  <a:txBody>
                    <a:bodyPr/>
                    <a:lstStyle/>
                    <a:p>
                      <a:pPr algn="ctr">
                        <a:spcAft>
                          <a:spcPts val="0"/>
                        </a:spcAft>
                      </a:pPr>
                      <a:r>
                        <a:rPr lang="tr-TR" sz="1800" baseline="0" dirty="0" smtClean="0">
                          <a:effectLst/>
                          <a:latin typeface="Calibri" panose="020F0502020204030204" pitchFamily="34" charset="0"/>
                          <a:ea typeface="Times New Roman"/>
                        </a:rPr>
                        <a:t>Destek üst limiti</a:t>
                      </a:r>
                      <a:endParaRPr lang="tr-TR" sz="1800" dirty="0">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4BACC6"/>
                    </a:solidFill>
                  </a:tcPr>
                </a:tc>
                <a:extLst>
                  <a:ext uri="{0D108BD9-81ED-4DB2-BD59-A6C34878D82A}">
                    <a16:rowId xmlns:a16="http://schemas.microsoft.com/office/drawing/2014/main" xmlns="" val="10000"/>
                  </a:ext>
                </a:extLst>
              </a:tr>
              <a:tr h="427967">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Personel</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90.000 TL</a:t>
                      </a:r>
                      <a:r>
                        <a:rPr lang="sv-SE" sz="1800" kern="1200" dirty="0" smtClean="0">
                          <a:solidFill>
                            <a:srgbClr val="154E5F"/>
                          </a:solidFill>
                          <a:latin typeface="Calibri" pitchFamily="34" charset="0"/>
                          <a:ea typeface="ヒラギノ角ゴ Pro W3" pitchFamily="1" charset="-128"/>
                          <a:cs typeface="+mn-cs"/>
                        </a:rPr>
                        <a:t>’ye kadar geri ödemesiz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xmlns="" val="10001"/>
                  </a:ext>
                </a:extLst>
              </a:tr>
              <a:tr h="427967">
                <a:tc>
                  <a:txBody>
                    <a:bodyPr/>
                    <a:lstStyle/>
                    <a:p>
                      <a:pPr algn="l" rtl="0" fontAlgn="base">
                        <a:spcBef>
                          <a:spcPct val="0"/>
                        </a:spcBef>
                        <a:spcAft>
                          <a:spcPct val="0"/>
                        </a:spcAft>
                        <a:buClr>
                          <a:srgbClr val="52AADF"/>
                        </a:buClr>
                        <a:buSzPct val="125000"/>
                      </a:pPr>
                      <a:r>
                        <a:rPr lang="tr-TR" sz="1800" b="1" kern="1200" dirty="0">
                          <a:solidFill>
                            <a:srgbClr val="52AADF">
                              <a:lumMod val="50000"/>
                            </a:srgbClr>
                          </a:solidFill>
                          <a:latin typeface="Calibri" pitchFamily="34" charset="0"/>
                          <a:ea typeface="ヒラギノ角ゴ Pro W3" pitchFamily="1" charset="-128"/>
                          <a:cs typeface="+mn-cs"/>
                        </a:rPr>
                        <a:t>Makine – </a:t>
                      </a:r>
                      <a:r>
                        <a:rPr lang="tr-TR" sz="1800" b="1" kern="1200" dirty="0" smtClean="0">
                          <a:solidFill>
                            <a:srgbClr val="52AADF">
                              <a:lumMod val="50000"/>
                            </a:srgbClr>
                          </a:solidFill>
                          <a:latin typeface="Calibri" pitchFamily="34" charset="0"/>
                          <a:ea typeface="ヒラギノ角ゴ Pro W3" pitchFamily="1" charset="-128"/>
                          <a:cs typeface="+mn-cs"/>
                        </a:rPr>
                        <a:t>Teçhizat</a:t>
                      </a:r>
                      <a:endParaRPr lang="tr-TR" sz="1800" b="1" strike="sngStrike"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850.000 TL</a:t>
                      </a:r>
                      <a:r>
                        <a:rPr lang="sv-SE" sz="1800" kern="1200" dirty="0" smtClean="0">
                          <a:solidFill>
                            <a:srgbClr val="154E5F"/>
                          </a:solidFill>
                          <a:latin typeface="Calibri" pitchFamily="34" charset="0"/>
                          <a:ea typeface="ヒラギノ角ゴ Pro W3" pitchFamily="1" charset="-128"/>
                          <a:cs typeface="+mn-cs"/>
                        </a:rPr>
                        <a:t>’ye kadar geri ödemeli </a:t>
                      </a:r>
                      <a:r>
                        <a:rPr lang="sv-SE" sz="1800" u="sng" kern="1200" dirty="0" smtClean="0">
                          <a:solidFill>
                            <a:srgbClr val="154E5F"/>
                          </a:solidFill>
                          <a:latin typeface="Calibri" pitchFamily="34" charset="0"/>
                          <a:ea typeface="ヒラギノ角ゴ Pro W3" pitchFamily="1" charset="-128"/>
                          <a:cs typeface="+mn-cs"/>
                        </a:rPr>
                        <a:t>ve</a:t>
                      </a:r>
                      <a:r>
                        <a:rPr lang="sv-SE" sz="1800" kern="1200" dirty="0" smtClean="0">
                          <a:solidFill>
                            <a:srgbClr val="154E5F"/>
                          </a:solidFill>
                          <a:latin typeface="Calibri" pitchFamily="34" charset="0"/>
                          <a:ea typeface="ヒラギノ角ゴ Pro W3" pitchFamily="1" charset="-128"/>
                          <a:cs typeface="+mn-cs"/>
                        </a:rPr>
                        <a:t> geri ödemesiz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xmlns="" val="10002"/>
                  </a:ext>
                </a:extLst>
              </a:tr>
              <a:tr h="388683">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Yazılım</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100.000 TL</a:t>
                      </a:r>
                      <a:r>
                        <a:rPr lang="sv-SE" sz="1800" b="0" kern="1200" dirty="0" smtClean="0">
                          <a:solidFill>
                            <a:srgbClr val="154E5F"/>
                          </a:solidFill>
                          <a:latin typeface="Calibri" panose="020F0502020204030204" pitchFamily="34" charset="0"/>
                          <a:ea typeface="+mn-ea"/>
                          <a:cs typeface="+mn-cs"/>
                        </a:rPr>
                        <a:t>’ye kadar geri ödemeli </a:t>
                      </a:r>
                      <a:r>
                        <a:rPr lang="sv-SE" sz="1800" b="0" u="sng" kern="1200" dirty="0" smtClean="0">
                          <a:solidFill>
                            <a:srgbClr val="154E5F"/>
                          </a:solidFill>
                          <a:latin typeface="Calibri" panose="020F0502020204030204" pitchFamily="34" charset="0"/>
                          <a:ea typeface="+mn-ea"/>
                          <a:cs typeface="+mn-cs"/>
                        </a:rPr>
                        <a:t>ve</a:t>
                      </a:r>
                      <a:r>
                        <a:rPr lang="sv-SE" sz="1800" b="0" kern="1200" dirty="0" smtClean="0">
                          <a:solidFill>
                            <a:srgbClr val="154E5F"/>
                          </a:solidFill>
                          <a:latin typeface="Calibri" panose="020F0502020204030204" pitchFamily="34" charset="0"/>
                          <a:ea typeface="+mn-ea"/>
                          <a:cs typeface="+mn-cs"/>
                        </a:rPr>
                        <a:t> geri ödemesiz</a:t>
                      </a:r>
                      <a:r>
                        <a:rPr lang="tr-TR" sz="1800" b="0" kern="1200" dirty="0" smtClean="0">
                          <a:solidFill>
                            <a:srgbClr val="FF0000"/>
                          </a:solidFill>
                          <a:latin typeface="Calibri" panose="020F0502020204030204" pitchFamily="34" charset="0"/>
                          <a:ea typeface="+mn-ea"/>
                          <a:cs typeface="+mn-cs"/>
                        </a:rPr>
                        <a:t>*</a:t>
                      </a:r>
                      <a:endParaRPr lang="tr-TR" sz="1800" b="0" kern="1200" dirty="0">
                        <a:solidFill>
                          <a:srgbClr val="FF0000"/>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xmlns="" val="10003"/>
                  </a:ext>
                </a:extLst>
              </a:tr>
              <a:tr h="213984">
                <a:tc>
                  <a:txBody>
                    <a:bodyPr/>
                    <a:lstStyle/>
                    <a:p>
                      <a:pPr algn="l" rtl="0" fontAlgn="base">
                        <a:spcBef>
                          <a:spcPct val="0"/>
                        </a:spcBef>
                        <a:spcAft>
                          <a:spcPct val="0"/>
                        </a:spcAft>
                        <a:buClr>
                          <a:srgbClr val="52AADF"/>
                        </a:buClr>
                        <a:buSzPct val="125000"/>
                      </a:pPr>
                      <a:r>
                        <a:rPr lang="tr-TR" sz="1800" b="1" kern="1200" dirty="0" smtClean="0">
                          <a:solidFill>
                            <a:srgbClr val="52AADF">
                              <a:lumMod val="50000"/>
                            </a:srgbClr>
                          </a:solidFill>
                          <a:latin typeface="Calibri" pitchFamily="34" charset="0"/>
                          <a:ea typeface="ヒラギノ角ゴ Pro W3" pitchFamily="1" charset="-128"/>
                          <a:cs typeface="+mn-cs"/>
                        </a:rPr>
                        <a:t>Hizmet Alımı</a:t>
                      </a:r>
                      <a:endParaRPr lang="tr-TR" sz="1800" b="1" kern="1200" dirty="0">
                        <a:solidFill>
                          <a:srgbClr val="52AADF">
                            <a:lumMod val="50000"/>
                          </a:srgbClr>
                        </a:solidFill>
                        <a:latin typeface="Calibri" pitchFamily="34" charset="0"/>
                        <a:ea typeface="ヒラギノ角ゴ Pro W3" pitchFamily="1" charset="-128"/>
                        <a:cs typeface="+mn-cs"/>
                      </a:endParaRPr>
                    </a:p>
                  </a:txBody>
                  <a:tcPr marL="68580" marR="68580" marT="0" marB="0">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rowSpan="6">
                  <a:txBody>
                    <a:bodyPr/>
                    <a:lstStyle/>
                    <a:p>
                      <a:pPr marL="0" indent="0" algn="l" defTabSz="914400" rtl="0" eaLnBrk="1" latinLnBrk="0" hangingPunct="1">
                        <a:buClr>
                          <a:srgbClr val="52AADF"/>
                        </a:buClr>
                        <a:buSzPct val="99000"/>
                        <a:buFont typeface="Arial" panose="020B0604020202020204" pitchFamily="34" charset="0"/>
                        <a:buNone/>
                      </a:pPr>
                      <a:r>
                        <a:rPr lang="sv-SE" sz="1800" b="0" kern="1200" dirty="0" smtClean="0">
                          <a:solidFill>
                            <a:srgbClr val="FF0000"/>
                          </a:solidFill>
                          <a:latin typeface="Calibri" panose="020F0502020204030204" pitchFamily="34" charset="0"/>
                          <a:ea typeface="+mn-ea"/>
                          <a:cs typeface="+mn-cs"/>
                        </a:rPr>
                        <a:t>200.000 TL</a:t>
                      </a:r>
                      <a:r>
                        <a:rPr lang="sv-SE" sz="1800" b="0" kern="1200" dirty="0" smtClean="0">
                          <a:solidFill>
                            <a:srgbClr val="154E5F"/>
                          </a:solidFill>
                          <a:latin typeface="Calibri" panose="020F0502020204030204" pitchFamily="34" charset="0"/>
                          <a:ea typeface="+mn-ea"/>
                          <a:cs typeface="+mn-cs"/>
                        </a:rPr>
                        <a:t>’ye kadar geri ödemeli ve geri ödemesiz</a:t>
                      </a:r>
                      <a:endParaRPr lang="tr-TR" sz="1800" b="0" kern="1200" dirty="0">
                        <a:solidFill>
                          <a:srgbClr val="154E5F"/>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xmlns="" val="10004"/>
                  </a:ext>
                </a:extLst>
              </a:tr>
              <a:tr h="213984">
                <a:tc>
                  <a:txBody>
                    <a:bodyPr/>
                    <a:lstStyle/>
                    <a:p>
                      <a:pPr marL="207963" marR="0" lvl="0" indent="0" algn="l" defTabSz="914400" rtl="0" eaLnBrk="1" fontAlgn="base" latinLnBrk="0" hangingPunct="1">
                        <a:lnSpc>
                          <a:spcPct val="100000"/>
                        </a:lnSpc>
                        <a:spcBef>
                          <a:spcPct val="0"/>
                        </a:spcBef>
                        <a:spcAft>
                          <a:spcPct val="0"/>
                        </a:spcAft>
                        <a:buClr>
                          <a:srgbClr val="52AADF"/>
                        </a:buClr>
                        <a:buSzPct val="125000"/>
                        <a:buFontTx/>
                        <a:buNone/>
                        <a:tabLst/>
                        <a:defRPr/>
                      </a:pPr>
                      <a:r>
                        <a:rPr lang="tr-TR" sz="1800" kern="1200" dirty="0" smtClean="0">
                          <a:solidFill>
                            <a:srgbClr val="154E5F"/>
                          </a:solidFill>
                          <a:latin typeface="Calibri" pitchFamily="34" charset="0"/>
                          <a:ea typeface="ヒラギノ角ゴ Pro W3" pitchFamily="1" charset="-128"/>
                          <a:cs typeface="+mn-cs"/>
                        </a:rPr>
                        <a:t>Eğitim</a:t>
                      </a:r>
                    </a:p>
                  </a:txBody>
                  <a:tcPr marL="68580" marR="68580"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Danışmanlık</a:t>
                      </a: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xmlns="" val="10005"/>
                  </a:ext>
                </a:extLst>
              </a:tr>
              <a:tr h="182880">
                <a:tc>
                  <a:txBody>
                    <a:bodyPr/>
                    <a:lstStyle/>
                    <a:p>
                      <a:pPr marL="176213" marR="0" indent="0" algn="l" defTabSz="914400" rtl="0" eaLnBrk="1" fontAlgn="base" latinLnBrk="0" hangingPunct="1">
                        <a:lnSpc>
                          <a:spcPct val="100000"/>
                        </a:lnSpc>
                        <a:spcBef>
                          <a:spcPct val="0"/>
                        </a:spcBef>
                        <a:spcAft>
                          <a:spcPct val="0"/>
                        </a:spcAft>
                        <a:buClr>
                          <a:srgbClr val="52AADF"/>
                        </a:buClr>
                        <a:buSzPct val="125000"/>
                        <a:buFont typeface="Arial" panose="020B0604020202020204" pitchFamily="34" charset="0"/>
                        <a:buNone/>
                        <a:tabLst/>
                        <a:defRPr/>
                      </a:pPr>
                      <a:r>
                        <a:rPr lang="tr-TR" sz="1800" kern="1200" dirty="0" smtClean="0">
                          <a:solidFill>
                            <a:srgbClr val="154E5F"/>
                          </a:solidFill>
                          <a:latin typeface="Calibri" pitchFamily="34" charset="0"/>
                          <a:ea typeface="ヒラギノ角ゴ Pro W3" pitchFamily="1" charset="-128"/>
                          <a:cs typeface="+mn-cs"/>
                        </a:rPr>
                        <a:t>Belgelendirme, test ve analiz</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tr>
              <a:tr h="213984">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Tanıtım, yurtdışı</a:t>
                      </a:r>
                      <a:r>
                        <a:rPr lang="tr-TR" sz="1800" kern="1200" baseline="0" dirty="0" smtClean="0">
                          <a:solidFill>
                            <a:srgbClr val="154E5F"/>
                          </a:solidFill>
                          <a:latin typeface="Calibri" pitchFamily="34" charset="0"/>
                          <a:ea typeface="ヒラギノ角ゴ Pro W3" pitchFamily="1" charset="-128"/>
                          <a:cs typeface="+mn-cs"/>
                        </a:rPr>
                        <a:t> seyahat, fuar (2020-01)</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endParaRPr lang="tr-TR"/>
                    </a:p>
                  </a:txBody>
                  <a:tcPr/>
                </a:tc>
              </a:tr>
              <a:tr h="696914">
                <a:tc>
                  <a:txBody>
                    <a:bodyPr/>
                    <a:lstStyle/>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Proje hazırlama danışmanlığı </a:t>
                      </a:r>
                    </a:p>
                    <a:p>
                      <a:pPr marL="176213" indent="0" algn="l" rtl="0" fontAlgn="base">
                        <a:spcBef>
                          <a:spcPct val="0"/>
                        </a:spcBef>
                        <a:spcAft>
                          <a:spcPct val="0"/>
                        </a:spcAft>
                        <a:buClr>
                          <a:srgbClr val="52AADF"/>
                        </a:buClr>
                        <a:buSzPct val="125000"/>
                        <a:buFont typeface="Arial" panose="020B0604020202020204" pitchFamily="34" charset="0"/>
                        <a:buNone/>
                      </a:pPr>
                      <a:r>
                        <a:rPr lang="tr-TR" sz="1800" kern="1200" dirty="0" smtClean="0">
                          <a:solidFill>
                            <a:srgbClr val="154E5F"/>
                          </a:solidFill>
                          <a:latin typeface="Calibri" pitchFamily="34" charset="0"/>
                          <a:ea typeface="ヒラギノ角ゴ Pro W3" pitchFamily="1" charset="-128"/>
                          <a:cs typeface="+mn-cs"/>
                        </a:rPr>
                        <a:t>(azami 4.000 TL)</a:t>
                      </a:r>
                      <a:endParaRPr lang="tr-TR" sz="1800" kern="1200" dirty="0">
                        <a:solidFill>
                          <a:srgbClr val="154E5F"/>
                        </a:solidFill>
                        <a:latin typeface="Calibri" pitchFamily="34" charset="0"/>
                        <a:ea typeface="ヒラギノ角ゴ Pro W3" pitchFamily="1" charset="-128"/>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vMerge="1">
                  <a:txBody>
                    <a:bodyPr/>
                    <a:lstStyle/>
                    <a:p>
                      <a:pPr marL="117475" indent="-117475" algn="l" defTabSz="914400" rtl="0" eaLnBrk="1" latinLnBrk="0" hangingPunct="1">
                        <a:buClr>
                          <a:srgbClr val="52AADF"/>
                        </a:buClr>
                        <a:buSzPct val="99000"/>
                        <a:buFont typeface="Arial" panose="020B0604020202020204" pitchFamily="34" charset="0"/>
                        <a:buChar char="•"/>
                      </a:pPr>
                      <a:endParaRPr lang="tr-TR" sz="2000" b="0" kern="1200" dirty="0">
                        <a:solidFill>
                          <a:schemeClr val="accent1">
                            <a:lumMod val="50000"/>
                          </a:schemeClr>
                        </a:solidFill>
                        <a:latin typeface="Calibri" panose="020F0502020204030204" pitchFamily="34" charset="0"/>
                        <a:ea typeface="+mn-ea"/>
                        <a:cs typeface="+mn-cs"/>
                      </a:endParaRPr>
                    </a:p>
                  </a:txBody>
                  <a:tcPr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772235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028384" y="175948"/>
            <a:ext cx="838200" cy="561974"/>
          </a:xfrm>
          <a:prstGeom prst="rect">
            <a:avLst/>
          </a:prstGeom>
          <a:noFill/>
          <a:ln w="9525">
            <a:noFill/>
            <a:miter lim="800000"/>
            <a:headEnd/>
            <a:tailEnd/>
          </a:ln>
        </p:spPr>
      </p:pic>
      <p:sp>
        <p:nvSpPr>
          <p:cNvPr id="3" name="2 Metin kutusu"/>
          <p:cNvSpPr txBox="1"/>
          <p:nvPr/>
        </p:nvSpPr>
        <p:spPr>
          <a:xfrm>
            <a:off x="-36512" y="941895"/>
            <a:ext cx="9226715" cy="1754326"/>
          </a:xfrm>
          <a:prstGeom prst="rect">
            <a:avLst/>
          </a:prstGeom>
          <a:noFill/>
        </p:spPr>
        <p:txBody>
          <a:bodyPr wrap="square" rtlCol="0">
            <a:spAutoFit/>
          </a:bodyPr>
          <a:lstStyle/>
          <a:p>
            <a:pPr algn="ctr"/>
            <a:r>
              <a:rPr lang="tr-TR" sz="5400" b="1" dirty="0" smtClean="0">
                <a:solidFill>
                  <a:prstClr val="white"/>
                </a:solidFill>
              </a:rPr>
              <a:t>KOBİGEL  - KOBİ GELİŞİM  </a:t>
            </a:r>
            <a:r>
              <a:rPr lang="tr-TR" sz="5400" b="1" dirty="0">
                <a:solidFill>
                  <a:prstClr val="white"/>
                </a:solidFill>
              </a:rPr>
              <a:t>DESTEK </a:t>
            </a:r>
            <a:r>
              <a:rPr lang="tr-TR" sz="5400" b="1" dirty="0" smtClean="0">
                <a:solidFill>
                  <a:prstClr val="white"/>
                </a:solidFill>
              </a:rPr>
              <a:t>PROGRAMI</a:t>
            </a:r>
            <a:endParaRPr lang="tr-TR" sz="5400" b="1" dirty="0">
              <a:solidFill>
                <a:prstClr val="white"/>
              </a:solidFill>
            </a:endParaRPr>
          </a:p>
        </p:txBody>
      </p:sp>
      <p:pic>
        <p:nvPicPr>
          <p:cNvPr id="7" name="Resim 6"/>
          <p:cNvPicPr/>
          <p:nvPr/>
        </p:nvPicPr>
        <p:blipFill rotWithShape="1">
          <a:blip r:embed="rId3"/>
          <a:srcRect l="49484" t="38895" r="8867" b="26283"/>
          <a:stretch/>
        </p:blipFill>
        <p:spPr bwMode="auto">
          <a:xfrm>
            <a:off x="1912159" y="2984252"/>
            <a:ext cx="5180227" cy="2757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67372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2461100341"/>
              </p:ext>
            </p:extLst>
          </p:nvPr>
        </p:nvGraphicFramePr>
        <p:xfrm>
          <a:off x="467546" y="829260"/>
          <a:ext cx="8136902" cy="5404355"/>
        </p:xfrm>
        <a:graphic>
          <a:graphicData uri="http://schemas.openxmlformats.org/drawingml/2006/table">
            <a:tbl>
              <a:tblPr firstRow="1" firstCol="1" bandRow="1"/>
              <a:tblGrid>
                <a:gridCol w="2232246">
                  <a:extLst>
                    <a:ext uri="{9D8B030D-6E8A-4147-A177-3AD203B41FA5}">
                      <a16:colId xmlns:a16="http://schemas.microsoft.com/office/drawing/2014/main" xmlns="" val="20000"/>
                    </a:ext>
                  </a:extLst>
                </a:gridCol>
                <a:gridCol w="3528392">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tblGrid>
              <a:tr h="362694">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600" dirty="0">
                          <a:effectLst/>
                          <a:latin typeface="Times New Roman"/>
                          <a:ea typeface="Cambria"/>
                        </a:rPr>
                        <a:t> </a:t>
                      </a:r>
                      <a:endParaRPr lang="tr-T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64861">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4723781">
                <a:tc>
                  <a:txBody>
                    <a:bodyPr/>
                    <a:lstStyle/>
                    <a:p>
                      <a:pPr algn="l">
                        <a:spcAft>
                          <a:spcPts val="0"/>
                        </a:spcAft>
                      </a:pPr>
                      <a:r>
                        <a:rPr lang="tr-TR" sz="1600" dirty="0">
                          <a:solidFill>
                            <a:srgbClr val="FFFF00"/>
                          </a:solidFill>
                          <a:effectLst/>
                          <a:latin typeface="Calibri" panose="020F0502020204030204" pitchFamily="34" charset="0"/>
                          <a:ea typeface="Cambria"/>
                        </a:rPr>
                        <a:t> </a:t>
                      </a:r>
                      <a:r>
                        <a:rPr lang="tr-TR" sz="2200" b="1" dirty="0" smtClean="0">
                          <a:solidFill>
                            <a:schemeClr val="bg1"/>
                          </a:solidFill>
                          <a:effectLst/>
                          <a:latin typeface="Calibri" panose="020F0502020204030204" pitchFamily="34" charset="0"/>
                          <a:ea typeface="Cambria"/>
                        </a:rPr>
                        <a:t>Personel desteği</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Proje ile ilişkilendirilmiş olmak kaydıyla işletmede </a:t>
                      </a:r>
                      <a:r>
                        <a:rPr lang="tr-TR" sz="1600" b="0" kern="1200" dirty="0" smtClean="0">
                          <a:solidFill>
                            <a:srgbClr val="FF0000"/>
                          </a:solidFill>
                          <a:latin typeface="Calibri" panose="020F0502020204030204" pitchFamily="34" charset="0"/>
                          <a:ea typeface="+mn-ea"/>
                          <a:cs typeface="+mn-cs"/>
                        </a:rPr>
                        <a:t>tam zamanlı </a:t>
                      </a:r>
                      <a:r>
                        <a:rPr lang="tr-TR" sz="1600" b="0" kern="1200" dirty="0" smtClean="0">
                          <a:solidFill>
                            <a:srgbClr val="154E5F"/>
                          </a:solidFill>
                          <a:latin typeface="Calibri" panose="020F0502020204030204" pitchFamily="34" charset="0"/>
                          <a:ea typeface="+mn-ea"/>
                          <a:cs typeface="+mn-cs"/>
                        </a:rPr>
                        <a:t>çalışacak personel desteklenebilir. </a:t>
                      </a:r>
                    </a:p>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Proje Kapsamında en fazla 2’si mevcut, kalanı yeni* personel olmak üzere toplamda en fazla </a:t>
                      </a:r>
                      <a:r>
                        <a:rPr lang="tr-TR" sz="1600" b="0" kern="1200" dirty="0" smtClean="0">
                          <a:solidFill>
                            <a:srgbClr val="FF0000"/>
                          </a:solidFill>
                          <a:latin typeface="Calibri" panose="020F0502020204030204" pitchFamily="34" charset="0"/>
                          <a:ea typeface="+mn-ea"/>
                          <a:cs typeface="+mn-cs"/>
                        </a:rPr>
                        <a:t>4 personel </a:t>
                      </a:r>
                      <a:r>
                        <a:rPr lang="tr-TR" sz="1600" b="0" kern="1200" dirty="0" smtClean="0">
                          <a:solidFill>
                            <a:srgbClr val="154E5F"/>
                          </a:solidFill>
                          <a:latin typeface="Calibri" panose="020F0502020204030204" pitchFamily="34" charset="0"/>
                          <a:ea typeface="+mn-ea"/>
                          <a:cs typeface="+mn-cs"/>
                        </a:rPr>
                        <a:t>desteklenebilir.</a:t>
                      </a:r>
                    </a:p>
                    <a:p>
                      <a:pPr marL="801688" indent="0" algn="just">
                        <a:spcAft>
                          <a:spcPts val="0"/>
                        </a:spcAft>
                        <a:buClr>
                          <a:srgbClr val="52AADF"/>
                        </a:buClr>
                        <a:buSzPct val="125000"/>
                        <a:buFont typeface="Arial" panose="020B0604020202020204" pitchFamily="34" charset="0"/>
                        <a:buNone/>
                        <a:tabLst/>
                      </a:pPr>
                      <a:r>
                        <a:rPr lang="tr-TR" sz="1600" b="0" kern="1200" dirty="0" smtClean="0">
                          <a:solidFill>
                            <a:srgbClr val="154E5F"/>
                          </a:solidFill>
                          <a:latin typeface="Calibri" panose="020F0502020204030204" pitchFamily="34" charset="0"/>
                          <a:ea typeface="+mn-ea"/>
                          <a:cs typeface="+mn-cs"/>
                        </a:rPr>
                        <a:t>*: Proje başlangıç tarihinden itibaren son 4 ay içinde işletmede çalışmayan veya proje başlangıç tarihi (desteklemeye ilişkin kurul kararının KOSGEB evrak kayıt tarihi)  itibariyle son 30 gün içinde istihdam edilmiş olan personel yeni sayılacaktır. (2020/01 Proje</a:t>
                      </a:r>
                      <a:r>
                        <a:rPr lang="tr-TR" sz="1600" b="0" kern="1200" baseline="0" dirty="0" smtClean="0">
                          <a:solidFill>
                            <a:srgbClr val="154E5F"/>
                          </a:solidFill>
                          <a:latin typeface="Calibri" panose="020F0502020204030204" pitchFamily="34" charset="0"/>
                          <a:ea typeface="+mn-ea"/>
                          <a:cs typeface="+mn-cs"/>
                        </a:rPr>
                        <a:t> Teklif Çağrısında yeni personel şartı bulunmamaktadır.)</a:t>
                      </a:r>
                      <a:endParaRPr lang="tr-TR" sz="1600" b="0" kern="1200" dirty="0" smtClean="0">
                        <a:solidFill>
                          <a:srgbClr val="154E5F"/>
                        </a:solidFill>
                        <a:latin typeface="Calibri" panose="020F0502020204030204" pitchFamily="34" charset="0"/>
                        <a:ea typeface="+mn-ea"/>
                        <a:cs typeface="+mn-cs"/>
                      </a:endParaRPr>
                    </a:p>
                    <a:p>
                      <a:pPr marL="0" indent="0" algn="just">
                        <a:spcAft>
                          <a:spcPts val="0"/>
                        </a:spcAft>
                        <a:buClr>
                          <a:srgbClr val="52AADF"/>
                        </a:buClr>
                        <a:buSzPct val="125000"/>
                        <a:buFont typeface="Arial" panose="020B0604020202020204" pitchFamily="34" charset="0"/>
                        <a:buNone/>
                        <a:tabLst/>
                      </a:pPr>
                      <a:endParaRPr lang="tr-TR" sz="1600" b="0" kern="1200" dirty="0" smtClean="0">
                        <a:solidFill>
                          <a:srgbClr val="154E5F"/>
                        </a:solidFill>
                        <a:latin typeface="Calibri" panose="020F0502020204030204" pitchFamily="34" charset="0"/>
                        <a:ea typeface="+mn-ea"/>
                        <a:cs typeface="+mn-cs"/>
                      </a:endParaRPr>
                    </a:p>
                    <a:p>
                      <a:pPr marL="217488" indent="-217488" algn="just">
                        <a:spcAft>
                          <a:spcPts val="0"/>
                        </a:spcAft>
                        <a:buClr>
                          <a:srgbClr val="52AADF"/>
                        </a:buClr>
                        <a:buSzPct val="125000"/>
                        <a:buFont typeface="Arial" panose="020B0604020202020204" pitchFamily="34" charset="0"/>
                        <a:buChar char="•"/>
                        <a:tabLst/>
                      </a:pPr>
                      <a:r>
                        <a:rPr lang="tr-TR" sz="1600" b="0" kern="1200" dirty="0" smtClean="0">
                          <a:solidFill>
                            <a:srgbClr val="154E5F"/>
                          </a:solidFill>
                          <a:latin typeface="Calibri" panose="020F0502020204030204" pitchFamily="34" charset="0"/>
                          <a:ea typeface="+mn-ea"/>
                          <a:cs typeface="+mn-cs"/>
                        </a:rPr>
                        <a:t>Desteklenmesi uygun görülen her bir personel için ödenebilecek aylık destek üst limiti: </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Ön Lisans mezunları için net asgari ücretin 1,25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Lisans mezunları için net asgari ücretin 1,5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Yüksek lisans mezunları için net asgari ücretin 1,75 katı</a:t>
                      </a:r>
                    </a:p>
                    <a:p>
                      <a:pPr marL="1095375" indent="-285750" algn="just">
                        <a:spcAft>
                          <a:spcPts val="0"/>
                        </a:spcAft>
                        <a:buClr>
                          <a:srgbClr val="52AADF"/>
                        </a:buClr>
                        <a:buSzPct val="125000"/>
                        <a:buFontTx/>
                        <a:buChar char="-"/>
                        <a:tabLst/>
                      </a:pPr>
                      <a:r>
                        <a:rPr lang="tr-TR" sz="1600" b="0" kern="1200" dirty="0" smtClean="0">
                          <a:solidFill>
                            <a:srgbClr val="154E5F"/>
                          </a:solidFill>
                          <a:latin typeface="Calibri" panose="020F0502020204030204" pitchFamily="34" charset="0"/>
                          <a:ea typeface="+mn-ea"/>
                          <a:cs typeface="+mn-cs"/>
                        </a:rPr>
                        <a:t>Doktora mezunları için net asgari ücretin 2 katı</a:t>
                      </a:r>
                    </a:p>
                    <a:p>
                      <a:pPr marL="801688" indent="0" algn="just">
                        <a:spcAft>
                          <a:spcPts val="0"/>
                        </a:spcAft>
                        <a:buClr>
                          <a:srgbClr val="52AADF"/>
                        </a:buClr>
                        <a:buSzPct val="125000"/>
                        <a:buFont typeface="Arial" panose="020B0604020202020204" pitchFamily="34" charset="0"/>
                        <a:buNone/>
                        <a:tabLst/>
                      </a:pPr>
                      <a:r>
                        <a:rPr lang="tr-TR" sz="1600" b="0" kern="1200" dirty="0" smtClean="0">
                          <a:solidFill>
                            <a:srgbClr val="154E5F"/>
                          </a:solidFill>
                          <a:latin typeface="Calibri" panose="020F0502020204030204" pitchFamily="34" charset="0"/>
                          <a:ea typeface="+mn-ea"/>
                          <a:cs typeface="+mn-cs"/>
                        </a:rPr>
                        <a:t>Not: SGK idari kayıtlarındaki sigorta primine esas kazancın daha düşük olması durumunda bu tutar dikkate alınır. Hesap, proje desteği kapsamındaki gün sayısına göre yapılır. </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10002"/>
                  </a:ext>
                </a:extLst>
              </a:tr>
            </a:tbl>
          </a:graphicData>
        </a:graphic>
      </p:graphicFrame>
      <p:grpSp>
        <p:nvGrpSpPr>
          <p:cNvPr id="17" name="Grup 16"/>
          <p:cNvGrpSpPr/>
          <p:nvPr/>
        </p:nvGrpSpPr>
        <p:grpSpPr>
          <a:xfrm>
            <a:off x="271736" y="341442"/>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–01/02 </a:t>
              </a:r>
              <a:r>
                <a:rPr lang="tr-TR" sz="1600" b="1" dirty="0">
                  <a:solidFill>
                    <a:srgbClr val="0070C0"/>
                  </a:solidFill>
                </a:rPr>
                <a:t>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1"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40</a:t>
            </a:fld>
            <a:endParaRPr lang="en-CA" dirty="0">
              <a:latin typeface="Calibri" panose="020F0502020204030204" pitchFamily="34" charset="0"/>
            </a:endParaRPr>
          </a:p>
        </p:txBody>
      </p:sp>
    </p:spTree>
    <p:extLst>
      <p:ext uri="{BB962C8B-B14F-4D97-AF65-F5344CB8AC3E}">
        <p14:creationId xmlns:p14="http://schemas.microsoft.com/office/powerpoint/2010/main" val="156171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2466385863"/>
              </p:ext>
            </p:extLst>
          </p:nvPr>
        </p:nvGraphicFramePr>
        <p:xfrm>
          <a:off x="467546" y="679996"/>
          <a:ext cx="8136902" cy="5429592"/>
        </p:xfrm>
        <a:graphic>
          <a:graphicData uri="http://schemas.openxmlformats.org/drawingml/2006/table">
            <a:tbl>
              <a:tblPr firstRow="1" firstCol="1" bandRow="1"/>
              <a:tblGrid>
                <a:gridCol w="2232246">
                  <a:extLst>
                    <a:ext uri="{9D8B030D-6E8A-4147-A177-3AD203B41FA5}">
                      <a16:colId xmlns:a16="http://schemas.microsoft.com/office/drawing/2014/main" xmlns="" val="20000"/>
                    </a:ext>
                  </a:extLst>
                </a:gridCol>
                <a:gridCol w="3384376">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tblGrid>
              <a:tr h="327664">
                <a:tc gridSpan="2">
                  <a:txBody>
                    <a:bodyPr/>
                    <a:lstStyle/>
                    <a:p>
                      <a:pPr>
                        <a:spcAft>
                          <a:spcPts val="0"/>
                        </a:spcAft>
                      </a:pPr>
                      <a:r>
                        <a:rPr lang="tr-TR" sz="2200" b="1" dirty="0">
                          <a:solidFill>
                            <a:srgbClr val="FFFFFF"/>
                          </a:solidFill>
                          <a:effectLst/>
                          <a:latin typeface="Calibri" panose="020F0502020204030204" pitchFamily="34" charset="0"/>
                          <a:ea typeface="Cambria"/>
                        </a:rPr>
                        <a:t>Desteklenecek </a:t>
                      </a:r>
                      <a:r>
                        <a:rPr lang="tr-TR" sz="2200" b="1" dirty="0" smtClean="0">
                          <a:solidFill>
                            <a:srgbClr val="FFFFFF"/>
                          </a:solidFill>
                          <a:effectLst/>
                          <a:latin typeface="Calibri" panose="020F0502020204030204" pitchFamily="34" charset="0"/>
                          <a:ea typeface="Cambria"/>
                        </a:rPr>
                        <a:t>Giderlerle İlgili Diğer</a:t>
                      </a:r>
                      <a:r>
                        <a:rPr lang="tr-TR" sz="2200" b="1" baseline="0" dirty="0" smtClean="0">
                          <a:solidFill>
                            <a:srgbClr val="FFFFFF"/>
                          </a:solidFill>
                          <a:effectLst/>
                          <a:latin typeface="Calibri" panose="020F0502020204030204" pitchFamily="34" charset="0"/>
                          <a:ea typeface="Cambria"/>
                        </a:rPr>
                        <a:t> Hususlar</a:t>
                      </a:r>
                      <a:r>
                        <a:rPr lang="tr-TR" sz="2200" b="1" dirty="0" smtClean="0">
                          <a:solidFill>
                            <a:srgbClr val="FFFFFF"/>
                          </a:solidFill>
                          <a:effectLst/>
                          <a:latin typeface="Calibri" panose="020F0502020204030204" pitchFamily="34" charset="0"/>
                          <a:ea typeface="Cambria"/>
                        </a:rPr>
                        <a:t> </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0">
                <a:tc gridSpan="3">
                  <a:txBody>
                    <a:bodyPr/>
                    <a:lstStyle/>
                    <a:p>
                      <a:pPr algn="just">
                        <a:spcAft>
                          <a:spcPts val="0"/>
                        </a:spcAft>
                      </a:pPr>
                      <a:endParaRPr lang="tr-TR" sz="10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1"/>
                  </a:ext>
                </a:extLst>
              </a:tr>
              <a:tr h="953205">
                <a:tc>
                  <a:txBody>
                    <a:bodyPr/>
                    <a:lstStyle/>
                    <a:p>
                      <a:pPr algn="l">
                        <a:spcAft>
                          <a:spcPts val="0"/>
                        </a:spcAft>
                      </a:pPr>
                      <a:r>
                        <a:rPr lang="tr-TR" sz="2200" b="1" dirty="0" smtClean="0">
                          <a:solidFill>
                            <a:schemeClr val="bg1"/>
                          </a:solidFill>
                          <a:effectLst/>
                          <a:latin typeface="Calibri" panose="020F0502020204030204" pitchFamily="34" charset="0"/>
                          <a:ea typeface="Times New Roman"/>
                        </a:rPr>
                        <a:t>Makine – teçhizat giderleri özel şartı</a:t>
                      </a: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defRPr/>
                      </a:pPr>
                      <a:r>
                        <a:rPr lang="tr-TR" sz="1600" kern="1200" dirty="0" smtClean="0">
                          <a:solidFill>
                            <a:srgbClr val="154E5F"/>
                          </a:solidFill>
                          <a:latin typeface="Calibri" panose="020F0502020204030204" pitchFamily="34" charset="0"/>
                          <a:ea typeface="+mn-ea"/>
                          <a:cs typeface="+mn-cs"/>
                        </a:rPr>
                        <a:t> Destek kapsamında satın alınacak makine-teçhizatların </a:t>
                      </a:r>
                      <a:r>
                        <a:rPr lang="tr-TR" sz="1600" b="0" kern="1200" dirty="0" smtClean="0">
                          <a:solidFill>
                            <a:srgbClr val="154E5F"/>
                          </a:solidFill>
                          <a:latin typeface="Calibri" panose="020F0502020204030204" pitchFamily="34" charset="0"/>
                          <a:ea typeface="+mn-ea"/>
                          <a:cs typeface="+mn-cs"/>
                        </a:rPr>
                        <a:t>yeni</a:t>
                      </a:r>
                      <a:r>
                        <a:rPr lang="tr-TR" sz="1600" kern="1200" dirty="0" smtClean="0">
                          <a:solidFill>
                            <a:srgbClr val="154E5F"/>
                          </a:solidFill>
                          <a:latin typeface="Calibri" panose="020F0502020204030204" pitchFamily="34" charset="0"/>
                          <a:ea typeface="+mn-ea"/>
                          <a:cs typeface="+mn-cs"/>
                        </a:rPr>
                        <a:t> olması şartı aranır. (Teçhizata; kalıp, bilişim donanımı, harcanarak tükenmeyen donanımsal malzemeler de (motor, elektronik bileşenler, kasa vb.) dahildir.)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extLst>
                  <a:ext uri="{0D108BD9-81ED-4DB2-BD59-A6C34878D82A}">
                    <a16:rowId xmlns:a16="http://schemas.microsoft.com/office/drawing/2014/main" xmlns="" val="10002"/>
                  </a:ext>
                </a:extLst>
              </a:tr>
              <a:tr h="1345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Yazılım giderleri özel şartı</a:t>
                      </a:r>
                      <a:endParaRPr lang="tr-TR" sz="2200" b="1" dirty="0" smtClean="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Bu giderlere;</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endParaRPr lang="tr-TR" sz="400" kern="1200" dirty="0" smtClean="0">
                        <a:solidFill>
                          <a:srgbClr val="154E5F"/>
                        </a:solidFill>
                        <a:latin typeface="Calibri" panose="020F0502020204030204" pitchFamily="34" charset="0"/>
                        <a:ea typeface="+mn-ea"/>
                        <a:cs typeface="+mn-cs"/>
                      </a:endParaRP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Lisans veya Buluttan Kullanım Giderleri (Proje süresi içindeki zaman sınırlı lisanslama ve buluttan erişimle kullanım dahildir) </a:t>
                      </a:r>
                    </a:p>
                    <a:p>
                      <a:pPr marL="176213" marR="0" lvl="0" indent="-176213"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154E5F"/>
                          </a:solidFill>
                          <a:latin typeface="Calibri" panose="020F0502020204030204" pitchFamily="34" charset="0"/>
                          <a:ea typeface="+mn-ea"/>
                          <a:cs typeface="+mn-cs"/>
                        </a:rPr>
                        <a:t>Yazılıma ilişkin eğitim ve danışmanlık giderleri </a:t>
                      </a:r>
                    </a:p>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None/>
                        <a:tabLst>
                          <a:tab pos="85725" algn="l"/>
                        </a:tabLst>
                        <a:defRPr/>
                      </a:pPr>
                      <a:r>
                        <a:rPr lang="tr-TR" sz="1600" kern="1200" dirty="0" smtClean="0">
                          <a:solidFill>
                            <a:srgbClr val="154E5F"/>
                          </a:solidFill>
                          <a:latin typeface="Calibri" panose="020F0502020204030204" pitchFamily="34" charset="0"/>
                          <a:ea typeface="+mn-ea"/>
                          <a:cs typeface="+mn-cs"/>
                        </a:rPr>
                        <a:t>dahildir.</a:t>
                      </a:r>
                      <a:endParaRPr lang="tr-TR" sz="1050" b="1" kern="1200" dirty="0" smtClean="0">
                        <a:solidFill>
                          <a:srgbClr val="154E5F"/>
                        </a:solidFill>
                        <a:latin typeface="Calibri" panose="020F0502020204030204" pitchFamily="34" charset="0"/>
                        <a:ea typeface="+mn-ea"/>
                        <a:cs typeface="+mn-cs"/>
                      </a:endParaRP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10003"/>
                  </a:ext>
                </a:extLst>
              </a:tr>
              <a:tr h="2360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dirty="0" smtClean="0">
                          <a:solidFill>
                            <a:schemeClr val="bg1"/>
                          </a:solidFill>
                          <a:effectLst/>
                          <a:latin typeface="Calibri" panose="020F0502020204030204" pitchFamily="34" charset="0"/>
                          <a:ea typeface="Cambria"/>
                        </a:rPr>
                        <a:t>Proje hazırlama danışmanlığı gideri özel şartları</a:t>
                      </a:r>
                      <a:endParaRPr lang="tr-TR" sz="2200" b="1" dirty="0" smtClean="0">
                        <a:solidFill>
                          <a:schemeClr val="bg1"/>
                        </a:solidFill>
                        <a:effectLst/>
                        <a:latin typeface="Calibri" panose="020F0502020204030204" pitchFamily="34" charset="0"/>
                        <a:ea typeface="Times New Roman"/>
                      </a:endParaRPr>
                    </a:p>
                    <a:p>
                      <a:pPr algn="l">
                        <a:spcAft>
                          <a:spcPts val="0"/>
                        </a:spcAft>
                      </a:pPr>
                      <a:endParaRPr lang="tr-TR" sz="2200" b="1" dirty="0">
                        <a:solidFill>
                          <a:schemeClr val="bg1"/>
                        </a:solidFill>
                        <a:effectLst/>
                        <a:latin typeface="Calibri" panose="020F0502020204030204" pitchFamily="34" charset="0"/>
                        <a:ea typeface="Times New Roman"/>
                      </a:endParaRPr>
                    </a:p>
                  </a:txBody>
                  <a:tcPr marL="68580" marR="68580"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600" kern="1200" dirty="0" smtClean="0">
                          <a:solidFill>
                            <a:srgbClr val="006597"/>
                          </a:solidFill>
                          <a:latin typeface="Calibri" panose="020F0502020204030204" pitchFamily="34" charset="0"/>
                          <a:ea typeface="+mn-ea"/>
                          <a:cs typeface="+mn-cs"/>
                        </a:rPr>
                        <a:t> </a:t>
                      </a:r>
                      <a:r>
                        <a:rPr lang="tr-TR" sz="1600" kern="1200" dirty="0" smtClean="0">
                          <a:solidFill>
                            <a:srgbClr val="154E5F"/>
                          </a:solidFill>
                          <a:latin typeface="Calibri" panose="020F0502020204030204" pitchFamily="34" charset="0"/>
                          <a:ea typeface="+mn-ea"/>
                          <a:cs typeface="+mn-cs"/>
                        </a:rPr>
                        <a:t>Proje Başvuru Formunda işletme tarafından talep edilmiş ve Kurul tarafından uygun bulunmuş olmak kaydıyla, Proje Başvuru Formu hazırlama konusunda işletmelerin </a:t>
                      </a:r>
                      <a:r>
                        <a:rPr lang="tr-TR" sz="1600" kern="1200" dirty="0" smtClean="0">
                          <a:solidFill>
                            <a:srgbClr val="FF0000"/>
                          </a:solidFill>
                          <a:latin typeface="Calibri" panose="020F0502020204030204" pitchFamily="34" charset="0"/>
                          <a:ea typeface="+mn-ea"/>
                          <a:cs typeface="+mn-cs"/>
                        </a:rPr>
                        <a:t>doktora ve üstü düzeydeki öğretim elemanları</a:t>
                      </a:r>
                      <a:r>
                        <a:rPr lang="tr-TR" sz="1600" kern="1200" dirty="0" smtClean="0">
                          <a:solidFill>
                            <a:srgbClr val="154E5F"/>
                          </a:solidFill>
                          <a:latin typeface="Calibri" panose="020F0502020204030204" pitchFamily="34" charset="0"/>
                          <a:ea typeface="+mn-ea"/>
                          <a:cs typeface="+mn-cs"/>
                        </a:rPr>
                        <a:t>ndan veya </a:t>
                      </a:r>
                      <a:r>
                        <a:rPr lang="tr-TR" sz="1600" kern="1200" dirty="0" smtClean="0">
                          <a:solidFill>
                            <a:srgbClr val="FF0000"/>
                          </a:solidFill>
                          <a:latin typeface="Calibri" panose="020F0502020204030204" pitchFamily="34" charset="0"/>
                          <a:ea typeface="+mn-ea"/>
                          <a:cs typeface="+mn-cs"/>
                        </a:rPr>
                        <a:t>KOBİ Danışmanı (Seviye 6) Ulusal Meslek Standardı kapsamında Mesleki Yeterlilik Belgesine sahip KOBİ Danışmanları</a:t>
                      </a:r>
                      <a:r>
                        <a:rPr lang="tr-TR" sz="1600" kern="1200" dirty="0" smtClean="0">
                          <a:solidFill>
                            <a:srgbClr val="154E5F"/>
                          </a:solidFill>
                          <a:latin typeface="Calibri" panose="020F0502020204030204" pitchFamily="34" charset="0"/>
                          <a:ea typeface="+mn-ea"/>
                          <a:cs typeface="+mn-cs"/>
                        </a:rPr>
                        <a:t>ndan aldıkları danışmanlık hizmeti için destek verilir. Bu konudaki desteğin üst limiti 4.000 TL’dir.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endParaRPr lang="tr-TR" sz="1200" b="1" kern="1200" dirty="0" smtClean="0">
                        <a:solidFill>
                          <a:srgbClr val="006597"/>
                        </a:solidFill>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b="1" kern="1200" dirty="0" smtClean="0">
                          <a:solidFill>
                            <a:srgbClr val="006597"/>
                          </a:solidFill>
                          <a:latin typeface="Calibri" panose="020F0502020204030204" pitchFamily="34" charset="0"/>
                          <a:ea typeface="+mn-ea"/>
                          <a:cs typeface="+mn-cs"/>
                        </a:rPr>
                        <a:t>Not:</a:t>
                      </a:r>
                      <a:r>
                        <a:rPr lang="tr-TR" sz="1600" kern="1200" dirty="0" smtClean="0">
                          <a:solidFill>
                            <a:srgbClr val="006597"/>
                          </a:solidFill>
                          <a:latin typeface="Calibri" panose="020F0502020204030204" pitchFamily="34" charset="0"/>
                          <a:ea typeface="+mn-ea"/>
                          <a:cs typeface="+mn-cs"/>
                        </a:rPr>
                        <a:t> Bir öğretim elemanı veya KOBİ Danışmanı aynı teklif çağrısı kapsamında 5’den fazla proje hazırlama danışmanlığı yapamaz. yaptığının tespiti halinde destek ödenmez</a:t>
                      </a:r>
                      <a:r>
                        <a:rPr lang="tr-TR" sz="1200" kern="1200" dirty="0" smtClean="0">
                          <a:solidFill>
                            <a:srgbClr val="006597"/>
                          </a:solidFill>
                          <a:latin typeface="Calibri" panose="020F0502020204030204" pitchFamily="34" charset="0"/>
                          <a:ea typeface="+mn-ea"/>
                          <a:cs typeface="+mn-cs"/>
                        </a:rPr>
                        <a:t>. </a:t>
                      </a:r>
                    </a:p>
                  </a:txBody>
                  <a:tcPr marL="68580" marR="68580" marT="0" marB="0">
                    <a:lnL w="12700" cap="flat" cmpd="sng" algn="ctr">
                      <a:solidFill>
                        <a:srgbClr val="4BACC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xmlns="" val="10005"/>
                  </a:ext>
                </a:extLst>
              </a:tr>
            </a:tbl>
          </a:graphicData>
        </a:graphic>
      </p:graphicFrame>
      <p:grpSp>
        <p:nvGrpSpPr>
          <p:cNvPr id="17" name="Grup 16"/>
          <p:cNvGrpSpPr/>
          <p:nvPr/>
        </p:nvGrpSpPr>
        <p:grpSpPr>
          <a:xfrm>
            <a:off x="271736" y="341442"/>
            <a:ext cx="8332712" cy="584775"/>
            <a:chOff x="271736" y="514606"/>
            <a:chExt cx="8332712" cy="584775"/>
          </a:xfrm>
        </p:grpSpPr>
        <p:sp>
          <p:nvSpPr>
            <p:cNvPr id="18"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41</a:t>
            </a:fld>
            <a:endParaRPr lang="en-CA" dirty="0">
              <a:latin typeface="Calibri" panose="020F0502020204030204" pitchFamily="34" charset="0"/>
            </a:endParaRPr>
          </a:p>
        </p:txBody>
      </p:sp>
    </p:spTree>
    <p:extLst>
      <p:ext uri="{BB962C8B-B14F-4D97-AF65-F5344CB8AC3E}">
        <p14:creationId xmlns:p14="http://schemas.microsoft.com/office/powerpoint/2010/main" val="240579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 16"/>
          <p:cNvGrpSpPr/>
          <p:nvPr/>
        </p:nvGrpSpPr>
        <p:grpSpPr>
          <a:xfrm>
            <a:off x="271736" y="435448"/>
            <a:ext cx="8332712" cy="338554"/>
            <a:chOff x="271736" y="514606"/>
            <a:chExt cx="8332712" cy="338554"/>
          </a:xfrm>
        </p:grpSpPr>
        <p:sp>
          <p:nvSpPr>
            <p:cNvPr id="18"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19" name="Düz Bağlayıcı 18"/>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sp>
        <p:nvSpPr>
          <p:cNvPr id="1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42</a:t>
            </a:fld>
            <a:endParaRPr lang="en-CA" dirty="0">
              <a:latin typeface="Calibri" panose="020F050202020403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4104276725"/>
              </p:ext>
            </p:extLst>
          </p:nvPr>
        </p:nvGraphicFramePr>
        <p:xfrm>
          <a:off x="395538" y="1384925"/>
          <a:ext cx="8136902" cy="3901440"/>
        </p:xfrm>
        <a:graphic>
          <a:graphicData uri="http://schemas.openxmlformats.org/drawingml/2006/table">
            <a:tbl>
              <a:tblPr firstRow="1" firstCol="1" bandRow="1"/>
              <a:tblGrid>
                <a:gridCol w="223224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gridCol w="2520280">
                  <a:extLst>
                    <a:ext uri="{9D8B030D-6E8A-4147-A177-3AD203B41FA5}">
                      <a16:colId xmlns=""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cs typeface="Calibri" panose="020F0502020204030204" pitchFamily="34" charset="0"/>
                        </a:rPr>
                        <a:t>Desteklenecek Giderlerle İlgili Diğer</a:t>
                      </a:r>
                      <a:r>
                        <a:rPr lang="tr-TR" sz="2200" b="1" baseline="0" dirty="0" smtClean="0">
                          <a:solidFill>
                            <a:srgbClr val="FFFFFF"/>
                          </a:solidFill>
                          <a:effectLst/>
                          <a:latin typeface="Calibri" panose="020F0502020204030204" pitchFamily="34" charset="0"/>
                          <a:ea typeface="Cambria"/>
                          <a:cs typeface="Calibri" panose="020F0502020204030204" pitchFamily="34" charset="0"/>
                        </a:rPr>
                        <a:t> Hususlar</a:t>
                      </a:r>
                      <a:r>
                        <a:rPr lang="tr-TR" sz="2200" b="1" dirty="0" smtClean="0">
                          <a:solidFill>
                            <a:srgbClr val="FFFFFF"/>
                          </a:solidFill>
                          <a:effectLst/>
                          <a:latin typeface="Calibri" panose="020F0502020204030204" pitchFamily="34" charset="0"/>
                          <a:ea typeface="Cambria"/>
                          <a:cs typeface="Calibri" panose="020F0502020204030204" pitchFamily="34" charset="0"/>
                        </a:rPr>
                        <a:t> </a:t>
                      </a:r>
                      <a:endParaRPr lang="tr-TR" sz="22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1800">
                          <a:effectLst/>
                          <a:latin typeface="Calibri" panose="020F0502020204030204" pitchFamily="34" charset="0"/>
                          <a:ea typeface="Cambria"/>
                          <a:cs typeface="Calibri" panose="020F0502020204030204" pitchFamily="34" charset="0"/>
                        </a:rPr>
                        <a:t> </a:t>
                      </a:r>
                      <a:endParaRPr lang="tr-TR" sz="180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tcPr>
                </a:tc>
                <a:extLst>
                  <a:ext uri="{0D108BD9-81ED-4DB2-BD59-A6C34878D82A}">
                    <a16:rowId xmlns="" xmlns:a16="http://schemas.microsoft.com/office/drawing/2014/main" val="10000"/>
                  </a:ext>
                </a:extLst>
              </a:tr>
              <a:tr h="183927">
                <a:tc gridSpan="3">
                  <a:txBody>
                    <a:bodyPr/>
                    <a:lstStyle/>
                    <a:p>
                      <a:pPr algn="just">
                        <a:spcAft>
                          <a:spcPts val="0"/>
                        </a:spcAft>
                      </a:pPr>
                      <a:endParaRPr lang="tr-TR" sz="1800" dirty="0">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33528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b="1" kern="1200" dirty="0" smtClean="0">
                          <a:solidFill>
                            <a:srgbClr val="FFFFFF"/>
                          </a:solidFill>
                          <a:effectLst/>
                          <a:latin typeface="Calibri" panose="020F0502020204030204" pitchFamily="34" charset="0"/>
                          <a:ea typeface="Cambria"/>
                          <a:cs typeface="+mn-cs"/>
                        </a:rPr>
                        <a:t>Diğer hususlar</a:t>
                      </a:r>
                    </a:p>
                    <a:p>
                      <a:pPr algn="l">
                        <a:spcAft>
                          <a:spcPts val="0"/>
                        </a:spcAft>
                      </a:pPr>
                      <a:endParaRPr lang="tr-TR" sz="18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lgn="just">
                        <a:buClr>
                          <a:srgbClr val="52AADF"/>
                        </a:buClr>
                        <a:buSzPct val="125000"/>
                        <a:buFont typeface="Arial" panose="020B0604020202020204" pitchFamily="34" charset="0"/>
                        <a:buChar char="•"/>
                        <a:tabLst>
                          <a:tab pos="85725" algn="l"/>
                        </a:tabLst>
                      </a:pPr>
                      <a:r>
                        <a:rPr lang="tr-TR" sz="1800" kern="1200" dirty="0" smtClean="0">
                          <a:solidFill>
                            <a:schemeClr val="accent1">
                              <a:lumMod val="50000"/>
                            </a:schemeClr>
                          </a:solidFill>
                          <a:latin typeface="Calibri" panose="020F0502020204030204" pitchFamily="34" charset="0"/>
                          <a:ea typeface="+mn-ea"/>
                          <a:cs typeface="+mn-cs"/>
                        </a:rPr>
                        <a:t> Giderler, Kurulun uygun bulması halinde, </a:t>
                      </a:r>
                      <a:r>
                        <a:rPr lang="tr-TR" sz="1800" kern="1200" dirty="0" smtClean="0">
                          <a:solidFill>
                            <a:srgbClr val="FF0000"/>
                          </a:solidFill>
                          <a:latin typeface="Calibri" panose="020F0502020204030204" pitchFamily="34" charset="0"/>
                          <a:ea typeface="+mn-ea"/>
                          <a:cs typeface="+mn-cs"/>
                        </a:rPr>
                        <a:t>Kurulun uygun gördüğü tutarlar</a:t>
                      </a:r>
                      <a:r>
                        <a:rPr lang="tr-TR" sz="1800" kern="1200" dirty="0" smtClean="0">
                          <a:solidFill>
                            <a:schemeClr val="accent1">
                              <a:lumMod val="50000"/>
                            </a:schemeClr>
                          </a:solidFill>
                          <a:latin typeface="Calibri" panose="020F0502020204030204" pitchFamily="34" charset="0"/>
                          <a:ea typeface="+mn-ea"/>
                          <a:cs typeface="+mn-cs"/>
                        </a:rPr>
                        <a:t> üzerinden destek oranı uygulanarak </a:t>
                      </a:r>
                      <a:r>
                        <a:rPr lang="tr-TR" sz="1800" kern="1200" dirty="0" smtClean="0">
                          <a:solidFill>
                            <a:srgbClr val="FF0000"/>
                          </a:solidFill>
                          <a:latin typeface="Calibri" panose="020F0502020204030204" pitchFamily="34" charset="0"/>
                          <a:ea typeface="+mn-ea"/>
                          <a:cs typeface="+mn-cs"/>
                        </a:rPr>
                        <a:t>KDV hariç </a:t>
                      </a:r>
                      <a:r>
                        <a:rPr lang="tr-TR" sz="1800" kern="1200" dirty="0" smtClean="0">
                          <a:solidFill>
                            <a:schemeClr val="accent1">
                              <a:lumMod val="50000"/>
                            </a:schemeClr>
                          </a:solidFill>
                          <a:latin typeface="Calibri" panose="020F0502020204030204" pitchFamily="34" charset="0"/>
                          <a:ea typeface="+mn-ea"/>
                          <a:cs typeface="+mn-cs"/>
                        </a:rPr>
                        <a:t>olarak desteklenir.</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4"/>
                  </a:ext>
                </a:extLst>
              </a:tr>
              <a:tr h="3352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500" dirty="0" smtClean="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lang="tr-TR" sz="1800" kern="1200" dirty="0" smtClean="0">
                          <a:solidFill>
                            <a:schemeClr val="accent1">
                              <a:lumMod val="50000"/>
                            </a:schemeClr>
                          </a:solidFill>
                          <a:latin typeface="Calibri" panose="020F0502020204030204" pitchFamily="34" charset="0"/>
                          <a:ea typeface="+mn-ea"/>
                          <a:cs typeface="+mn-cs"/>
                        </a:rPr>
                        <a:t> Gayrimenkul alım, bina inşaat, tefrişat, taşıt aracı alım ve kiralama, proje ile ilişkilendirilmemiş personel giderleri ve diğer maliyetler ile vergi, stopaj, resim ve harçlar, sosyal güvenlik primleri desteklen</a:t>
                      </a:r>
                      <a:r>
                        <a:rPr lang="tr-TR" sz="1800" kern="1200" dirty="0" smtClean="0">
                          <a:solidFill>
                            <a:srgbClr val="FF0000"/>
                          </a:solidFill>
                          <a:latin typeface="Calibri" panose="020F0502020204030204" pitchFamily="34" charset="0"/>
                          <a:ea typeface="+mn-ea"/>
                          <a:cs typeface="+mn-cs"/>
                        </a:rPr>
                        <a:t>mez.</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782061237"/>
                  </a:ext>
                </a:extLst>
              </a:tr>
              <a:tr h="337632">
                <a:tc vMerge="1">
                  <a:txBody>
                    <a:bodyPr/>
                    <a:lstStyle/>
                    <a:p>
                      <a:pPr algn="l">
                        <a:spcAft>
                          <a:spcPts val="0"/>
                        </a:spcAft>
                      </a:pPr>
                      <a:endParaRPr lang="tr-TR" sz="15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just" defTabSz="914400" rtl="0" eaLnBrk="1" fontAlgn="auto" latinLnBrk="0" hangingPunct="1">
                        <a:lnSpc>
                          <a:spcPct val="100000"/>
                        </a:lnSpc>
                        <a:spcBef>
                          <a:spcPts val="0"/>
                        </a:spcBef>
                        <a:spcAft>
                          <a:spcPts val="0"/>
                        </a:spcAft>
                        <a:buClr>
                          <a:srgbClr val="52AADF"/>
                        </a:buClr>
                        <a:buSzPct val="125000"/>
                        <a:buFont typeface="Arial" panose="020B0604020202020204" pitchFamily="34" charset="0"/>
                        <a:buChar char="•"/>
                        <a:tabLst>
                          <a:tab pos="85725" algn="l"/>
                        </a:tabLst>
                        <a:defRPr/>
                      </a:pPr>
                      <a:r>
                        <a:rPr kumimoji="0" lang="tr-TR" sz="18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mn-cs"/>
                        </a:rPr>
                        <a:t> </a:t>
                      </a:r>
                      <a:r>
                        <a:rPr lang="tr-TR" sz="1800" kern="1200" noProof="0" dirty="0" smtClean="0">
                          <a:solidFill>
                            <a:schemeClr val="accent1">
                              <a:lumMod val="50000"/>
                            </a:schemeClr>
                          </a:solidFill>
                          <a:latin typeface="Calibri" panose="020F0502020204030204" pitchFamily="34" charset="0"/>
                          <a:ea typeface="+mn-ea"/>
                          <a:cs typeface="+mn-cs"/>
                        </a:rPr>
                        <a:t>Proje başlangıç tarihinden (Desteklemeye ilişkin ilk kurul kararının evrak kaydına alındığı tarih) önce yapılan harcamalar desteklenmez </a:t>
                      </a:r>
                      <a:r>
                        <a:rPr kumimoji="0" lang="tr-TR" sz="1800" b="0" i="0" u="none" strike="noStrike" kern="1200" cap="none" spc="0" normalizeH="0" baseline="0" noProof="0" dirty="0" smtClean="0">
                          <a:ln>
                            <a:noFill/>
                          </a:ln>
                          <a:solidFill>
                            <a:srgbClr val="52AADF">
                              <a:lumMod val="50000"/>
                            </a:srgbClr>
                          </a:solidFill>
                          <a:effectLst/>
                          <a:uLnTx/>
                          <a:uFillTx/>
                          <a:latin typeface="Calibri" panose="020F0502020204030204" pitchFamily="34" charset="0"/>
                          <a:ea typeface="+mn-ea"/>
                          <a:cs typeface="+mn-cs"/>
                        </a:rPr>
                        <a:t>(Proje hazırlama danışmanlığı gideri ve proje süresi içinde düzenlenen fuarlara ilişkin giderler bu kapsamda değerlendirilmez.)</a:t>
                      </a:r>
                      <a:endParaRPr lang="tr-TR" sz="1800" kern="1200" dirty="0" smtClean="0">
                        <a:solidFill>
                          <a:schemeClr val="accent1">
                            <a:lumMod val="50000"/>
                          </a:schemeClr>
                        </a:solidFill>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5745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eşgen 14"/>
          <p:cNvSpPr/>
          <p:nvPr/>
        </p:nvSpPr>
        <p:spPr>
          <a:xfrm>
            <a:off x="323528" y="1832124"/>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cs typeface="Calibri" panose="020F0502020204030204" pitchFamily="34" charset="0"/>
              </a:rPr>
              <a:t>KOBİ Bilgi Sistemi üzerinden </a:t>
            </a:r>
            <a:r>
              <a:rPr lang="tr-TR" b="1" dirty="0">
                <a:solidFill>
                  <a:schemeClr val="bg1"/>
                </a:solidFill>
                <a:latin typeface="Calibri" panose="020F0502020204030204" pitchFamily="34" charset="0"/>
                <a:cs typeface="Calibri" panose="020F0502020204030204" pitchFamily="34" charset="0"/>
              </a:rPr>
              <a:t>Başvuru Formu </a:t>
            </a:r>
            <a:r>
              <a:rPr lang="tr-TR" b="1" dirty="0" smtClean="0">
                <a:solidFill>
                  <a:schemeClr val="bg1"/>
                </a:solidFill>
                <a:latin typeface="Calibri" panose="020F0502020204030204" pitchFamily="34" charset="0"/>
                <a:cs typeface="Calibri" panose="020F0502020204030204" pitchFamily="34" charset="0"/>
              </a:rPr>
              <a:t>doldurulur</a:t>
            </a:r>
            <a:endParaRPr lang="tr-TR" dirty="0">
              <a:solidFill>
                <a:prstClr val="black"/>
              </a:solidFill>
              <a:latin typeface="Calibri" panose="020F0502020204030204" pitchFamily="34" charset="0"/>
              <a:cs typeface="Calibri" panose="020F0502020204030204" pitchFamily="34" charset="0"/>
            </a:endParaRPr>
          </a:p>
        </p:txBody>
      </p:sp>
      <p:sp>
        <p:nvSpPr>
          <p:cNvPr id="16" name="Beşgen 15"/>
          <p:cNvSpPr/>
          <p:nvPr/>
        </p:nvSpPr>
        <p:spPr>
          <a:xfrm>
            <a:off x="3285153" y="3128268"/>
            <a:ext cx="2510983" cy="1512168"/>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nchorCtr="0"/>
          <a:lstStyle/>
          <a:p>
            <a:pPr lvl="0" fontAlgn="base">
              <a:spcBef>
                <a:spcPct val="0"/>
              </a:spcBef>
              <a:spcAft>
                <a:spcPct val="0"/>
              </a:spcAft>
            </a:pPr>
            <a:r>
              <a:rPr lang="tr-TR" b="1" dirty="0" smtClean="0">
                <a:solidFill>
                  <a:schemeClr val="bg1"/>
                </a:solidFill>
                <a:latin typeface="Calibri" panose="020F0502020204030204" pitchFamily="34" charset="0"/>
                <a:cs typeface="Calibri" panose="020F0502020204030204" pitchFamily="34" charset="0"/>
              </a:rPr>
              <a:t>Çağrıda belirtilen belgeler KOBİ Bilgi Sistemine yüklenir</a:t>
            </a:r>
            <a:endParaRPr lang="tr-TR" dirty="0">
              <a:solidFill>
                <a:prstClr val="black"/>
              </a:solidFill>
              <a:latin typeface="Calibri" panose="020F0502020204030204" pitchFamily="34" charset="0"/>
              <a:cs typeface="Calibri" panose="020F0502020204030204" pitchFamily="34" charset="0"/>
            </a:endParaRPr>
          </a:p>
        </p:txBody>
      </p:sp>
      <p:sp>
        <p:nvSpPr>
          <p:cNvPr id="17" name="Beşgen 16"/>
          <p:cNvSpPr/>
          <p:nvPr/>
        </p:nvSpPr>
        <p:spPr>
          <a:xfrm>
            <a:off x="6228184" y="4208388"/>
            <a:ext cx="2871023" cy="1810951"/>
          </a:xfrm>
          <a:prstGeom prst="homePlate">
            <a:avLst/>
          </a:prstGeom>
          <a:solidFill>
            <a:srgbClr val="4BACC6"/>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lvl="0">
              <a:spcBef>
                <a:spcPts val="1200"/>
              </a:spcBef>
            </a:pPr>
            <a:endParaRPr lang="tr-TR" b="1" dirty="0" smtClean="0">
              <a:solidFill>
                <a:schemeClr val="bg1"/>
              </a:solidFill>
              <a:latin typeface="Calibri" panose="020F0502020204030204" pitchFamily="34" charset="0"/>
              <a:cs typeface="Calibri" panose="020F0502020204030204" pitchFamily="34" charset="0"/>
            </a:endParaRPr>
          </a:p>
          <a:p>
            <a:pPr lvl="0">
              <a:spcBef>
                <a:spcPts val="0"/>
              </a:spcBef>
            </a:pPr>
            <a:r>
              <a:rPr lang="tr-TR" b="1" dirty="0" smtClean="0">
                <a:solidFill>
                  <a:schemeClr val="bg1"/>
                </a:solidFill>
                <a:latin typeface="Calibri" panose="020F0502020204030204" pitchFamily="34" charset="0"/>
                <a:cs typeface="Calibri" panose="020F0502020204030204" pitchFamily="34" charset="0"/>
              </a:rPr>
              <a:t>Çağrıda </a:t>
            </a:r>
            <a:r>
              <a:rPr lang="tr-TR" b="1" dirty="0">
                <a:solidFill>
                  <a:schemeClr val="bg1"/>
                </a:solidFill>
                <a:latin typeface="Calibri" panose="020F0502020204030204" pitchFamily="34" charset="0"/>
                <a:cs typeface="Calibri" panose="020F0502020204030204" pitchFamily="34" charset="0"/>
              </a:rPr>
              <a:t>ilan edilen son başvuru </a:t>
            </a:r>
            <a:r>
              <a:rPr lang="tr-TR" b="1" dirty="0" smtClean="0">
                <a:solidFill>
                  <a:schemeClr val="bg1"/>
                </a:solidFill>
                <a:latin typeface="Calibri" panose="020F0502020204030204" pitchFamily="34" charset="0"/>
                <a:cs typeface="Calibri" panose="020F0502020204030204" pitchFamily="34" charset="0"/>
              </a:rPr>
              <a:t>tarih / saatine </a:t>
            </a:r>
            <a:r>
              <a:rPr lang="tr-TR" b="1" dirty="0">
                <a:solidFill>
                  <a:schemeClr val="bg1"/>
                </a:solidFill>
                <a:latin typeface="Calibri" panose="020F0502020204030204" pitchFamily="34" charset="0"/>
                <a:cs typeface="Calibri" panose="020F0502020204030204" pitchFamily="34" charset="0"/>
              </a:rPr>
              <a:t>kadar KOBİ Bilgi </a:t>
            </a:r>
            <a:r>
              <a:rPr lang="tr-TR" b="1" dirty="0" smtClean="0">
                <a:solidFill>
                  <a:schemeClr val="bg1"/>
                </a:solidFill>
                <a:latin typeface="Calibri" panose="020F0502020204030204" pitchFamily="34" charset="0"/>
                <a:cs typeface="Calibri" panose="020F0502020204030204" pitchFamily="34" charset="0"/>
              </a:rPr>
              <a:t>Sistemi üzerinden </a:t>
            </a:r>
            <a:r>
              <a:rPr lang="tr-TR" b="1" dirty="0">
                <a:solidFill>
                  <a:schemeClr val="bg1"/>
                </a:solidFill>
                <a:latin typeface="Calibri" panose="020F0502020204030204" pitchFamily="34" charset="0"/>
                <a:cs typeface="Calibri" panose="020F0502020204030204" pitchFamily="34" charset="0"/>
              </a:rPr>
              <a:t>başvuru </a:t>
            </a:r>
            <a:r>
              <a:rPr lang="tr-TR" b="1" dirty="0" smtClean="0">
                <a:solidFill>
                  <a:schemeClr val="bg1"/>
                </a:solidFill>
                <a:latin typeface="Calibri" panose="020F0502020204030204" pitchFamily="34" charset="0"/>
                <a:cs typeface="Calibri" panose="020F0502020204030204" pitchFamily="34" charset="0"/>
              </a:rPr>
              <a:t>onaylanır</a:t>
            </a:r>
            <a:endParaRPr lang="tr-TR" dirty="0">
              <a:solidFill>
                <a:prstClr val="black"/>
              </a:solidFill>
              <a:latin typeface="Calibri" panose="020F0502020204030204" pitchFamily="34" charset="0"/>
              <a:cs typeface="Calibri" panose="020F0502020204030204" pitchFamily="34" charset="0"/>
            </a:endParaRPr>
          </a:p>
        </p:txBody>
      </p:sp>
      <p:cxnSp>
        <p:nvCxnSpPr>
          <p:cNvPr id="18" name="Dirsek Bağlayıcısı 17"/>
          <p:cNvCxnSpPr>
            <a:stCxn id="15" idx="3"/>
            <a:endCxn id="16" idx="1"/>
          </p:cNvCxnSpPr>
          <p:nvPr/>
        </p:nvCxnSpPr>
        <p:spPr>
          <a:xfrm>
            <a:off x="2834511" y="2588208"/>
            <a:ext cx="450642" cy="1296144"/>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Dirsek Bağlayıcısı 18"/>
          <p:cNvCxnSpPr>
            <a:stCxn id="16" idx="3"/>
            <a:endCxn id="17" idx="1"/>
          </p:cNvCxnSpPr>
          <p:nvPr/>
        </p:nvCxnSpPr>
        <p:spPr>
          <a:xfrm>
            <a:off x="5796136" y="3884352"/>
            <a:ext cx="432048" cy="12295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up 19"/>
          <p:cNvGrpSpPr/>
          <p:nvPr/>
        </p:nvGrpSpPr>
        <p:grpSpPr>
          <a:xfrm>
            <a:off x="4211960" y="1544092"/>
            <a:ext cx="1872210" cy="936099"/>
            <a:chOff x="4211960" y="2420888"/>
            <a:chExt cx="1872210" cy="936099"/>
          </a:xfrm>
          <a:solidFill>
            <a:schemeClr val="tx2">
              <a:lumMod val="75000"/>
            </a:schemeClr>
          </a:solidFill>
        </p:grpSpPr>
        <p:sp>
          <p:nvSpPr>
            <p:cNvPr id="21" name="Yuvarlatılmış Dikdörtgen 20">
              <a:hlinkClick r:id="rId2" action="ppaction://hlinksldjump"/>
            </p:cNvPr>
            <p:cNvSpPr/>
            <p:nvPr/>
          </p:nvSpPr>
          <p:spPr>
            <a:xfrm>
              <a:off x="4211960" y="2420888"/>
              <a:ext cx="1872210" cy="936099"/>
            </a:xfrm>
            <a:prstGeom prst="roundRect">
              <a:avLst/>
            </a:prstGeom>
            <a:grpFill/>
            <a:scene3d>
              <a:camera prst="orthographicFront"/>
              <a:lightRig rig="flat" dir="t"/>
            </a:scene3d>
          </p:spPr>
          <p:style>
            <a:lnRef idx="3">
              <a:schemeClr val="lt1"/>
            </a:lnRef>
            <a:fillRef idx="1">
              <a:schemeClr val="accent1"/>
            </a:fillRef>
            <a:effectRef idx="1">
              <a:schemeClr val="accent1"/>
            </a:effectRef>
            <a:fontRef idx="minor">
              <a:schemeClr val="lt1"/>
            </a:fontRef>
          </p:style>
        </p:sp>
        <p:sp>
          <p:nvSpPr>
            <p:cNvPr id="22" name="Metin kutusu 21"/>
            <p:cNvSpPr txBox="1"/>
            <p:nvPr/>
          </p:nvSpPr>
          <p:spPr>
            <a:xfrm>
              <a:off x="4499992" y="2679303"/>
              <a:ext cx="1296144" cy="461665"/>
            </a:xfrm>
            <a:prstGeom prst="rect">
              <a:avLst/>
            </a:prstGeom>
            <a:grpFill/>
          </p:spPr>
          <p:txBody>
            <a:bodyPr wrap="square" rtlCol="0">
              <a:spAutoFit/>
            </a:bodyPr>
            <a:lstStyle/>
            <a:p>
              <a:r>
                <a:rPr lang="tr-TR" sz="2400" b="1" dirty="0">
                  <a:solidFill>
                    <a:schemeClr val="bg1"/>
                  </a:solidFill>
                </a:rPr>
                <a:t>İŞLETME</a:t>
              </a:r>
            </a:p>
          </p:txBody>
        </p:sp>
      </p:grpSp>
      <p:grpSp>
        <p:nvGrpSpPr>
          <p:cNvPr id="23" name="Grup 22"/>
          <p:cNvGrpSpPr/>
          <p:nvPr/>
        </p:nvGrpSpPr>
        <p:grpSpPr>
          <a:xfrm>
            <a:off x="271736" y="435448"/>
            <a:ext cx="8332712" cy="584775"/>
            <a:chOff x="271736" y="514606"/>
            <a:chExt cx="8332712" cy="584775"/>
          </a:xfrm>
        </p:grpSpPr>
        <p:sp>
          <p:nvSpPr>
            <p:cNvPr id="24"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Metin kutusu 25"/>
          <p:cNvSpPr txBox="1"/>
          <p:nvPr/>
        </p:nvSpPr>
        <p:spPr>
          <a:xfrm>
            <a:off x="107504" y="4712444"/>
            <a:ext cx="5688632" cy="1569660"/>
          </a:xfrm>
          <a:prstGeom prst="rect">
            <a:avLst/>
          </a:prstGeom>
          <a:noFill/>
        </p:spPr>
        <p:txBody>
          <a:bodyPr wrap="square" rtlCol="0">
            <a:spAutoFit/>
          </a:bodyPr>
          <a:lstStyle/>
          <a:p>
            <a:r>
              <a:rPr lang="tr-TR" sz="1600" i="1" dirty="0" smtClean="0">
                <a:solidFill>
                  <a:srgbClr val="FF0000"/>
                </a:solidFill>
              </a:rPr>
              <a:t>* </a:t>
            </a:r>
            <a:r>
              <a:rPr lang="tr-TR" sz="1600" i="1" dirty="0" smtClean="0">
                <a:solidFill>
                  <a:srgbClr val="154E5F"/>
                </a:solidFill>
              </a:rPr>
              <a:t>Başvuru formu ve ekleri KOBİ Bilgi Sistemine </a:t>
            </a:r>
            <a:r>
              <a:rPr lang="tr-TR" sz="1600" i="1" dirty="0">
                <a:solidFill>
                  <a:srgbClr val="154E5F"/>
                </a:solidFill>
              </a:rPr>
              <a:t>Başvuru </a:t>
            </a:r>
            <a:r>
              <a:rPr lang="tr-TR" sz="1600" i="1" dirty="0" smtClean="0">
                <a:solidFill>
                  <a:srgbClr val="154E5F"/>
                </a:solidFill>
              </a:rPr>
              <a:t>aşamasında yüklenecektir. Proje </a:t>
            </a:r>
            <a:r>
              <a:rPr lang="tr-TR" sz="1600" i="1" dirty="0">
                <a:solidFill>
                  <a:srgbClr val="154E5F"/>
                </a:solidFill>
              </a:rPr>
              <a:t>çıktısı teslim edilmeyecektir.</a:t>
            </a:r>
          </a:p>
          <a:p>
            <a:r>
              <a:rPr lang="tr-TR" sz="1600" i="1" dirty="0" smtClean="0">
                <a:solidFill>
                  <a:srgbClr val="FF0000"/>
                </a:solidFill>
              </a:rPr>
              <a:t>*</a:t>
            </a:r>
            <a:r>
              <a:rPr lang="tr-TR" sz="1600" i="1" dirty="0" smtClean="0">
                <a:solidFill>
                  <a:srgbClr val="7030A0"/>
                </a:solidFill>
              </a:rPr>
              <a:t> </a:t>
            </a:r>
            <a:r>
              <a:rPr lang="tr-TR" sz="1600" i="1" dirty="0">
                <a:solidFill>
                  <a:srgbClr val="154E5F"/>
                </a:solidFill>
              </a:rPr>
              <a:t>Proje teklif çağrısında ilan edilen son başvuru tarihine kadar başvurusunu KOBİ Bilgi Sistemi üzerinden onaylamayan işletmelerin projeleri değerlendirmeye alınmaz.</a:t>
            </a:r>
          </a:p>
          <a:p>
            <a:r>
              <a:rPr lang="tr-TR" sz="1600" i="1" dirty="0" smtClean="0">
                <a:solidFill>
                  <a:srgbClr val="154E5F"/>
                </a:solidFill>
              </a:rPr>
              <a:t>  </a:t>
            </a:r>
            <a:endParaRPr lang="tr-TR" sz="1600" i="1" dirty="0">
              <a:solidFill>
                <a:srgbClr val="154E5F"/>
              </a:solidFill>
            </a:endParaRPr>
          </a:p>
        </p:txBody>
      </p:sp>
      <p:pic>
        <p:nvPicPr>
          <p:cNvPr id="27" name="Picture 3"/>
          <p:cNvPicPr>
            <a:picLocks noChangeAspect="1" noChangeArrowheads="1"/>
          </p:cNvPicPr>
          <p:nvPr/>
        </p:nvPicPr>
        <p:blipFill>
          <a:blip r:embed="rId3" cstate="print"/>
          <a:srcRect/>
          <a:stretch>
            <a:fillRect/>
          </a:stretch>
        </p:blipFill>
        <p:spPr bwMode="auto">
          <a:xfrm>
            <a:off x="8172400" y="176024"/>
            <a:ext cx="720080" cy="507913"/>
          </a:xfrm>
          <a:prstGeom prst="rect">
            <a:avLst/>
          </a:prstGeom>
          <a:noFill/>
          <a:ln w="9525">
            <a:noFill/>
            <a:miter lim="800000"/>
            <a:headEnd/>
            <a:tailEnd/>
          </a:ln>
        </p:spPr>
      </p:pic>
      <p:sp>
        <p:nvSpPr>
          <p:cNvPr id="28" name="Köşeli Çift Ayraç 27"/>
          <p:cNvSpPr/>
          <p:nvPr/>
        </p:nvSpPr>
        <p:spPr>
          <a:xfrm>
            <a:off x="316836" y="851090"/>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29" name="Tablo 28"/>
          <p:cNvGraphicFramePr>
            <a:graphicFrameLocks noGrp="1"/>
          </p:cNvGraphicFramePr>
          <p:nvPr>
            <p:extLst>
              <p:ext uri="{D42A27DB-BD31-4B8C-83A1-F6EECF244321}">
                <p14:modId xmlns:p14="http://schemas.microsoft.com/office/powerpoint/2010/main" val="3723379466"/>
              </p:ext>
            </p:extLst>
          </p:nvPr>
        </p:nvGraphicFramePr>
        <p:xfrm>
          <a:off x="1040599" y="900926"/>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Süreci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43</a:t>
            </a:fld>
            <a:endParaRPr lang="en-CA" dirty="0">
              <a:latin typeface="Calibri" panose="020F0502020204030204" pitchFamily="34" charset="0"/>
            </a:endParaRPr>
          </a:p>
        </p:txBody>
      </p:sp>
    </p:spTree>
    <p:extLst>
      <p:ext uri="{BB962C8B-B14F-4D97-AF65-F5344CB8AC3E}">
        <p14:creationId xmlns:p14="http://schemas.microsoft.com/office/powerpoint/2010/main" val="362069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grpSp>
        <p:nvGrpSpPr>
          <p:cNvPr id="23" name="Grup 22"/>
          <p:cNvGrpSpPr/>
          <p:nvPr/>
        </p:nvGrpSpPr>
        <p:grpSpPr>
          <a:xfrm>
            <a:off x="271736" y="396358"/>
            <a:ext cx="8332712" cy="338554"/>
            <a:chOff x="271736" y="514606"/>
            <a:chExt cx="8332712" cy="338554"/>
          </a:xfrm>
        </p:grpSpPr>
        <p:sp>
          <p:nvSpPr>
            <p:cNvPr id="24" name="3 Metin kutusu"/>
            <p:cNvSpPr txBox="1"/>
            <p:nvPr/>
          </p:nvSpPr>
          <p:spPr>
            <a:xfrm>
              <a:off x="271736" y="514606"/>
              <a:ext cx="7632848" cy="338554"/>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a:solidFill>
                    <a:schemeClr val="accent1">
                      <a:lumMod val="60000"/>
                      <a:lumOff val="40000"/>
                    </a:schemeClr>
                  </a:solidFill>
                </a:rPr>
                <a:t>|</a:t>
              </a:r>
              <a:r>
                <a:rPr lang="tr-TR" sz="1600" b="1" dirty="0">
                  <a:solidFill>
                    <a:schemeClr val="bg2">
                      <a:lumMod val="9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p:txBody>
        </p:sp>
        <p:cxnSp>
          <p:nvCxnSpPr>
            <p:cNvPr id="25" name="Düz Bağlayıcı 24"/>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7" name="Tablo 26"/>
          <p:cNvGraphicFramePr>
            <a:graphicFrameLocks noGrp="1"/>
          </p:cNvGraphicFramePr>
          <p:nvPr>
            <p:extLst>
              <p:ext uri="{D42A27DB-BD31-4B8C-83A1-F6EECF244321}">
                <p14:modId xmlns:p14="http://schemas.microsoft.com/office/powerpoint/2010/main" val="1966948448"/>
              </p:ext>
            </p:extLst>
          </p:nvPr>
        </p:nvGraphicFramePr>
        <p:xfrm>
          <a:off x="489323" y="1530692"/>
          <a:ext cx="8136904" cy="4693920"/>
        </p:xfrm>
        <a:graphic>
          <a:graphicData uri="http://schemas.openxmlformats.org/drawingml/2006/table">
            <a:tbl>
              <a:tblPr firstRow="1" firstCol="1" bandRow="1"/>
              <a:tblGrid>
                <a:gridCol w="8136904">
                  <a:extLst>
                    <a:ext uri="{9D8B030D-6E8A-4147-A177-3AD203B41FA5}">
                      <a16:colId xmlns="" xmlns:a16="http://schemas.microsoft.com/office/drawing/2014/main" val="20000"/>
                    </a:ext>
                  </a:extLst>
                </a:gridCol>
              </a:tblGrid>
              <a:tr h="4693920">
                <a:tc>
                  <a:txBody>
                    <a:bodyPr/>
                    <a:lstStyle/>
                    <a:p>
                      <a:pPr marL="180975" lvl="0" indent="-180975" algn="just">
                        <a:lnSpc>
                          <a:spcPct val="100000"/>
                        </a:lnSpc>
                        <a:spcBef>
                          <a:spcPts val="600"/>
                        </a:spcBef>
                        <a:spcAft>
                          <a:spcPts val="600"/>
                        </a:spcAft>
                        <a:buClr>
                          <a:srgbClr val="4BACC6"/>
                        </a:buClr>
                        <a:buSzPct val="125000"/>
                        <a:buFont typeface="Symbol"/>
                        <a:buChar char=""/>
                        <a:tabLst/>
                      </a:pPr>
                      <a:r>
                        <a:rPr lang="tr-TR" sz="2000" kern="1200" dirty="0" smtClean="0">
                          <a:solidFill>
                            <a:schemeClr val="accent1">
                              <a:lumMod val="50000"/>
                            </a:schemeClr>
                          </a:solidFill>
                          <a:latin typeface="Calibri" panose="020F0502020204030204" pitchFamily="34" charset="0"/>
                          <a:ea typeface="+mn-ea"/>
                          <a:cs typeface="+mn-cs"/>
                        </a:rPr>
                        <a:t>KOSGEB </a:t>
                      </a:r>
                      <a:r>
                        <a:rPr lang="tr-TR" sz="2000" kern="1200" dirty="0" err="1" smtClean="0">
                          <a:solidFill>
                            <a:schemeClr val="accent1">
                              <a:lumMod val="50000"/>
                            </a:schemeClr>
                          </a:solidFill>
                          <a:latin typeface="Calibri" panose="020F0502020204030204" pitchFamily="34" charset="0"/>
                          <a:ea typeface="+mn-ea"/>
                          <a:cs typeface="+mn-cs"/>
                        </a:rPr>
                        <a:t>Veritabanına</a:t>
                      </a:r>
                      <a:r>
                        <a:rPr lang="tr-TR" sz="2000" kern="1200" dirty="0" smtClean="0">
                          <a:solidFill>
                            <a:schemeClr val="accent1">
                              <a:lumMod val="50000"/>
                            </a:schemeClr>
                          </a:solidFill>
                          <a:latin typeface="Calibri" panose="020F0502020204030204" pitchFamily="34" charset="0"/>
                          <a:ea typeface="+mn-ea"/>
                          <a:cs typeface="+mn-cs"/>
                        </a:rPr>
                        <a:t> kayıtlı ve KOBİ Beyannamesi onaylı işletmeler KOBİ Bilgi Sistemine girerek</a:t>
                      </a:r>
                      <a:r>
                        <a:rPr lang="tr-TR" sz="2000" kern="1200" baseline="0" dirty="0" smtClean="0">
                          <a:solidFill>
                            <a:srgbClr val="7030A0"/>
                          </a:solidFill>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 yapabileceklerdir. </a:t>
                      </a:r>
                    </a:p>
                    <a:p>
                      <a:pPr marL="180975" marR="0" lvl="0" indent="-180975" algn="just" defTabSz="914400" rtl="0" eaLnBrk="1" fontAlgn="auto" latinLnBrk="0" hangingPunct="1">
                        <a:lnSpc>
                          <a:spcPct val="100000"/>
                        </a:lnSpc>
                        <a:spcBef>
                          <a:spcPts val="600"/>
                        </a:spcBef>
                        <a:spcAft>
                          <a:spcPts val="600"/>
                        </a:spcAft>
                        <a:buClr>
                          <a:srgbClr val="4BACC6"/>
                        </a:buClr>
                        <a:buSzPct val="125000"/>
                        <a:buFont typeface="Symbol"/>
                        <a:buChar char=""/>
                        <a:tabLst/>
                        <a:defRPr/>
                      </a:pPr>
                      <a:r>
                        <a:rPr lang="tr-TR" sz="2000" kern="1200" dirty="0" smtClean="0">
                          <a:solidFill>
                            <a:schemeClr val="accent1">
                              <a:lumMod val="50000"/>
                            </a:schemeClr>
                          </a:solidFill>
                          <a:latin typeface="Calibri" panose="020F0502020204030204" pitchFamily="34" charset="0"/>
                          <a:ea typeface="+mn-ea"/>
                          <a:cs typeface="+mn-cs"/>
                        </a:rPr>
                        <a:t>Başvuru ile ilgili detay bilgiler, başvuru kılavuzu ve proje formatına www.kosgeb.gov.tr adresinden (Destekler</a:t>
                      </a:r>
                      <a:r>
                        <a:rPr lang="tr-TR" sz="2000" kern="1200" baseline="0" dirty="0" smtClean="0">
                          <a:solidFill>
                            <a:schemeClr val="accent1">
                              <a:lumMod val="50000"/>
                            </a:schemeClr>
                          </a:solidFill>
                          <a:latin typeface="Calibri" panose="020F0502020204030204" pitchFamily="34" charset="0"/>
                          <a:ea typeface="+mn-ea"/>
                          <a:cs typeface="+mn-cs"/>
                        </a:rPr>
                        <a:t> / İşletme Geliştirme, Büyüme ve Uluslararasılaşma Destekleri / KOBİGEL Programı Linki)</a:t>
                      </a:r>
                      <a:r>
                        <a:rPr lang="tr-TR" sz="2000" kern="1200" dirty="0" smtClean="0">
                          <a:solidFill>
                            <a:schemeClr val="accent1">
                              <a:lumMod val="50000"/>
                            </a:schemeClr>
                          </a:solidFill>
                          <a:latin typeface="Calibri" panose="020F0502020204030204" pitchFamily="34" charset="0"/>
                          <a:ea typeface="+mn-ea"/>
                          <a:cs typeface="+mn-cs"/>
                        </a:rPr>
                        <a:t> erişilebilecektir. </a:t>
                      </a:r>
                    </a:p>
                    <a:p>
                      <a:pPr marL="180975" lvl="0" indent="-180975" algn="just">
                        <a:lnSpc>
                          <a:spcPct val="100000"/>
                        </a:lnSpc>
                        <a:spcBef>
                          <a:spcPts val="600"/>
                        </a:spcBef>
                        <a:spcAft>
                          <a:spcPts val="600"/>
                        </a:spcAft>
                        <a:buClr>
                          <a:srgbClr val="4BACC6"/>
                        </a:buClr>
                        <a:buSzPct val="125000"/>
                        <a:buFont typeface="Symbol"/>
                        <a:buChar char=""/>
                        <a:tabLst/>
                      </a:pPr>
                      <a:r>
                        <a:rPr lang="tr-TR" sz="2000" kern="1200" dirty="0" smtClean="0">
                          <a:solidFill>
                            <a:schemeClr val="tx1"/>
                          </a:solidFill>
                          <a:effectLst/>
                          <a:latin typeface="Calibri" panose="020F0502020204030204" pitchFamily="34" charset="0"/>
                          <a:ea typeface="+mn-ea"/>
                          <a:cs typeface="+mn-cs"/>
                        </a:rPr>
                        <a:t> </a:t>
                      </a:r>
                      <a:r>
                        <a:rPr lang="tr-TR" sz="2000" kern="1200" dirty="0" smtClean="0">
                          <a:solidFill>
                            <a:schemeClr val="accent1">
                              <a:lumMod val="50000"/>
                            </a:schemeClr>
                          </a:solidFill>
                          <a:latin typeface="Calibri" panose="020F0502020204030204" pitchFamily="34" charset="0"/>
                          <a:ea typeface="+mn-ea"/>
                          <a:cs typeface="+mn-cs"/>
                        </a:rPr>
                        <a:t>Başvuruda eksik olması halinde </a:t>
                      </a:r>
                      <a:r>
                        <a:rPr lang="tr-TR" sz="2000" kern="1200" dirty="0" smtClean="0">
                          <a:solidFill>
                            <a:srgbClr val="FF0000"/>
                          </a:solidFill>
                          <a:latin typeface="Calibri" panose="020F0502020204030204" pitchFamily="34" charset="0"/>
                          <a:ea typeface="+mn-ea"/>
                          <a:cs typeface="+mn-cs"/>
                        </a:rPr>
                        <a:t>eksiklikler sistem üzerinden bildirilecek </a:t>
                      </a:r>
                      <a:r>
                        <a:rPr lang="tr-TR" sz="2000" kern="1200" dirty="0" smtClean="0">
                          <a:solidFill>
                            <a:schemeClr val="accent1">
                              <a:lumMod val="50000"/>
                            </a:schemeClr>
                          </a:solidFill>
                          <a:latin typeface="Calibri" panose="020F0502020204030204" pitchFamily="34" charset="0"/>
                          <a:ea typeface="+mn-ea"/>
                          <a:cs typeface="+mn-cs"/>
                        </a:rPr>
                        <a:t>ve işletmenin Proje</a:t>
                      </a:r>
                      <a:r>
                        <a:rPr lang="tr-TR" sz="2000" kern="1200" baseline="0" dirty="0" smtClean="0">
                          <a:solidFill>
                            <a:schemeClr val="accent1">
                              <a:lumMod val="50000"/>
                            </a:schemeClr>
                          </a:solidFill>
                          <a:latin typeface="Calibri" panose="020F0502020204030204" pitchFamily="34" charset="0"/>
                          <a:ea typeface="+mn-ea"/>
                          <a:cs typeface="+mn-cs"/>
                        </a:rPr>
                        <a:t> Teklif Çağrısındaki</a:t>
                      </a:r>
                      <a:r>
                        <a:rPr lang="tr-TR" sz="2000" kern="1200" dirty="0" smtClean="0">
                          <a:solidFill>
                            <a:schemeClr val="accent1">
                              <a:lumMod val="50000"/>
                            </a:schemeClr>
                          </a:solidFill>
                          <a:latin typeface="Calibri" panose="020F0502020204030204" pitchFamily="34" charset="0"/>
                          <a:ea typeface="+mn-ea"/>
                          <a:cs typeface="+mn-cs"/>
                        </a:rPr>
                        <a:t> süreç – zaman planında belirtilen süreler dahilinde eksikliklerini gidermesi gerekecektir. Yazılı bildirim yapılmayacak olup, </a:t>
                      </a:r>
                      <a:r>
                        <a:rPr lang="tr-TR" sz="2000" kern="1200" dirty="0" smtClean="0">
                          <a:solidFill>
                            <a:srgbClr val="FF0000"/>
                          </a:solidFill>
                          <a:latin typeface="Calibri" panose="020F0502020204030204" pitchFamily="34" charset="0"/>
                          <a:ea typeface="+mn-ea"/>
                          <a:cs typeface="+mn-cs"/>
                        </a:rPr>
                        <a:t>sistem üzerinden yapılacak bildirimlerin takip yükümlüğü tümüyle başvuru sahibine aittir</a:t>
                      </a:r>
                      <a:r>
                        <a:rPr lang="tr-TR" sz="2000" kern="1200" dirty="0" smtClean="0">
                          <a:solidFill>
                            <a:schemeClr val="accent1">
                              <a:lumMod val="50000"/>
                            </a:schemeClr>
                          </a:solidFill>
                          <a:latin typeface="Calibri" panose="020F0502020204030204" pitchFamily="34" charset="0"/>
                          <a:ea typeface="+mn-ea"/>
                          <a:cs typeface="+mn-cs"/>
                        </a:rPr>
                        <a:t>. </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0"/>
                  </a:ext>
                </a:extLst>
              </a:tr>
            </a:tbl>
          </a:graphicData>
        </a:graphic>
      </p:graphicFrame>
      <p:sp>
        <p:nvSpPr>
          <p:cNvPr id="10" name="Köşeli Çift Ayraç 9"/>
          <p:cNvSpPr/>
          <p:nvPr/>
        </p:nvSpPr>
        <p:spPr>
          <a:xfrm>
            <a:off x="316836" y="833998"/>
            <a:ext cx="510749" cy="54817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tr-TR">
              <a:noFill/>
            </a:endParaRPr>
          </a:p>
        </p:txBody>
      </p:sp>
      <p:graphicFrame>
        <p:nvGraphicFramePr>
          <p:cNvPr id="11" name="Tablo 10"/>
          <p:cNvGraphicFramePr>
            <a:graphicFrameLocks noGrp="1"/>
          </p:cNvGraphicFramePr>
          <p:nvPr>
            <p:extLst>
              <p:ext uri="{D42A27DB-BD31-4B8C-83A1-F6EECF244321}">
                <p14:modId xmlns:p14="http://schemas.microsoft.com/office/powerpoint/2010/main" val="607309420"/>
              </p:ext>
            </p:extLst>
          </p:nvPr>
        </p:nvGraphicFramePr>
        <p:xfrm>
          <a:off x="1040599" y="883834"/>
          <a:ext cx="7992888" cy="456862"/>
        </p:xfrm>
        <a:graphic>
          <a:graphicData uri="http://schemas.openxmlformats.org/drawingml/2006/table">
            <a:tbl>
              <a:tblPr firstRow="1" bandRow="1">
                <a:tableStyleId>{5C22544A-7EE6-4342-B048-85BDC9FD1C3A}</a:tableStyleId>
              </a:tblPr>
              <a:tblGrid>
                <a:gridCol w="7992888">
                  <a:extLst>
                    <a:ext uri="{9D8B030D-6E8A-4147-A177-3AD203B41FA5}">
                      <a16:colId xmlns="" xmlns:a16="http://schemas.microsoft.com/office/drawing/2014/main" val="20000"/>
                    </a:ext>
                  </a:extLst>
                </a:gridCol>
              </a:tblGrid>
              <a:tr h="404520">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KOBİGEL Proje Başvuru Yeri</a:t>
                      </a:r>
                      <a:endParaRPr lang="tr-TR" sz="2400" dirty="0">
                        <a:solidFill>
                          <a:srgbClr val="5994CE"/>
                        </a:solidFill>
                        <a:latin typeface="Calibri" pitchFamily="34" charset="0"/>
                        <a:ea typeface="ヒラギノ角ゴ Pro W3" pitchFamily="1" charset="-128"/>
                      </a:endParaRPr>
                    </a:p>
                  </a:txBody>
                  <a:tcPr marT="45551" marB="4555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2"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44</a:t>
            </a:fld>
            <a:endParaRPr lang="en-CA" dirty="0">
              <a:latin typeface="Calibri" panose="020F0502020204030204" pitchFamily="34" charset="0"/>
            </a:endParaRPr>
          </a:p>
        </p:txBody>
      </p:sp>
    </p:spTree>
    <p:extLst>
      <p:ext uri="{BB962C8B-B14F-4D97-AF65-F5344CB8AC3E}">
        <p14:creationId xmlns:p14="http://schemas.microsoft.com/office/powerpoint/2010/main" val="48978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o 11"/>
          <p:cNvGraphicFramePr>
            <a:graphicFrameLocks noGrp="1"/>
          </p:cNvGraphicFramePr>
          <p:nvPr>
            <p:extLst>
              <p:ext uri="{D42A27DB-BD31-4B8C-83A1-F6EECF244321}">
                <p14:modId xmlns:p14="http://schemas.microsoft.com/office/powerpoint/2010/main" val="3829154648"/>
              </p:ext>
            </p:extLst>
          </p:nvPr>
        </p:nvGraphicFramePr>
        <p:xfrm>
          <a:off x="291006" y="679996"/>
          <a:ext cx="8745490" cy="5518608"/>
        </p:xfrm>
        <a:graphic>
          <a:graphicData uri="http://schemas.openxmlformats.org/drawingml/2006/table">
            <a:tbl>
              <a:tblPr firstRow="1" firstCol="1" bandRow="1"/>
              <a:tblGrid>
                <a:gridCol w="2480794">
                  <a:extLst>
                    <a:ext uri="{9D8B030D-6E8A-4147-A177-3AD203B41FA5}">
                      <a16:colId xmlns="" xmlns:a16="http://schemas.microsoft.com/office/drawing/2014/main" val="20000"/>
                    </a:ext>
                  </a:extLst>
                </a:gridCol>
                <a:gridCol w="2948702">
                  <a:extLst>
                    <a:ext uri="{9D8B030D-6E8A-4147-A177-3AD203B41FA5}">
                      <a16:colId xmlns="" xmlns:a16="http://schemas.microsoft.com/office/drawing/2014/main" val="20001"/>
                    </a:ext>
                  </a:extLst>
                </a:gridCol>
                <a:gridCol w="3315994">
                  <a:extLst>
                    <a:ext uri="{9D8B030D-6E8A-4147-A177-3AD203B41FA5}">
                      <a16:colId xmlns="" xmlns:a16="http://schemas.microsoft.com/office/drawing/2014/main" val="20002"/>
                    </a:ext>
                  </a:extLst>
                </a:gridCol>
              </a:tblGrid>
              <a:tr h="297423">
                <a:tc gridSpan="2">
                  <a:txBody>
                    <a:bodyPr/>
                    <a:lstStyle/>
                    <a:p>
                      <a:pPr>
                        <a:spcAft>
                          <a:spcPts val="0"/>
                        </a:spcAft>
                      </a:pPr>
                      <a:r>
                        <a:rPr lang="tr-TR" sz="2200" b="1" dirty="0" smtClean="0">
                          <a:solidFill>
                            <a:srgbClr val="FFFFFF"/>
                          </a:solidFill>
                          <a:effectLst/>
                          <a:latin typeface="Calibri" panose="020F0502020204030204" pitchFamily="34" charset="0"/>
                          <a:ea typeface="Cambria"/>
                        </a:rPr>
                        <a:t>Süreç – Zaman Planı</a:t>
                      </a:r>
                      <a:endParaRPr lang="tr-TR" sz="2200" dirty="0">
                        <a:effectLst/>
                        <a:latin typeface="Calibri" panose="020F0502020204030204" pitchFamily="34" charset="0"/>
                        <a:ea typeface="Times New Roman"/>
                      </a:endParaRPr>
                    </a:p>
                  </a:txBody>
                  <a:tcPr marL="68580" marR="68580" marT="0" marB="0">
                    <a:lnL>
                      <a:noFill/>
                    </a:lnL>
                    <a:lnR>
                      <a:noFill/>
                    </a:lnR>
                    <a:lnT>
                      <a:noFill/>
                    </a:lnT>
                    <a:lnB>
                      <a:noFill/>
                    </a:lnB>
                    <a:solidFill>
                      <a:srgbClr val="4BACC6"/>
                    </a:solidFill>
                  </a:tcPr>
                </a:tc>
                <a:tc hMerge="1">
                  <a:txBody>
                    <a:bodyPr/>
                    <a:lstStyle/>
                    <a:p>
                      <a:endParaRPr lang="tr-TR"/>
                    </a:p>
                  </a:txBody>
                  <a:tcPr/>
                </a:tc>
                <a:tc>
                  <a:txBody>
                    <a:bodyPr/>
                    <a:lstStyle/>
                    <a:p>
                      <a:pPr>
                        <a:spcAft>
                          <a:spcPts val="0"/>
                        </a:spcAft>
                      </a:pPr>
                      <a:r>
                        <a:rPr lang="tr-TR" sz="2200">
                          <a:effectLst/>
                          <a:latin typeface="Times New Roman"/>
                          <a:ea typeface="Cambria"/>
                        </a:rPr>
                        <a:t> </a:t>
                      </a:r>
                      <a:endParaRPr lang="tr-TR" sz="2200">
                        <a:effectLst/>
                        <a:latin typeface="Times New Roman"/>
                        <a:ea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0"/>
                  </a:ext>
                </a:extLst>
              </a:tr>
              <a:tr h="135192">
                <a:tc gridSpan="3">
                  <a:txBody>
                    <a:bodyPr/>
                    <a:lstStyle/>
                    <a:p>
                      <a:pPr algn="just">
                        <a:spcAft>
                          <a:spcPts val="0"/>
                        </a:spcAft>
                      </a:pPr>
                      <a:endParaRPr lang="tr-TR" sz="300" dirty="0">
                        <a:effectLst/>
                        <a:latin typeface="Calibri" panose="020F0502020204030204" pitchFamily="34" charset="0"/>
                        <a:ea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1041696">
                <a:tc>
                  <a:txBody>
                    <a:bodyPr/>
                    <a:lstStyle/>
                    <a:p>
                      <a:pPr marL="0" indent="0" algn="l">
                        <a:spcAft>
                          <a:spcPts val="0"/>
                        </a:spcAft>
                      </a:pPr>
                      <a:r>
                        <a:rPr lang="tr-TR" sz="2000" dirty="0" smtClean="0">
                          <a:solidFill>
                            <a:schemeClr val="bg1"/>
                          </a:solidFill>
                          <a:effectLst/>
                          <a:latin typeface="Calibri" panose="020F0502020204030204" pitchFamily="34" charset="0"/>
                          <a:ea typeface="Cambria"/>
                        </a:rPr>
                        <a:t>Proje başvurusu</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22 Temmuz – 17 Eylül 2020</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Son Başvuru Tarihi: 17 Eylül 2020, Saat: </a:t>
                      </a:r>
                      <a:r>
                        <a:rPr lang="tr-TR" sz="1600" kern="1200" dirty="0" smtClean="0">
                          <a:solidFill>
                            <a:srgbClr val="FF0000"/>
                          </a:solidFill>
                          <a:latin typeface="Calibri" panose="020F0502020204030204" pitchFamily="34" charset="0"/>
                          <a:ea typeface="+mn-ea"/>
                          <a:cs typeface="+mn-cs"/>
                        </a:rPr>
                        <a:t>23:59</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Bu tarih ve saate kadar başvuru sahibi tarafından sistem üzerinden onaylanmayan projeler değerlendirmeye alınmayacaktır.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2"/>
                  </a:ext>
                </a:extLst>
              </a:tr>
              <a:tr h="299160">
                <a:tc rowSpan="3">
                  <a:txBody>
                    <a:bodyPr/>
                    <a:lstStyle/>
                    <a:p>
                      <a:pPr marL="0" indent="0" algn="l">
                        <a:spcAft>
                          <a:spcPts val="0"/>
                        </a:spcAft>
                      </a:pPr>
                      <a:r>
                        <a:rPr lang="tr-TR" sz="2000" kern="1200" dirty="0" smtClean="0">
                          <a:solidFill>
                            <a:schemeClr val="bg1"/>
                          </a:solidFill>
                          <a:effectLst/>
                          <a:latin typeface="Calibri" panose="020F0502020204030204" pitchFamily="34" charset="0"/>
                          <a:ea typeface="Cambria"/>
                          <a:cs typeface="+mn-cs"/>
                        </a:rPr>
                        <a:t>Kontrol süreci</a:t>
                      </a:r>
                      <a:endParaRPr lang="tr-TR" sz="2000" kern="1200" dirty="0">
                        <a:solidFill>
                          <a:schemeClr val="bg1"/>
                        </a:solidFill>
                        <a:effectLst/>
                        <a:latin typeface="Calibri" panose="020F0502020204030204" pitchFamily="34" charset="0"/>
                        <a:ea typeface="Cambria"/>
                        <a:cs typeface="+mn-cs"/>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İlk kontrol: 21 – 27</a:t>
                      </a:r>
                      <a:r>
                        <a:rPr lang="tr-TR" sz="1600" kern="1200" baseline="0" dirty="0" smtClean="0">
                          <a:solidFill>
                            <a:schemeClr val="accent1">
                              <a:lumMod val="50000"/>
                            </a:schemeClr>
                          </a:solidFill>
                          <a:latin typeface="Calibri" panose="020F0502020204030204" pitchFamily="34" charset="0"/>
                          <a:ea typeface="+mn-ea"/>
                          <a:cs typeface="+mn-cs"/>
                        </a:rPr>
                        <a:t> Eylül 2020 </a:t>
                      </a:r>
                      <a:r>
                        <a:rPr lang="tr-TR" sz="1600" kern="1200" dirty="0" smtClean="0">
                          <a:solidFill>
                            <a:schemeClr val="accent1">
                              <a:lumMod val="50000"/>
                            </a:schemeClr>
                          </a:solidFill>
                          <a:latin typeface="Calibri" panose="020F0502020204030204" pitchFamily="34" charset="0"/>
                          <a:ea typeface="+mn-ea"/>
                          <a:cs typeface="+mn-cs"/>
                        </a:rPr>
                        <a:t>(5 iş günü)</a:t>
                      </a: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3"/>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İşletme düzeltme ve varsa itiraz: 28</a:t>
                      </a:r>
                      <a:r>
                        <a:rPr lang="tr-TR" sz="1600" kern="1200" baseline="0" dirty="0" smtClean="0">
                          <a:solidFill>
                            <a:schemeClr val="accent1">
                              <a:lumMod val="50000"/>
                            </a:schemeClr>
                          </a:solidFill>
                          <a:latin typeface="Calibri" panose="020F0502020204030204" pitchFamily="34" charset="0"/>
                          <a:ea typeface="+mn-ea"/>
                          <a:cs typeface="+mn-cs"/>
                        </a:rPr>
                        <a:t> Eylül</a:t>
                      </a:r>
                      <a:r>
                        <a:rPr lang="tr-TR" sz="1600" kern="1200" dirty="0" smtClean="0">
                          <a:solidFill>
                            <a:schemeClr val="accent1">
                              <a:lumMod val="50000"/>
                            </a:schemeClr>
                          </a:solidFill>
                          <a:latin typeface="Calibri" panose="020F0502020204030204" pitchFamily="34" charset="0"/>
                          <a:ea typeface="+mn-ea"/>
                          <a:cs typeface="+mn-cs"/>
                        </a:rPr>
                        <a:t> – 02 Ekim 2020 (5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4"/>
                  </a:ext>
                </a:extLst>
              </a:tr>
              <a:tr h="299160">
                <a:tc vMerge="1">
                  <a:txBody>
                    <a:bodyPr/>
                    <a:lstStyle/>
                    <a:p>
                      <a:pPr marL="0" indent="0" algn="l">
                        <a:spcAft>
                          <a:spcPts val="0"/>
                        </a:spcAft>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85725" algn="l"/>
                        </a:tabLst>
                        <a:defRPr/>
                      </a:pPr>
                      <a:r>
                        <a:rPr lang="tr-TR" sz="1600" kern="1200" dirty="0" smtClean="0">
                          <a:solidFill>
                            <a:schemeClr val="accent1">
                              <a:lumMod val="50000"/>
                            </a:schemeClr>
                          </a:solidFill>
                          <a:latin typeface="Calibri" panose="020F0502020204030204" pitchFamily="34" charset="0"/>
                          <a:ea typeface="+mn-ea"/>
                          <a:cs typeface="+mn-cs"/>
                        </a:rPr>
                        <a:t>KOSGEB son kontrol: 05 – 07 Ekim 2020 (3 iş 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tc>
                <a:extLst>
                  <a:ext uri="{0D108BD9-81ED-4DB2-BD59-A6C34878D82A}">
                    <a16:rowId xmlns="" xmlns:a16="http://schemas.microsoft.com/office/drawing/2014/main" val="10005"/>
                  </a:ext>
                </a:extLst>
              </a:tr>
              <a:tr h="30401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Kurul Değerlendirmesi</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15 – 25 Ekim 2020</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(1 . safha – online değerlendirme)</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Baraj puanı (100 üzerinden 40) geçemeyen projeler bu aşamada elenecektir.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6"/>
                  </a:ext>
                </a:extLst>
              </a:tr>
              <a:tr h="3040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200" dirty="0">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05</a:t>
                      </a:r>
                      <a:r>
                        <a:rPr lang="tr-TR" sz="1600" kern="1200" baseline="0" dirty="0" smtClean="0">
                          <a:solidFill>
                            <a:srgbClr val="FF0000"/>
                          </a:solidFill>
                          <a:latin typeface="Calibri" panose="020F0502020204030204" pitchFamily="34" charset="0"/>
                          <a:ea typeface="+mn-ea"/>
                          <a:cs typeface="+mn-cs"/>
                        </a:rPr>
                        <a:t> - </a:t>
                      </a:r>
                      <a:r>
                        <a:rPr lang="tr-TR" sz="1600" kern="1200" dirty="0" smtClean="0">
                          <a:solidFill>
                            <a:srgbClr val="FF0000"/>
                          </a:solidFill>
                          <a:latin typeface="Calibri" panose="020F0502020204030204" pitchFamily="34" charset="0"/>
                          <a:ea typeface="+mn-ea"/>
                          <a:cs typeface="+mn-cs"/>
                        </a:rPr>
                        <a:t>22</a:t>
                      </a:r>
                      <a:r>
                        <a:rPr lang="tr-TR" sz="1600" kern="1200" baseline="0" dirty="0" smtClean="0">
                          <a:solidFill>
                            <a:srgbClr val="FF0000"/>
                          </a:solidFill>
                          <a:latin typeface="Calibri" panose="020F0502020204030204" pitchFamily="34" charset="0"/>
                          <a:ea typeface="+mn-ea"/>
                          <a:cs typeface="+mn-cs"/>
                        </a:rPr>
                        <a:t> Kasım</a:t>
                      </a:r>
                      <a:r>
                        <a:rPr lang="tr-TR" sz="1600" kern="1200" dirty="0" smtClean="0">
                          <a:solidFill>
                            <a:srgbClr val="FF0000"/>
                          </a:solidFill>
                          <a:latin typeface="Calibri" panose="020F0502020204030204" pitchFamily="34" charset="0"/>
                          <a:ea typeface="+mn-ea"/>
                          <a:cs typeface="+mn-cs"/>
                        </a:rPr>
                        <a:t> 2020  </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(2. safha – toplantılar)</a:t>
                      </a:r>
                    </a:p>
                    <a:p>
                      <a:pPr marL="0" lvl="0" indent="0">
                        <a:buFont typeface="Arial" panose="020B0604020202020204" pitchFamily="34" charset="0"/>
                        <a:buNone/>
                        <a:tabLst>
                          <a:tab pos="85725" algn="l"/>
                        </a:tabLst>
                      </a:pPr>
                      <a:r>
                        <a:rPr lang="tr-TR" sz="1600" kern="1200" dirty="0" smtClean="0">
                          <a:solidFill>
                            <a:schemeClr val="accent1">
                              <a:lumMod val="50000"/>
                            </a:schemeClr>
                          </a:solidFill>
                          <a:latin typeface="Calibri" panose="020F0502020204030204" pitchFamily="34" charset="0"/>
                          <a:ea typeface="+mn-ea"/>
                          <a:cs typeface="+mn-cs"/>
                        </a:rPr>
                        <a:t>Nihai değerlendirmede 100 üzerinden 60 puan eşiğini geçen projeler yüksek puandan düşük puana doğru sıralanacak ve </a:t>
                      </a:r>
                      <a:r>
                        <a:rPr lang="tr-TR" sz="1600" kern="1200" dirty="0" smtClean="0">
                          <a:solidFill>
                            <a:srgbClr val="FF0000"/>
                          </a:solidFill>
                          <a:latin typeface="Calibri" panose="020F0502020204030204" pitchFamily="34" charset="0"/>
                          <a:ea typeface="+mn-ea"/>
                          <a:cs typeface="+mn-cs"/>
                        </a:rPr>
                        <a:t>bütçe imkanları dahilinde en yüksek puanlı projeler </a:t>
                      </a:r>
                      <a:r>
                        <a:rPr lang="tr-TR" sz="1600" kern="1200" dirty="0" smtClean="0">
                          <a:solidFill>
                            <a:schemeClr val="accent1">
                              <a:lumMod val="50000"/>
                            </a:schemeClr>
                          </a:solidFill>
                          <a:latin typeface="Calibri" panose="020F0502020204030204" pitchFamily="34" charset="0"/>
                          <a:ea typeface="+mn-ea"/>
                          <a:cs typeface="+mn-cs"/>
                        </a:rPr>
                        <a:t>kabul edilebilecektir. </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7"/>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solidFill>
                            <a:schemeClr val="bg1"/>
                          </a:solidFill>
                          <a:effectLst/>
                          <a:latin typeface="Calibri" panose="020F0502020204030204" pitchFamily="34" charset="0"/>
                          <a:ea typeface="Cambria"/>
                          <a:cs typeface="+mn-cs"/>
                        </a:rPr>
                        <a:t>Bildirimler</a:t>
                      </a:r>
                      <a:endParaRPr lang="tr-TR" sz="22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30 Kasım 2020 </a:t>
                      </a:r>
                      <a:r>
                        <a:rPr lang="tr-TR" sz="1600" kern="1200" dirty="0" smtClean="0">
                          <a:solidFill>
                            <a:schemeClr val="accent1">
                              <a:lumMod val="50000"/>
                            </a:schemeClr>
                          </a:solidFill>
                          <a:latin typeface="Calibri" panose="020F0502020204030204" pitchFamily="34" charset="0"/>
                          <a:ea typeface="+mn-ea"/>
                          <a:cs typeface="+mn-cs"/>
                        </a:rPr>
                        <a:t>(</a:t>
                      </a:r>
                      <a:r>
                        <a:rPr lang="tr-TR" sz="1600" u="sng" kern="1200" dirty="0" smtClean="0">
                          <a:solidFill>
                            <a:schemeClr val="accent1">
                              <a:lumMod val="50000"/>
                            </a:schemeClr>
                          </a:solidFill>
                          <a:latin typeface="Calibri" panose="020F0502020204030204" pitchFamily="34" charset="0"/>
                          <a:ea typeface="+mn-ea"/>
                          <a:cs typeface="+mn-cs"/>
                        </a:rPr>
                        <a:t>planlanan</a:t>
                      </a:r>
                      <a:r>
                        <a:rPr lang="tr-TR" sz="1600" kern="1200" dirty="0" smtClean="0">
                          <a:solidFill>
                            <a:schemeClr val="accent1">
                              <a:lumMod val="50000"/>
                            </a:schemeClr>
                          </a:solidFill>
                          <a:latin typeface="Calibri" panose="020F0502020204030204" pitchFamily="34" charset="0"/>
                          <a:ea typeface="+mn-ea"/>
                          <a:cs typeface="+mn-cs"/>
                        </a:rPr>
                        <a:t> tarihtir)</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8"/>
                  </a:ext>
                </a:extLst>
              </a:tr>
              <a:tr h="30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bg1"/>
                          </a:solidFill>
                          <a:effectLst/>
                          <a:latin typeface="Calibri" panose="020F0502020204030204" pitchFamily="34" charset="0"/>
                          <a:ea typeface="Times New Roman"/>
                        </a:rPr>
                        <a:t>Kurul Değerlendirme sürecine itiraz</a:t>
                      </a:r>
                      <a:endParaRPr lang="tr-TR" sz="2000" dirty="0">
                        <a:solidFill>
                          <a:schemeClr val="bg1"/>
                        </a:solidFill>
                        <a:effectLst/>
                        <a:latin typeface="Calibri" panose="020F0502020204030204" pitchFamily="34" charset="0"/>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lvl="0" indent="0">
                        <a:buFont typeface="Arial" panose="020B0604020202020204" pitchFamily="34" charset="0"/>
                        <a:buNone/>
                        <a:tabLst>
                          <a:tab pos="85725" algn="l"/>
                        </a:tabLst>
                      </a:pPr>
                      <a:r>
                        <a:rPr lang="tr-TR" sz="1600" kern="1200" dirty="0" smtClean="0">
                          <a:solidFill>
                            <a:srgbClr val="FF0000"/>
                          </a:solidFill>
                          <a:latin typeface="Calibri" panose="020F0502020204030204" pitchFamily="34" charset="0"/>
                          <a:ea typeface="+mn-ea"/>
                          <a:cs typeface="+mn-cs"/>
                        </a:rPr>
                        <a:t>30 Kasım – 14 Aralık 2020 </a:t>
                      </a:r>
                      <a:r>
                        <a:rPr lang="tr-TR" sz="1600" kern="1200" dirty="0" smtClean="0">
                          <a:solidFill>
                            <a:srgbClr val="006597"/>
                          </a:solidFill>
                          <a:latin typeface="Calibri" panose="020F0502020204030204" pitchFamily="34" charset="0"/>
                          <a:ea typeface="+mn-ea"/>
                          <a:cs typeface="+mn-cs"/>
                        </a:rPr>
                        <a:t>(11 işgünü)</a:t>
                      </a: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9"/>
                  </a:ext>
                </a:extLst>
              </a:tr>
            </a:tbl>
          </a:graphicData>
        </a:graphic>
      </p:graphicFrame>
      <p:grpSp>
        <p:nvGrpSpPr>
          <p:cNvPr id="14" name="Grup 13"/>
          <p:cNvGrpSpPr/>
          <p:nvPr/>
        </p:nvGrpSpPr>
        <p:grpSpPr>
          <a:xfrm>
            <a:off x="271736" y="341442"/>
            <a:ext cx="8332712" cy="584775"/>
            <a:chOff x="271736" y="514606"/>
            <a:chExt cx="8332712" cy="584775"/>
          </a:xfrm>
        </p:grpSpPr>
        <p:sp>
          <p:nvSpPr>
            <p:cNvPr id="15" name="3 Metin kutusu"/>
            <p:cNvSpPr txBox="1"/>
            <p:nvPr/>
          </p:nvSpPr>
          <p:spPr>
            <a:xfrm>
              <a:off x="271736" y="514606"/>
              <a:ext cx="7632848" cy="584775"/>
            </a:xfrm>
            <a:prstGeom prst="rect">
              <a:avLst/>
            </a:prstGeom>
            <a:noFill/>
          </p:spPr>
          <p:txBody>
            <a:bodyPr wrap="square" rtlCol="0">
              <a:spAutoFit/>
            </a:bodyPr>
            <a:lstStyle/>
            <a:p>
              <a:r>
                <a:rPr lang="tr-TR" sz="1600" b="1" dirty="0" smtClean="0">
                  <a:solidFill>
                    <a:srgbClr val="00BAD9"/>
                  </a:solidFill>
                </a:rPr>
                <a:t>KOBİGEL - KOBİ GELİŞİM DESTEK PROGRAMI </a:t>
              </a:r>
              <a:r>
                <a:rPr lang="tr-TR" sz="1600" b="1" dirty="0" smtClean="0">
                  <a:solidFill>
                    <a:schemeClr val="accent1">
                      <a:lumMod val="60000"/>
                      <a:lumOff val="40000"/>
                    </a:schemeClr>
                  </a:solidFill>
                </a:rPr>
                <a:t>| </a:t>
              </a:r>
              <a:r>
                <a:rPr lang="tr-TR" sz="1600" b="1" dirty="0" smtClean="0">
                  <a:solidFill>
                    <a:srgbClr val="0070C0"/>
                  </a:solidFill>
                </a:rPr>
                <a:t>2020 </a:t>
              </a:r>
              <a:r>
                <a:rPr lang="tr-TR" sz="1600" b="1" dirty="0">
                  <a:solidFill>
                    <a:srgbClr val="0070C0"/>
                  </a:solidFill>
                </a:rPr>
                <a:t>– </a:t>
              </a:r>
              <a:r>
                <a:rPr lang="tr-TR" sz="1600" b="1" dirty="0" smtClean="0">
                  <a:solidFill>
                    <a:srgbClr val="0070C0"/>
                  </a:solidFill>
                </a:rPr>
                <a:t>01/02 </a:t>
              </a:r>
              <a:r>
                <a:rPr lang="tr-TR" sz="1600" b="1" dirty="0">
                  <a:solidFill>
                    <a:srgbClr val="0070C0"/>
                  </a:solidFill>
                </a:rPr>
                <a:t>Proje Teklif Çağrısı</a:t>
              </a:r>
            </a:p>
            <a:p>
              <a:endParaRPr lang="tr-TR" sz="1600" b="1" dirty="0">
                <a:solidFill>
                  <a:srgbClr val="00BAD9"/>
                </a:solidFill>
              </a:endParaRPr>
            </a:p>
          </p:txBody>
        </p:sp>
        <p:cxnSp>
          <p:nvCxnSpPr>
            <p:cNvPr id="16" name="Düz Bağlayıcı 15"/>
            <p:cNvCxnSpPr/>
            <p:nvPr/>
          </p:nvCxnSpPr>
          <p:spPr>
            <a:xfrm>
              <a:off x="271736" y="853160"/>
              <a:ext cx="8332712"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3"/>
          <p:cNvPicPr>
            <a:picLocks noChangeAspect="1" noChangeArrowheads="1"/>
          </p:cNvPicPr>
          <p:nvPr/>
        </p:nvPicPr>
        <p:blipFill>
          <a:blip r:embed="rId2" cstate="print"/>
          <a:srcRect/>
          <a:stretch>
            <a:fillRect/>
          </a:stretch>
        </p:blipFill>
        <p:spPr bwMode="auto">
          <a:xfrm>
            <a:off x="8172400" y="176024"/>
            <a:ext cx="720080" cy="507913"/>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835696" y="1485643"/>
            <a:ext cx="668243" cy="52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31787" y="4308288"/>
            <a:ext cx="772152" cy="4978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54948" y="3461832"/>
            <a:ext cx="649502" cy="4687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0" name="Slayt Numarası Yer Tutucusu 1"/>
          <p:cNvSpPr txBox="1">
            <a:spLocks/>
          </p:cNvSpPr>
          <p:nvPr/>
        </p:nvSpPr>
        <p:spPr>
          <a:xfrm>
            <a:off x="6372225" y="6456811"/>
            <a:ext cx="2133600" cy="362508"/>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200"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 charset="-128"/>
                <a:cs typeface="+mn-cs"/>
              </a:defRPr>
            </a:lvl9pPr>
          </a:lstStyle>
          <a:p>
            <a:pPr>
              <a:defRPr/>
            </a:pPr>
            <a:fld id="{FF16F97C-866D-4F85-A1F6-DDF39F62CB6A}" type="slidenum">
              <a:rPr lang="en-CA" smtClean="0">
                <a:latin typeface="Calibri" panose="020F0502020204030204" pitchFamily="34" charset="0"/>
              </a:rPr>
              <a:pPr>
                <a:defRPr/>
              </a:pPr>
              <a:t>45</a:t>
            </a:fld>
            <a:endParaRPr lang="en-CA" dirty="0">
              <a:latin typeface="Calibri" panose="020F0502020204030204" pitchFamily="34" charset="0"/>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854948" y="2384428"/>
            <a:ext cx="649503" cy="465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24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AD5"/>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275856" y="244634"/>
            <a:ext cx="2520280" cy="1592011"/>
          </a:xfrm>
          <a:prstGeom prst="rect">
            <a:avLst/>
          </a:prstGeom>
          <a:noFill/>
          <a:ln w="9525">
            <a:noFill/>
            <a:miter lim="800000"/>
            <a:headEnd/>
            <a:tailEnd/>
          </a:ln>
        </p:spPr>
      </p:pic>
      <p:sp>
        <p:nvSpPr>
          <p:cNvPr id="5" name="Metin kutusu 4"/>
          <p:cNvSpPr txBox="1"/>
          <p:nvPr/>
        </p:nvSpPr>
        <p:spPr>
          <a:xfrm>
            <a:off x="107504" y="2408188"/>
            <a:ext cx="8748466" cy="3816429"/>
          </a:xfrm>
          <a:prstGeom prst="rect">
            <a:avLst/>
          </a:prstGeom>
          <a:noFill/>
        </p:spPr>
        <p:txBody>
          <a:bodyPr wrap="square" rtlCol="0">
            <a:spAutoFit/>
          </a:bodyPr>
          <a:lstStyle/>
          <a:p>
            <a:pPr algn="ctr"/>
            <a:r>
              <a:rPr lang="tr-TR" sz="5400" b="1" dirty="0" smtClean="0">
                <a:ln cmpd="sng">
                  <a:solidFill>
                    <a:prstClr val="black"/>
                  </a:solidFill>
                </a:ln>
                <a:solidFill>
                  <a:prstClr val="white"/>
                </a:solidFill>
                <a:effectLst>
                  <a:outerShdw blurRad="38100" dist="38100" dir="2700000" algn="tl">
                    <a:srgbClr val="000000">
                      <a:alpha val="43137"/>
                    </a:srgbClr>
                  </a:outerShdw>
                </a:effectLst>
              </a:rPr>
              <a:t>YURTDIŞI PAZAR</a:t>
            </a:r>
          </a:p>
          <a:p>
            <a:pPr algn="ctr"/>
            <a:r>
              <a:rPr lang="tr-TR" sz="5400" b="1" dirty="0" smtClean="0">
                <a:ln cmpd="sng">
                  <a:solidFill>
                    <a:prstClr val="black"/>
                  </a:solidFill>
                </a:ln>
                <a:solidFill>
                  <a:prstClr val="white"/>
                </a:solidFill>
                <a:effectLst>
                  <a:outerShdw blurRad="38100" dist="38100" dir="2700000" algn="tl">
                    <a:srgbClr val="000000">
                      <a:alpha val="43137"/>
                    </a:srgbClr>
                  </a:outerShdw>
                </a:effectLst>
              </a:rPr>
              <a:t> </a:t>
            </a:r>
          </a:p>
          <a:p>
            <a:pPr algn="ctr"/>
            <a:r>
              <a:rPr lang="tr-TR" sz="5400" b="1" dirty="0" smtClean="0">
                <a:ln cmpd="sng">
                  <a:solidFill>
                    <a:prstClr val="black"/>
                  </a:solidFill>
                </a:ln>
                <a:solidFill>
                  <a:prstClr val="white"/>
                </a:solidFill>
                <a:effectLst>
                  <a:outerShdw blurRad="38100" dist="38100" dir="2700000" algn="tl">
                    <a:srgbClr val="000000">
                      <a:alpha val="43137"/>
                    </a:srgbClr>
                  </a:outerShdw>
                </a:effectLst>
              </a:rPr>
              <a:t> DESTEK </a:t>
            </a:r>
            <a:r>
              <a:rPr lang="tr-TR" sz="5400" b="1" dirty="0">
                <a:ln cmpd="sng">
                  <a:solidFill>
                    <a:prstClr val="black"/>
                  </a:solidFill>
                </a:ln>
                <a:solidFill>
                  <a:prstClr val="white"/>
                </a:solidFill>
                <a:effectLst>
                  <a:outerShdw blurRad="38100" dist="38100" dir="2700000" algn="tl">
                    <a:srgbClr val="000000">
                      <a:alpha val="43137"/>
                    </a:srgbClr>
                  </a:outerShdw>
                </a:effectLst>
              </a:rPr>
              <a:t>PROGRAMI</a:t>
            </a:r>
          </a:p>
          <a:p>
            <a:pPr algn="ctr"/>
            <a:endParaRPr lang="tr-TR" sz="4000" b="1" dirty="0" smtClean="0">
              <a:ln cmpd="sng">
                <a:solidFill>
                  <a:prstClr val="black"/>
                </a:solidFill>
              </a:ln>
              <a:solidFill>
                <a:prstClr val="white"/>
              </a:solidFill>
              <a:effectLst>
                <a:outerShdw blurRad="38100" dist="38100" dir="2700000" algn="tl">
                  <a:srgbClr val="000000">
                    <a:alpha val="43137"/>
                  </a:srgbClr>
                </a:outerShdw>
              </a:effectLst>
            </a:endParaRPr>
          </a:p>
          <a:p>
            <a:pPr algn="ctr"/>
            <a:endParaRPr lang="tr-TR" sz="4000" b="1" dirty="0" smtClean="0">
              <a:ln cmpd="sng">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947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0B5A8250-5674-46F5-AC34-98C60EA99E78}" type="slidenum">
              <a:rPr lang="tr-TR"/>
              <a:pPr>
                <a:defRPr/>
              </a:pPr>
              <a:t>47</a:t>
            </a:fld>
            <a:endParaRPr lang="tr-TR"/>
          </a:p>
        </p:txBody>
      </p:sp>
      <p:sp>
        <p:nvSpPr>
          <p:cNvPr id="138243" name="Rectangle 2"/>
          <p:cNvSpPr>
            <a:spLocks noGrp="1" noChangeArrowheads="1"/>
          </p:cNvSpPr>
          <p:nvPr>
            <p:ph type="body" idx="1"/>
          </p:nvPr>
        </p:nvSpPr>
        <p:spPr>
          <a:xfrm>
            <a:off x="522291" y="1353868"/>
            <a:ext cx="8010525" cy="4080581"/>
          </a:xfrm>
        </p:spPr>
        <p:txBody>
          <a:bodyPr/>
          <a:lstStyle/>
          <a:p>
            <a:pPr algn="just" eaLnBrk="1" hangingPunct="1">
              <a:lnSpc>
                <a:spcPct val="150000"/>
              </a:lnSpc>
              <a:buFont typeface="Wingdings" pitchFamily="2" charset="2"/>
              <a:buChar char="ü"/>
            </a:pPr>
            <a:r>
              <a:rPr lang="tr-TR" altLang="tr-TR" sz="2800" smtClean="0"/>
              <a:t>Programdan yararlanmak isteyen işletmelerin, başvuru tarihi itibariyle son mali yılda bilanço esasına göre defter tutmuş olması ve son mali yıl verilerinin onaylı olması gerekir.</a:t>
            </a:r>
          </a:p>
          <a:p>
            <a:pPr algn="just" eaLnBrk="1" hangingPunct="1">
              <a:lnSpc>
                <a:spcPct val="150000"/>
              </a:lnSpc>
              <a:buFont typeface="Wingdings" pitchFamily="2" charset="2"/>
              <a:buChar char="ü"/>
            </a:pPr>
            <a:endParaRPr lang="tr-TR" altLang="tr-TR" sz="1000" smtClean="0"/>
          </a:p>
          <a:p>
            <a:pPr algn="just" eaLnBrk="1" hangingPunct="1">
              <a:lnSpc>
                <a:spcPct val="150000"/>
              </a:lnSpc>
              <a:buFont typeface="Wingdings" pitchFamily="2" charset="2"/>
              <a:buChar char="ü"/>
            </a:pPr>
            <a:r>
              <a:rPr lang="tr-TR" altLang="tr-TR" sz="2800" smtClean="0"/>
              <a:t>İşletmeler bu destekten bir defa yararlanabilir. </a:t>
            </a:r>
          </a:p>
        </p:txBody>
      </p:sp>
    </p:spTree>
    <p:extLst>
      <p:ext uri="{BB962C8B-B14F-4D97-AF65-F5344CB8AC3E}">
        <p14:creationId xmlns:p14="http://schemas.microsoft.com/office/powerpoint/2010/main" val="3026656022"/>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ayt Numarası Yer Tutucusu 5"/>
          <p:cNvSpPr>
            <a:spLocks noGrp="1"/>
          </p:cNvSpPr>
          <p:nvPr>
            <p:ph type="sldNum" sz="quarter" idx="12"/>
          </p:nvPr>
        </p:nvSpPr>
        <p:spPr/>
        <p:txBody>
          <a:bodyPr/>
          <a:lstStyle/>
          <a:p>
            <a:pPr>
              <a:defRPr/>
            </a:pPr>
            <a:fld id="{F1DFE386-0283-48B3-B634-BBC000E438E4}" type="slidenum">
              <a:rPr lang="tr-TR"/>
              <a:pPr>
                <a:defRPr/>
              </a:pPr>
              <a:t>48</a:t>
            </a:fld>
            <a:endParaRPr lang="tr-TR"/>
          </a:p>
        </p:txBody>
      </p:sp>
      <p:sp>
        <p:nvSpPr>
          <p:cNvPr id="139267" name="Text Box 2"/>
          <p:cNvSpPr txBox="1">
            <a:spLocks noChangeArrowheads="1"/>
          </p:cNvSpPr>
          <p:nvPr/>
        </p:nvSpPr>
        <p:spPr bwMode="auto">
          <a:xfrm>
            <a:off x="1717678" y="412803"/>
            <a:ext cx="7426325" cy="4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rgbClr val="000000"/>
                </a:solidFill>
                <a:latin typeface="Verdana" pitchFamily="34" charset="0"/>
                <a:cs typeface="Arial" pitchFamily="34" charset="0"/>
              </a:defRPr>
            </a:lvl1pPr>
            <a:lvl2pPr marL="742950" indent="-285750" eaLnBrk="0" hangingPunct="0">
              <a:defRPr sz="3600">
                <a:solidFill>
                  <a:srgbClr val="000000"/>
                </a:solidFill>
                <a:latin typeface="Verdana" pitchFamily="34" charset="0"/>
                <a:cs typeface="Arial" pitchFamily="34" charset="0"/>
              </a:defRPr>
            </a:lvl2pPr>
            <a:lvl3pPr marL="1143000" indent="-228600" eaLnBrk="0" hangingPunct="0">
              <a:defRPr sz="3600">
                <a:solidFill>
                  <a:srgbClr val="000000"/>
                </a:solidFill>
                <a:latin typeface="Verdana" pitchFamily="34" charset="0"/>
                <a:cs typeface="Arial" pitchFamily="34" charset="0"/>
              </a:defRPr>
            </a:lvl3pPr>
            <a:lvl4pPr marL="1600200" indent="-228600" eaLnBrk="0" hangingPunct="0">
              <a:defRPr sz="3600">
                <a:solidFill>
                  <a:srgbClr val="000000"/>
                </a:solidFill>
                <a:latin typeface="Verdana" pitchFamily="34" charset="0"/>
                <a:cs typeface="Arial" pitchFamily="34" charset="0"/>
              </a:defRPr>
            </a:lvl4pPr>
            <a:lvl5pPr marL="2057400" indent="-228600" eaLnBrk="0" hangingPunct="0">
              <a:defRPr sz="3600">
                <a:solidFill>
                  <a:srgbClr val="000000"/>
                </a:solidFill>
                <a:latin typeface="Verdana" pitchFamily="34" charset="0"/>
                <a:cs typeface="Arial" pitchFamily="34" charset="0"/>
              </a:defRPr>
            </a:lvl5pPr>
            <a:lvl6pPr marL="2514600" indent="-228600" algn="ctr" eaLnBrk="0" fontAlgn="base" hangingPunct="0">
              <a:spcBef>
                <a:spcPct val="50000"/>
              </a:spcBef>
              <a:spcAft>
                <a:spcPct val="0"/>
              </a:spcAft>
              <a:defRPr sz="3600">
                <a:solidFill>
                  <a:srgbClr val="000000"/>
                </a:solidFill>
                <a:latin typeface="Verdana" pitchFamily="34" charset="0"/>
                <a:cs typeface="Arial" pitchFamily="34" charset="0"/>
              </a:defRPr>
            </a:lvl6pPr>
            <a:lvl7pPr marL="2971800" indent="-228600" algn="ctr" eaLnBrk="0" fontAlgn="base" hangingPunct="0">
              <a:spcBef>
                <a:spcPct val="50000"/>
              </a:spcBef>
              <a:spcAft>
                <a:spcPct val="0"/>
              </a:spcAft>
              <a:defRPr sz="3600">
                <a:solidFill>
                  <a:srgbClr val="000000"/>
                </a:solidFill>
                <a:latin typeface="Verdana" pitchFamily="34" charset="0"/>
                <a:cs typeface="Arial" pitchFamily="34" charset="0"/>
              </a:defRPr>
            </a:lvl7pPr>
            <a:lvl8pPr marL="3429000" indent="-228600" algn="ctr" eaLnBrk="0" fontAlgn="base" hangingPunct="0">
              <a:spcBef>
                <a:spcPct val="50000"/>
              </a:spcBef>
              <a:spcAft>
                <a:spcPct val="0"/>
              </a:spcAft>
              <a:defRPr sz="3600">
                <a:solidFill>
                  <a:srgbClr val="000000"/>
                </a:solidFill>
                <a:latin typeface="Verdana" pitchFamily="34" charset="0"/>
                <a:cs typeface="Arial" pitchFamily="34" charset="0"/>
              </a:defRPr>
            </a:lvl8pPr>
            <a:lvl9pPr marL="3886200" indent="-228600" algn="ctr" eaLnBrk="0" fontAlgn="base" hangingPunct="0">
              <a:spcBef>
                <a:spcPct val="50000"/>
              </a:spcBef>
              <a:spcAft>
                <a:spcPct val="0"/>
              </a:spcAft>
              <a:defRPr sz="3600">
                <a:solidFill>
                  <a:srgbClr val="000000"/>
                </a:solidFill>
                <a:latin typeface="Verdana" pitchFamily="34" charset="0"/>
                <a:cs typeface="Arial" pitchFamily="34" charset="0"/>
              </a:defRPr>
            </a:lvl9pPr>
          </a:lstStyle>
          <a:p>
            <a:pPr algn="l" eaLnBrk="1" hangingPunct="1"/>
            <a:r>
              <a:rPr lang="tr-TR" altLang="tr-TR" sz="2200" b="1">
                <a:solidFill>
                  <a:srgbClr val="00A6E6"/>
                </a:solidFill>
                <a:latin typeface="Arial" pitchFamily="34" charset="0"/>
              </a:rPr>
              <a:t>PROJE BAŞVURU VE DEĞERLENDİRME SÜRECİ</a:t>
            </a:r>
          </a:p>
        </p:txBody>
      </p:sp>
      <p:sp>
        <p:nvSpPr>
          <p:cNvPr id="1691651" name="Text Box 3"/>
          <p:cNvSpPr txBox="1">
            <a:spLocks noChangeArrowheads="1"/>
          </p:cNvSpPr>
          <p:nvPr/>
        </p:nvSpPr>
        <p:spPr bwMode="auto">
          <a:xfrm>
            <a:off x="1511300" y="1407644"/>
            <a:ext cx="7632700" cy="276784"/>
          </a:xfrm>
          <a:prstGeom prst="rect">
            <a:avLst/>
          </a:prstGeom>
          <a:noFill/>
          <a:ln>
            <a:noFill/>
          </a:ln>
          <a:effectLst/>
          <a:extLst/>
        </p:spPr>
        <p:txBody>
          <a:bodyPr>
            <a:spAutoFit/>
          </a:bodyPr>
          <a:lstStyle/>
          <a:p>
            <a:pPr algn="l">
              <a:lnSpc>
                <a:spcPct val="60000"/>
              </a:lnSpc>
              <a:defRPr/>
            </a:pPr>
            <a:endParaRPr lang="tr-TR" sz="2000" b="1">
              <a:solidFill>
                <a:srgbClr val="00A6E6"/>
              </a:solidFill>
              <a:effectLst>
                <a:outerShdw blurRad="38100" dist="38100" dir="2700000" algn="tl">
                  <a:srgbClr val="C0C0C0"/>
                </a:outerShdw>
              </a:effectLst>
              <a:latin typeface="Arial" pitchFamily="34" charset="0"/>
            </a:endParaRPr>
          </a:p>
        </p:txBody>
      </p:sp>
      <p:sp>
        <p:nvSpPr>
          <p:cNvPr id="139269" name="AutoShape 4"/>
          <p:cNvSpPr>
            <a:spLocks noChangeArrowheads="1"/>
          </p:cNvSpPr>
          <p:nvPr/>
        </p:nvSpPr>
        <p:spPr bwMode="auto">
          <a:xfrm>
            <a:off x="1516066" y="1209942"/>
            <a:ext cx="1457325" cy="553567"/>
          </a:xfrm>
          <a:prstGeom prst="flowChartAlternateProcess">
            <a:avLst/>
          </a:prstGeom>
          <a:gradFill rotWithShape="1">
            <a:gsLst>
              <a:gs pos="0">
                <a:srgbClr val="AAA9A9"/>
              </a:gs>
              <a:gs pos="100000">
                <a:srgbClr val="DFDEDE"/>
              </a:gs>
            </a:gsLst>
            <a:lin ang="5400000" scaled="1"/>
          </a:gradFill>
          <a:ln w="9525">
            <a:miter lim="800000"/>
            <a:headEnd/>
            <a:tailEnd/>
          </a:ln>
          <a:scene3d>
            <a:camera prst="legacyObliqueTopLeft"/>
            <a:lightRig rig="legacyFlat3" dir="t"/>
          </a:scene3d>
          <a:sp3d extrusionH="227000" prstMaterial="legacyMatte">
            <a:bevelT w="13500" h="13500" prst="angle"/>
            <a:bevelB w="13500" h="13500" prst="angle"/>
            <a:extrusionClr>
              <a:srgbClr val="AAA9A9"/>
            </a:extrusionClr>
          </a:sp3d>
        </p:spPr>
        <p:txBody>
          <a:bodyPr anchor="ctr">
            <a:spAutoFit/>
            <a:flatTx/>
          </a:bodyPr>
          <a:lstStyle/>
          <a:p>
            <a:pPr>
              <a:lnSpc>
                <a:spcPct val="85000"/>
              </a:lnSpc>
              <a:spcBef>
                <a:spcPct val="20000"/>
              </a:spcBef>
            </a:pPr>
            <a:r>
              <a:rPr lang="tr-TR" altLang="tr-TR" sz="1400" b="1">
                <a:solidFill>
                  <a:schemeClr val="tx1"/>
                </a:solidFill>
                <a:latin typeface="Arial" pitchFamily="34" charset="0"/>
              </a:rPr>
              <a:t>Başvuru</a:t>
            </a:r>
          </a:p>
          <a:p>
            <a:pPr>
              <a:lnSpc>
                <a:spcPct val="85000"/>
              </a:lnSpc>
              <a:spcBef>
                <a:spcPct val="20000"/>
              </a:spcBef>
            </a:pPr>
            <a:r>
              <a:rPr lang="tr-TR" altLang="tr-TR" sz="1400" b="1">
                <a:solidFill>
                  <a:schemeClr val="tx1"/>
                </a:solidFill>
                <a:latin typeface="Arial" pitchFamily="34" charset="0"/>
              </a:rPr>
              <a:t>(İşletme/</a:t>
            </a:r>
          </a:p>
        </p:txBody>
      </p:sp>
      <p:sp>
        <p:nvSpPr>
          <p:cNvPr id="139270" name="AutoShape 5"/>
          <p:cNvSpPr>
            <a:spLocks noChangeArrowheads="1"/>
          </p:cNvSpPr>
          <p:nvPr/>
        </p:nvSpPr>
        <p:spPr bwMode="auto">
          <a:xfrm>
            <a:off x="1060450" y="2079831"/>
            <a:ext cx="2247900" cy="1360194"/>
          </a:xfrm>
          <a:prstGeom prst="flowChartDecision">
            <a:avLst/>
          </a:prstGeom>
          <a:gradFill rotWithShape="1">
            <a:gsLst>
              <a:gs pos="0">
                <a:srgbClr val="AAA9A9"/>
              </a:gs>
              <a:gs pos="100000">
                <a:srgbClr val="DFDEDE"/>
              </a:gs>
            </a:gsLst>
            <a:lin ang="5400000" scaled="1"/>
          </a:gradFill>
          <a:ln w="9525">
            <a:miter lim="800000"/>
            <a:headEnd/>
            <a:tailEnd/>
          </a:ln>
          <a:scene3d>
            <a:camera prst="legacyObliqueTopLeft"/>
            <a:lightRig rig="legacyFlat3" dir="t"/>
          </a:scene3d>
          <a:sp3d extrusionH="227000" prstMaterial="legacyMatte">
            <a:bevelT w="13500" h="13500" prst="angle"/>
            <a:bevelB w="13500" h="13500" prst="angle"/>
            <a:extrusionClr>
              <a:srgbClr val="AAA9A9"/>
            </a:extrusionClr>
          </a:sp3d>
        </p:spPr>
        <p:txBody>
          <a:bodyPr anchor="ctr">
            <a:spAutoFit/>
            <a:flatTx/>
          </a:bodyPr>
          <a:lstStyle/>
          <a:p>
            <a:pPr>
              <a:lnSpc>
                <a:spcPct val="85000"/>
              </a:lnSpc>
              <a:spcBef>
                <a:spcPct val="20000"/>
              </a:spcBef>
            </a:pPr>
            <a:r>
              <a:rPr lang="tr-TR" altLang="tr-TR" sz="1400" b="1">
                <a:solidFill>
                  <a:schemeClr val="tx1"/>
                </a:solidFill>
                <a:latin typeface="Arial" pitchFamily="34" charset="0"/>
              </a:rPr>
              <a:t>İnceleme</a:t>
            </a:r>
          </a:p>
          <a:p>
            <a:pPr>
              <a:lnSpc>
                <a:spcPct val="85000"/>
              </a:lnSpc>
              <a:spcBef>
                <a:spcPct val="20000"/>
              </a:spcBef>
            </a:pPr>
            <a:r>
              <a:rPr lang="tr-TR" altLang="tr-TR" sz="1400" b="1">
                <a:solidFill>
                  <a:schemeClr val="tx1"/>
                </a:solidFill>
                <a:latin typeface="Arial" pitchFamily="34" charset="0"/>
              </a:rPr>
              <a:t>(KOSGEB Birimi)</a:t>
            </a:r>
          </a:p>
        </p:txBody>
      </p:sp>
      <p:sp>
        <p:nvSpPr>
          <p:cNvPr id="139271" name="AutoShape 6"/>
          <p:cNvSpPr>
            <a:spLocks noChangeArrowheads="1"/>
          </p:cNvSpPr>
          <p:nvPr/>
        </p:nvSpPr>
        <p:spPr bwMode="auto">
          <a:xfrm>
            <a:off x="1196978" y="3840176"/>
            <a:ext cx="1935163" cy="1274786"/>
          </a:xfrm>
          <a:prstGeom prst="flowChartDecision">
            <a:avLst/>
          </a:prstGeom>
          <a:gradFill rotWithShape="1">
            <a:gsLst>
              <a:gs pos="0">
                <a:srgbClr val="AAA9A9"/>
              </a:gs>
              <a:gs pos="100000">
                <a:srgbClr val="DFDEDE"/>
              </a:gs>
            </a:gsLst>
            <a:lin ang="5400000" scaled="1"/>
          </a:gradFill>
          <a:ln w="9525">
            <a:miter lim="800000"/>
            <a:headEnd/>
            <a:tailEnd/>
          </a:ln>
          <a:scene3d>
            <a:camera prst="legacyObliqueTopLeft"/>
            <a:lightRig rig="legacyFlat3" dir="t"/>
          </a:scene3d>
          <a:sp3d extrusionH="227000" prstMaterial="legacyMatte">
            <a:bevelT w="13500" h="13500" prst="angle"/>
            <a:bevelB w="13500" h="13500" prst="angle"/>
            <a:extrusionClr>
              <a:srgbClr val="AAA9A9"/>
            </a:extrusionClr>
          </a:sp3d>
        </p:spPr>
        <p:txBody>
          <a:bodyPr anchor="ctr">
            <a:spAutoFit/>
            <a:flatTx/>
          </a:bodyPr>
          <a:lstStyle/>
          <a:p>
            <a:pPr>
              <a:lnSpc>
                <a:spcPct val="85000"/>
              </a:lnSpc>
              <a:spcBef>
                <a:spcPct val="0"/>
              </a:spcBef>
            </a:pPr>
            <a:endParaRPr lang="tr-TR" altLang="tr-TR" sz="1400" b="1">
              <a:solidFill>
                <a:schemeClr val="tx1"/>
              </a:solidFill>
              <a:latin typeface="Arial" pitchFamily="34" charset="0"/>
            </a:endParaRPr>
          </a:p>
          <a:p>
            <a:pPr>
              <a:lnSpc>
                <a:spcPct val="85000"/>
              </a:lnSpc>
              <a:spcBef>
                <a:spcPct val="0"/>
              </a:spcBef>
            </a:pPr>
            <a:r>
              <a:rPr lang="tr-TR" altLang="tr-TR" sz="1400" b="1">
                <a:solidFill>
                  <a:schemeClr val="tx1"/>
                </a:solidFill>
                <a:latin typeface="Arial" pitchFamily="34" charset="0"/>
              </a:rPr>
              <a:t>Kurul</a:t>
            </a:r>
          </a:p>
          <a:p>
            <a:pPr>
              <a:lnSpc>
                <a:spcPct val="85000"/>
              </a:lnSpc>
              <a:spcBef>
                <a:spcPct val="0"/>
              </a:spcBef>
            </a:pPr>
            <a:endParaRPr lang="tr-TR" altLang="tr-TR" sz="1400" b="1">
              <a:solidFill>
                <a:schemeClr val="tx1"/>
              </a:solidFill>
              <a:latin typeface="Arial" pitchFamily="34" charset="0"/>
            </a:endParaRPr>
          </a:p>
        </p:txBody>
      </p:sp>
      <p:sp>
        <p:nvSpPr>
          <p:cNvPr id="139272" name="Line 7"/>
          <p:cNvSpPr>
            <a:spLocks noChangeShapeType="1"/>
          </p:cNvSpPr>
          <p:nvPr/>
        </p:nvSpPr>
        <p:spPr bwMode="auto">
          <a:xfrm>
            <a:off x="2185988" y="1738201"/>
            <a:ext cx="0" cy="447598"/>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cxnSp>
        <p:nvCxnSpPr>
          <p:cNvPr id="139273" name="AutoShape 8"/>
          <p:cNvCxnSpPr>
            <a:cxnSpLocks noChangeShapeType="1"/>
            <a:endCxn id="139271" idx="0"/>
          </p:cNvCxnSpPr>
          <p:nvPr/>
        </p:nvCxnSpPr>
        <p:spPr bwMode="auto">
          <a:xfrm flipH="1">
            <a:off x="2165350" y="3353035"/>
            <a:ext cx="6350" cy="487139"/>
          </a:xfrm>
          <a:prstGeom prst="straightConnector1">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cxnSp>
      <p:sp>
        <p:nvSpPr>
          <p:cNvPr id="139274" name="AutoShape 9"/>
          <p:cNvSpPr>
            <a:spLocks noChangeArrowheads="1"/>
          </p:cNvSpPr>
          <p:nvPr/>
        </p:nvSpPr>
        <p:spPr bwMode="auto">
          <a:xfrm>
            <a:off x="1208088" y="5481898"/>
            <a:ext cx="1858962" cy="1066012"/>
          </a:xfrm>
          <a:prstGeom prst="flowChartTerminator">
            <a:avLst/>
          </a:prstGeom>
          <a:gradFill rotWithShape="1">
            <a:gsLst>
              <a:gs pos="0">
                <a:srgbClr val="AAA9A9"/>
              </a:gs>
              <a:gs pos="100000">
                <a:srgbClr val="DFDEDE"/>
              </a:gs>
            </a:gsLst>
            <a:lin ang="5400000" scaled="1"/>
          </a:gradFill>
          <a:ln w="9525">
            <a:miter lim="800000"/>
            <a:headEnd/>
            <a:tailEnd/>
          </a:ln>
          <a:scene3d>
            <a:camera prst="legacyObliqueTopLeft"/>
            <a:lightRig rig="legacyFlat3" dir="t"/>
          </a:scene3d>
          <a:sp3d extrusionH="227000" prstMaterial="legacyMatte">
            <a:bevelT w="13500" h="13500" prst="angle"/>
            <a:bevelB w="13500" h="13500" prst="angle"/>
            <a:extrusionClr>
              <a:srgbClr val="AAA9A9"/>
            </a:extrusionClr>
          </a:sp3d>
        </p:spPr>
        <p:txBody>
          <a:bodyPr wrap="none" anchor="ctr">
            <a:spAutoFit/>
            <a:flatTx/>
          </a:bodyPr>
          <a:lstStyle/>
          <a:p>
            <a:pPr>
              <a:lnSpc>
                <a:spcPct val="80000"/>
              </a:lnSpc>
              <a:spcBef>
                <a:spcPct val="0"/>
              </a:spcBef>
            </a:pPr>
            <a:r>
              <a:rPr lang="tr-TR" altLang="tr-TR" sz="1400" b="1">
                <a:solidFill>
                  <a:schemeClr val="tx1"/>
                </a:solidFill>
                <a:latin typeface="Arial" pitchFamily="34" charset="0"/>
              </a:rPr>
              <a:t>Kararın </a:t>
            </a:r>
          </a:p>
          <a:p>
            <a:pPr>
              <a:lnSpc>
                <a:spcPct val="80000"/>
              </a:lnSpc>
              <a:spcBef>
                <a:spcPct val="0"/>
              </a:spcBef>
            </a:pPr>
            <a:r>
              <a:rPr lang="tr-TR" altLang="tr-TR" sz="1400" b="1">
                <a:solidFill>
                  <a:schemeClr val="tx1"/>
                </a:solidFill>
                <a:latin typeface="Arial" pitchFamily="34" charset="0"/>
              </a:rPr>
              <a:t>Başvuru Sahibine</a:t>
            </a:r>
          </a:p>
          <a:p>
            <a:pPr>
              <a:lnSpc>
                <a:spcPct val="80000"/>
              </a:lnSpc>
              <a:spcBef>
                <a:spcPct val="0"/>
              </a:spcBef>
            </a:pPr>
            <a:r>
              <a:rPr lang="tr-TR" altLang="tr-TR" sz="1400" b="1">
                <a:solidFill>
                  <a:schemeClr val="tx1"/>
                </a:solidFill>
                <a:latin typeface="Arial" pitchFamily="34" charset="0"/>
              </a:rPr>
              <a:t>Bildirilmesi</a:t>
            </a:r>
          </a:p>
          <a:p>
            <a:pPr>
              <a:lnSpc>
                <a:spcPct val="80000"/>
              </a:lnSpc>
              <a:spcBef>
                <a:spcPct val="0"/>
              </a:spcBef>
            </a:pPr>
            <a:r>
              <a:rPr lang="tr-TR" altLang="tr-TR" sz="1200" b="1">
                <a:solidFill>
                  <a:schemeClr val="tx1"/>
                </a:solidFill>
                <a:latin typeface="Arial" pitchFamily="34" charset="0"/>
              </a:rPr>
              <a:t>(KOGEB Birimi)</a:t>
            </a:r>
          </a:p>
        </p:txBody>
      </p:sp>
      <p:sp>
        <p:nvSpPr>
          <p:cNvPr id="139275" name="Line 10"/>
          <p:cNvSpPr>
            <a:spLocks noChangeShapeType="1"/>
          </p:cNvSpPr>
          <p:nvPr/>
        </p:nvSpPr>
        <p:spPr bwMode="auto">
          <a:xfrm>
            <a:off x="2141538" y="5031136"/>
            <a:ext cx="0" cy="563057"/>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39276" name="AutoShape 11"/>
          <p:cNvSpPr>
            <a:spLocks noChangeArrowheads="1"/>
          </p:cNvSpPr>
          <p:nvPr/>
        </p:nvSpPr>
        <p:spPr bwMode="auto">
          <a:xfrm>
            <a:off x="3690941" y="5670109"/>
            <a:ext cx="1716087" cy="782902"/>
          </a:xfrm>
          <a:prstGeom prst="flowChartAlternateProcess">
            <a:avLst/>
          </a:prstGeom>
          <a:gradFill rotWithShape="1">
            <a:gsLst>
              <a:gs pos="0">
                <a:srgbClr val="AAA9A9"/>
              </a:gs>
              <a:gs pos="100000">
                <a:srgbClr val="DFDEDE"/>
              </a:gs>
            </a:gsLst>
            <a:lin ang="5400000" scaled="1"/>
          </a:gradFill>
          <a:ln w="9525">
            <a:miter lim="800000"/>
            <a:headEnd/>
            <a:tailEnd/>
          </a:ln>
          <a:scene3d>
            <a:camera prst="legacyObliqueTopLeft"/>
            <a:lightRig rig="legacyFlat3" dir="t"/>
          </a:scene3d>
          <a:sp3d extrusionH="227000" prstMaterial="legacyMatte">
            <a:bevelT w="13500" h="13500" prst="angle"/>
            <a:bevelB w="13500" h="13500" prst="angle"/>
            <a:extrusionClr>
              <a:srgbClr val="AAA9A9"/>
            </a:extrusionClr>
          </a:sp3d>
        </p:spPr>
        <p:txBody>
          <a:bodyPr wrap="none" anchor="ctr">
            <a:spAutoFit/>
            <a:flatTx/>
          </a:bodyPr>
          <a:lstStyle/>
          <a:p>
            <a:pPr>
              <a:spcBef>
                <a:spcPct val="0"/>
              </a:spcBef>
            </a:pPr>
            <a:r>
              <a:rPr lang="tr-TR" altLang="tr-TR" sz="1400" b="1" dirty="0">
                <a:solidFill>
                  <a:schemeClr val="tx1"/>
                </a:solidFill>
                <a:latin typeface="Arial" pitchFamily="34" charset="0"/>
              </a:rPr>
              <a:t>Taahhütnamenin </a:t>
            </a:r>
          </a:p>
          <a:p>
            <a:pPr>
              <a:spcBef>
                <a:spcPct val="0"/>
              </a:spcBef>
            </a:pPr>
            <a:r>
              <a:rPr lang="tr-TR" altLang="tr-TR" sz="1400" b="1" dirty="0" smtClean="0">
                <a:solidFill>
                  <a:schemeClr val="tx1"/>
                </a:solidFill>
                <a:latin typeface="Arial" pitchFamily="34" charset="0"/>
              </a:rPr>
              <a:t>Onaylanması</a:t>
            </a:r>
            <a:endParaRPr lang="tr-TR" altLang="tr-TR" sz="1400" b="1" dirty="0">
              <a:solidFill>
                <a:schemeClr val="tx1"/>
              </a:solidFill>
              <a:latin typeface="Arial" pitchFamily="34" charset="0"/>
            </a:endParaRPr>
          </a:p>
          <a:p>
            <a:pPr>
              <a:spcBef>
                <a:spcPct val="0"/>
              </a:spcBef>
            </a:pPr>
            <a:r>
              <a:rPr lang="tr-TR" altLang="tr-TR" sz="1200" b="1" dirty="0">
                <a:solidFill>
                  <a:schemeClr val="tx1"/>
                </a:solidFill>
                <a:latin typeface="Arial" pitchFamily="34" charset="0"/>
              </a:rPr>
              <a:t>(İşletme)</a:t>
            </a:r>
          </a:p>
        </p:txBody>
      </p:sp>
      <p:sp>
        <p:nvSpPr>
          <p:cNvPr id="139277" name="Line 12"/>
          <p:cNvSpPr>
            <a:spLocks noChangeShapeType="1"/>
          </p:cNvSpPr>
          <p:nvPr/>
        </p:nvSpPr>
        <p:spPr bwMode="auto">
          <a:xfrm>
            <a:off x="3041650" y="6043372"/>
            <a:ext cx="630238" cy="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39278" name="Text Box 15"/>
          <p:cNvSpPr txBox="1">
            <a:spLocks noChangeArrowheads="1"/>
          </p:cNvSpPr>
          <p:nvPr/>
        </p:nvSpPr>
        <p:spPr bwMode="auto">
          <a:xfrm>
            <a:off x="2998791" y="5684344"/>
            <a:ext cx="720725" cy="30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rgbClr val="000000"/>
                </a:solidFill>
                <a:latin typeface="Verdana" pitchFamily="34" charset="0"/>
                <a:cs typeface="Arial" pitchFamily="34" charset="0"/>
              </a:defRPr>
            </a:lvl1pPr>
            <a:lvl2pPr marL="742950" indent="-285750" eaLnBrk="0" hangingPunct="0">
              <a:defRPr sz="3600">
                <a:solidFill>
                  <a:srgbClr val="000000"/>
                </a:solidFill>
                <a:latin typeface="Verdana" pitchFamily="34" charset="0"/>
                <a:cs typeface="Arial" pitchFamily="34" charset="0"/>
              </a:defRPr>
            </a:lvl2pPr>
            <a:lvl3pPr marL="1143000" indent="-228600" eaLnBrk="0" hangingPunct="0">
              <a:defRPr sz="3600">
                <a:solidFill>
                  <a:srgbClr val="000000"/>
                </a:solidFill>
                <a:latin typeface="Verdana" pitchFamily="34" charset="0"/>
                <a:cs typeface="Arial" pitchFamily="34" charset="0"/>
              </a:defRPr>
            </a:lvl3pPr>
            <a:lvl4pPr marL="1600200" indent="-228600" eaLnBrk="0" hangingPunct="0">
              <a:defRPr sz="3600">
                <a:solidFill>
                  <a:srgbClr val="000000"/>
                </a:solidFill>
                <a:latin typeface="Verdana" pitchFamily="34" charset="0"/>
                <a:cs typeface="Arial" pitchFamily="34" charset="0"/>
              </a:defRPr>
            </a:lvl4pPr>
            <a:lvl5pPr marL="2057400" indent="-228600" eaLnBrk="0" hangingPunct="0">
              <a:defRPr sz="3600">
                <a:solidFill>
                  <a:srgbClr val="000000"/>
                </a:solidFill>
                <a:latin typeface="Verdana" pitchFamily="34" charset="0"/>
                <a:cs typeface="Arial" pitchFamily="34" charset="0"/>
              </a:defRPr>
            </a:lvl5pPr>
            <a:lvl6pPr marL="2514600" indent="-228600" algn="ctr" eaLnBrk="0" fontAlgn="base" hangingPunct="0">
              <a:spcBef>
                <a:spcPct val="50000"/>
              </a:spcBef>
              <a:spcAft>
                <a:spcPct val="0"/>
              </a:spcAft>
              <a:defRPr sz="3600">
                <a:solidFill>
                  <a:srgbClr val="000000"/>
                </a:solidFill>
                <a:latin typeface="Verdana" pitchFamily="34" charset="0"/>
                <a:cs typeface="Arial" pitchFamily="34" charset="0"/>
              </a:defRPr>
            </a:lvl6pPr>
            <a:lvl7pPr marL="2971800" indent="-228600" algn="ctr" eaLnBrk="0" fontAlgn="base" hangingPunct="0">
              <a:spcBef>
                <a:spcPct val="50000"/>
              </a:spcBef>
              <a:spcAft>
                <a:spcPct val="0"/>
              </a:spcAft>
              <a:defRPr sz="3600">
                <a:solidFill>
                  <a:srgbClr val="000000"/>
                </a:solidFill>
                <a:latin typeface="Verdana" pitchFamily="34" charset="0"/>
                <a:cs typeface="Arial" pitchFamily="34" charset="0"/>
              </a:defRPr>
            </a:lvl7pPr>
            <a:lvl8pPr marL="3429000" indent="-228600" algn="ctr" eaLnBrk="0" fontAlgn="base" hangingPunct="0">
              <a:spcBef>
                <a:spcPct val="50000"/>
              </a:spcBef>
              <a:spcAft>
                <a:spcPct val="0"/>
              </a:spcAft>
              <a:defRPr sz="3600">
                <a:solidFill>
                  <a:srgbClr val="000000"/>
                </a:solidFill>
                <a:latin typeface="Verdana" pitchFamily="34" charset="0"/>
                <a:cs typeface="Arial" pitchFamily="34" charset="0"/>
              </a:defRPr>
            </a:lvl8pPr>
            <a:lvl9pPr marL="3886200" indent="-228600" algn="ctr" eaLnBrk="0" fontAlgn="base" hangingPunct="0">
              <a:spcBef>
                <a:spcPct val="50000"/>
              </a:spcBef>
              <a:spcAft>
                <a:spcPct val="0"/>
              </a:spcAft>
              <a:defRPr sz="3600">
                <a:solidFill>
                  <a:srgbClr val="000000"/>
                </a:solidFill>
                <a:latin typeface="Verdana" pitchFamily="34" charset="0"/>
                <a:cs typeface="Arial" pitchFamily="34" charset="0"/>
              </a:defRPr>
            </a:lvl9pPr>
          </a:lstStyle>
          <a:p>
            <a:pPr algn="l" eaLnBrk="1" hangingPunct="1"/>
            <a:r>
              <a:rPr lang="tr-TR" altLang="tr-TR" sz="1400" b="1">
                <a:solidFill>
                  <a:schemeClr val="tx1"/>
                </a:solidFill>
                <a:latin typeface="Arial" pitchFamily="34" charset="0"/>
              </a:rPr>
              <a:t>Onay</a:t>
            </a:r>
          </a:p>
        </p:txBody>
      </p:sp>
      <p:cxnSp>
        <p:nvCxnSpPr>
          <p:cNvPr id="139279" name="AutoShape 16"/>
          <p:cNvCxnSpPr>
            <a:cxnSpLocks noChangeShapeType="1"/>
            <a:stCxn id="139274" idx="1"/>
            <a:endCxn id="139269" idx="1"/>
          </p:cNvCxnSpPr>
          <p:nvPr/>
        </p:nvCxnSpPr>
        <p:spPr bwMode="auto">
          <a:xfrm rot="10800000" flipH="1">
            <a:off x="1208091" y="1486723"/>
            <a:ext cx="307975" cy="4528180"/>
          </a:xfrm>
          <a:prstGeom prst="bentConnector3">
            <a:avLst>
              <a:gd name="adj1" fmla="val -74227"/>
            </a:avLst>
          </a:prstGeom>
          <a:noFill/>
          <a:ln w="38100">
            <a:solidFill>
              <a:srgbClr val="CC0000"/>
            </a:solidFill>
            <a:miter lim="800000"/>
            <a:headEnd/>
            <a:tailEnd type="triangle" w="med" len="med"/>
          </a:ln>
          <a:extLst>
            <a:ext uri="{909E8E84-426E-40DD-AFC4-6F175D3DCCD1}">
              <a14:hiddenFill xmlns:a14="http://schemas.microsoft.com/office/drawing/2010/main">
                <a:noFill/>
              </a14:hiddenFill>
            </a:ext>
          </a:extLst>
        </p:spPr>
      </p:cxnSp>
      <p:sp>
        <p:nvSpPr>
          <p:cNvPr id="139280" name="Text Box 17"/>
          <p:cNvSpPr txBox="1">
            <a:spLocks noChangeArrowheads="1"/>
          </p:cNvSpPr>
          <p:nvPr/>
        </p:nvSpPr>
        <p:spPr bwMode="auto">
          <a:xfrm rot="-5400000">
            <a:off x="-381259" y="4163842"/>
            <a:ext cx="156896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rgbClr val="000000"/>
                </a:solidFill>
                <a:latin typeface="Verdana" pitchFamily="34" charset="0"/>
                <a:cs typeface="Arial" pitchFamily="34" charset="0"/>
              </a:defRPr>
            </a:lvl1pPr>
            <a:lvl2pPr marL="742950" indent="-285750" eaLnBrk="0" hangingPunct="0">
              <a:defRPr sz="3600">
                <a:solidFill>
                  <a:srgbClr val="000000"/>
                </a:solidFill>
                <a:latin typeface="Verdana" pitchFamily="34" charset="0"/>
                <a:cs typeface="Arial" pitchFamily="34" charset="0"/>
              </a:defRPr>
            </a:lvl2pPr>
            <a:lvl3pPr marL="1143000" indent="-228600" eaLnBrk="0" hangingPunct="0">
              <a:defRPr sz="3600">
                <a:solidFill>
                  <a:srgbClr val="000000"/>
                </a:solidFill>
                <a:latin typeface="Verdana" pitchFamily="34" charset="0"/>
                <a:cs typeface="Arial" pitchFamily="34" charset="0"/>
              </a:defRPr>
            </a:lvl3pPr>
            <a:lvl4pPr marL="1600200" indent="-228600" eaLnBrk="0" hangingPunct="0">
              <a:defRPr sz="3600">
                <a:solidFill>
                  <a:srgbClr val="000000"/>
                </a:solidFill>
                <a:latin typeface="Verdana" pitchFamily="34" charset="0"/>
                <a:cs typeface="Arial" pitchFamily="34" charset="0"/>
              </a:defRPr>
            </a:lvl4pPr>
            <a:lvl5pPr marL="2057400" indent="-228600" eaLnBrk="0" hangingPunct="0">
              <a:defRPr sz="3600">
                <a:solidFill>
                  <a:srgbClr val="000000"/>
                </a:solidFill>
                <a:latin typeface="Verdana" pitchFamily="34" charset="0"/>
                <a:cs typeface="Arial" pitchFamily="34" charset="0"/>
              </a:defRPr>
            </a:lvl5pPr>
            <a:lvl6pPr marL="2514600" indent="-228600" algn="ctr" eaLnBrk="0" fontAlgn="base" hangingPunct="0">
              <a:spcBef>
                <a:spcPct val="50000"/>
              </a:spcBef>
              <a:spcAft>
                <a:spcPct val="0"/>
              </a:spcAft>
              <a:defRPr sz="3600">
                <a:solidFill>
                  <a:srgbClr val="000000"/>
                </a:solidFill>
                <a:latin typeface="Verdana" pitchFamily="34" charset="0"/>
                <a:cs typeface="Arial" pitchFamily="34" charset="0"/>
              </a:defRPr>
            </a:lvl6pPr>
            <a:lvl7pPr marL="2971800" indent="-228600" algn="ctr" eaLnBrk="0" fontAlgn="base" hangingPunct="0">
              <a:spcBef>
                <a:spcPct val="50000"/>
              </a:spcBef>
              <a:spcAft>
                <a:spcPct val="0"/>
              </a:spcAft>
              <a:defRPr sz="3600">
                <a:solidFill>
                  <a:srgbClr val="000000"/>
                </a:solidFill>
                <a:latin typeface="Verdana" pitchFamily="34" charset="0"/>
                <a:cs typeface="Arial" pitchFamily="34" charset="0"/>
              </a:defRPr>
            </a:lvl7pPr>
            <a:lvl8pPr marL="3429000" indent="-228600" algn="ctr" eaLnBrk="0" fontAlgn="base" hangingPunct="0">
              <a:spcBef>
                <a:spcPct val="50000"/>
              </a:spcBef>
              <a:spcAft>
                <a:spcPct val="0"/>
              </a:spcAft>
              <a:defRPr sz="3600">
                <a:solidFill>
                  <a:srgbClr val="000000"/>
                </a:solidFill>
                <a:latin typeface="Verdana" pitchFamily="34" charset="0"/>
                <a:cs typeface="Arial" pitchFamily="34" charset="0"/>
              </a:defRPr>
            </a:lvl8pPr>
            <a:lvl9pPr marL="3886200" indent="-228600" algn="ctr" eaLnBrk="0" fontAlgn="base" hangingPunct="0">
              <a:spcBef>
                <a:spcPct val="50000"/>
              </a:spcBef>
              <a:spcAft>
                <a:spcPct val="0"/>
              </a:spcAft>
              <a:defRPr sz="3600">
                <a:solidFill>
                  <a:srgbClr val="000000"/>
                </a:solidFill>
                <a:latin typeface="Verdana" pitchFamily="34" charset="0"/>
                <a:cs typeface="Arial" pitchFamily="34" charset="0"/>
              </a:defRPr>
            </a:lvl9pPr>
          </a:lstStyle>
          <a:p>
            <a:pPr algn="l" eaLnBrk="1" hangingPunct="1"/>
            <a:r>
              <a:rPr lang="tr-TR" altLang="tr-TR" sz="1400" b="1">
                <a:solidFill>
                  <a:schemeClr val="tx1"/>
                </a:solidFill>
                <a:latin typeface="Arial" pitchFamily="34" charset="0"/>
              </a:rPr>
              <a:t>Red / Düzeltme</a:t>
            </a:r>
          </a:p>
        </p:txBody>
      </p:sp>
      <p:sp>
        <p:nvSpPr>
          <p:cNvPr id="139281" name="AutoShape 18"/>
          <p:cNvSpPr>
            <a:spLocks noChangeArrowheads="1"/>
          </p:cNvSpPr>
          <p:nvPr/>
        </p:nvSpPr>
        <p:spPr bwMode="auto">
          <a:xfrm>
            <a:off x="4173541" y="1374429"/>
            <a:ext cx="1163637" cy="381170"/>
          </a:xfrm>
          <a:prstGeom prst="flowChartDocument">
            <a:avLst/>
          </a:prstGeom>
          <a:solidFill>
            <a:srgbClr val="E9E9E9"/>
          </a:solidFill>
          <a:ln w="9525" algn="ctr">
            <a:solidFill>
              <a:schemeClr val="bg2"/>
            </a:solidFill>
            <a:miter lim="800000"/>
            <a:headEnd/>
            <a:tailEnd/>
          </a:ln>
          <a:effectLst>
            <a:outerShdw dist="107763" dir="13500000" algn="ctr" rotWithShape="0">
              <a:schemeClr val="bg2">
                <a:alpha val="50000"/>
              </a:schemeClr>
            </a:outerShdw>
          </a:effectLst>
        </p:spPr>
        <p:txBody>
          <a:bodyPr anchor="ctr">
            <a:spAutoFit/>
          </a:bodyPr>
          <a:lstStyle/>
          <a:p>
            <a:pPr algn="l">
              <a:spcBef>
                <a:spcPct val="25000"/>
              </a:spcBef>
              <a:buFont typeface="Wingdings" pitchFamily="2" charset="2"/>
              <a:buChar char="ü"/>
            </a:pPr>
            <a:r>
              <a:rPr lang="tr-TR" altLang="tr-TR" sz="1400" b="1">
                <a:solidFill>
                  <a:schemeClr val="tx1"/>
                </a:solidFill>
                <a:latin typeface="Arial" pitchFamily="34" charset="0"/>
              </a:rPr>
              <a:t>Proje</a:t>
            </a:r>
          </a:p>
        </p:txBody>
      </p:sp>
      <p:sp>
        <p:nvSpPr>
          <p:cNvPr id="139282" name="Line 19"/>
          <p:cNvSpPr>
            <a:spLocks noChangeShapeType="1"/>
          </p:cNvSpPr>
          <p:nvPr/>
        </p:nvSpPr>
        <p:spPr bwMode="auto">
          <a:xfrm>
            <a:off x="2951166" y="1469326"/>
            <a:ext cx="1216025"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
        <p:nvSpPr>
          <p:cNvPr id="139283" name="AutoShape 20"/>
          <p:cNvSpPr>
            <a:spLocks noChangeArrowheads="1"/>
          </p:cNvSpPr>
          <p:nvPr/>
        </p:nvSpPr>
        <p:spPr bwMode="auto">
          <a:xfrm>
            <a:off x="6102353" y="5731794"/>
            <a:ext cx="1878013" cy="580455"/>
          </a:xfrm>
          <a:prstGeom prst="flowChartAlternateProcess">
            <a:avLst/>
          </a:prstGeom>
          <a:gradFill rotWithShape="1">
            <a:gsLst>
              <a:gs pos="0">
                <a:srgbClr val="AAA9A9"/>
              </a:gs>
              <a:gs pos="100000">
                <a:srgbClr val="DFDEDE"/>
              </a:gs>
            </a:gsLst>
            <a:lin ang="5400000" scaled="1"/>
          </a:gradFill>
          <a:ln w="9525">
            <a:miter lim="800000"/>
            <a:headEnd/>
            <a:tailEnd/>
          </a:ln>
          <a:scene3d>
            <a:camera prst="legacyObliqueTopLeft"/>
            <a:lightRig rig="legacyFlat3" dir="t"/>
          </a:scene3d>
          <a:sp3d extrusionH="227000" prstMaterial="legacyMatte">
            <a:bevelT w="13500" h="13500" prst="angle"/>
            <a:bevelB w="13500" h="13500" prst="angle"/>
            <a:extrusionClr>
              <a:srgbClr val="AAA9A9"/>
            </a:extrusionClr>
          </a:sp3d>
        </p:spPr>
        <p:txBody>
          <a:bodyPr anchor="ctr">
            <a:spAutoFit/>
            <a:flatTx/>
          </a:bodyPr>
          <a:lstStyle/>
          <a:p>
            <a:pPr algn="l">
              <a:spcBef>
                <a:spcPct val="0"/>
              </a:spcBef>
            </a:pPr>
            <a:r>
              <a:rPr lang="tr-TR" altLang="tr-TR" sz="1400" b="1">
                <a:solidFill>
                  <a:schemeClr val="tx1"/>
                </a:solidFill>
                <a:latin typeface="Arial" pitchFamily="34" charset="0"/>
              </a:rPr>
              <a:t>Projenin </a:t>
            </a:r>
          </a:p>
          <a:p>
            <a:pPr algn="l">
              <a:spcBef>
                <a:spcPct val="0"/>
              </a:spcBef>
            </a:pPr>
            <a:r>
              <a:rPr lang="tr-TR" altLang="tr-TR" sz="1400" b="1">
                <a:solidFill>
                  <a:schemeClr val="tx1"/>
                </a:solidFill>
                <a:latin typeface="Arial" pitchFamily="34" charset="0"/>
              </a:rPr>
              <a:t>Başlaması</a:t>
            </a:r>
          </a:p>
        </p:txBody>
      </p:sp>
      <p:sp>
        <p:nvSpPr>
          <p:cNvPr id="139284" name="Line 21"/>
          <p:cNvSpPr>
            <a:spLocks noChangeShapeType="1"/>
          </p:cNvSpPr>
          <p:nvPr/>
        </p:nvSpPr>
        <p:spPr bwMode="auto">
          <a:xfrm>
            <a:off x="5427666" y="6016484"/>
            <a:ext cx="630237" cy="0"/>
          </a:xfrm>
          <a:prstGeom prst="line">
            <a:avLst/>
          </a:prstGeom>
          <a:noFill/>
          <a:ln w="76200">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tr-TR"/>
          </a:p>
        </p:txBody>
      </p:sp>
    </p:spTree>
    <p:extLst>
      <p:ext uri="{BB962C8B-B14F-4D97-AF65-F5344CB8AC3E}">
        <p14:creationId xmlns:p14="http://schemas.microsoft.com/office/powerpoint/2010/main" val="4063227915"/>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3502C219-8A0F-40C3-A5C1-0DB58DF2225F}" type="slidenum">
              <a:rPr lang="tr-TR"/>
              <a:pPr>
                <a:defRPr/>
              </a:pPr>
              <a:t>49</a:t>
            </a:fld>
            <a:endParaRPr lang="tr-TR"/>
          </a:p>
        </p:txBody>
      </p:sp>
      <p:graphicFrame>
        <p:nvGraphicFramePr>
          <p:cNvPr id="2" name="Tablo 1"/>
          <p:cNvGraphicFramePr>
            <a:graphicFrameLocks noGrp="1"/>
          </p:cNvGraphicFramePr>
          <p:nvPr/>
        </p:nvGraphicFramePr>
        <p:xfrm>
          <a:off x="457203" y="1891618"/>
          <a:ext cx="8435975" cy="3946138"/>
        </p:xfrm>
        <a:graphic>
          <a:graphicData uri="http://schemas.openxmlformats.org/drawingml/2006/table">
            <a:tbl>
              <a:tblPr/>
              <a:tblGrid>
                <a:gridCol w="4776115"/>
                <a:gridCol w="3659860"/>
              </a:tblGrid>
              <a:tr h="563734">
                <a:tc>
                  <a:txBody>
                    <a:bodyPr/>
                    <a:lstStyle/>
                    <a:p>
                      <a:pPr algn="l"/>
                      <a:r>
                        <a:rPr lang="tr-TR" sz="1800" b="1" dirty="0">
                          <a:effectLst/>
                        </a:rPr>
                        <a:t>Gider Adı</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a:r>
                        <a:rPr lang="fr-FR" sz="1800" b="1" dirty="0" err="1" smtClean="0">
                          <a:effectLst/>
                        </a:rPr>
                        <a:t>Destek</a:t>
                      </a:r>
                      <a:r>
                        <a:rPr lang="fr-FR" sz="1800" b="1" dirty="0" smtClean="0">
                          <a:effectLst/>
                        </a:rPr>
                        <a:t> </a:t>
                      </a:r>
                      <a:r>
                        <a:rPr lang="fr-FR" sz="1800" b="1" dirty="0" err="1">
                          <a:effectLst/>
                        </a:rPr>
                        <a:t>Üst</a:t>
                      </a:r>
                      <a:r>
                        <a:rPr lang="fr-FR" sz="1800" b="1" dirty="0">
                          <a:effectLst/>
                        </a:rPr>
                        <a:t> </a:t>
                      </a:r>
                      <a:r>
                        <a:rPr lang="fr-FR" sz="1800" b="1" dirty="0" err="1">
                          <a:effectLst/>
                        </a:rPr>
                        <a:t>Limiti</a:t>
                      </a:r>
                      <a:r>
                        <a:rPr lang="fr-FR" sz="1800" b="1" dirty="0">
                          <a:effectLst/>
                        </a:rPr>
                        <a:t> </a:t>
                      </a:r>
                      <a:r>
                        <a:rPr lang="tr-TR" sz="1800" b="1" baseline="0" dirty="0" smtClean="0">
                          <a:effectLst/>
                        </a:rPr>
                        <a:t> </a:t>
                      </a:r>
                      <a:r>
                        <a:rPr lang="fr-FR" sz="1800" b="1" dirty="0" smtClean="0">
                          <a:effectLst/>
                        </a:rPr>
                        <a:t>(</a:t>
                      </a:r>
                      <a:r>
                        <a:rPr lang="fr-FR" sz="1800" b="1" dirty="0">
                          <a:effectLst/>
                        </a:rPr>
                        <a:t>TL)</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r>
              <a:tr h="563734">
                <a:tc>
                  <a:txBody>
                    <a:bodyPr/>
                    <a:lstStyle/>
                    <a:p>
                      <a:pPr algn="l"/>
                      <a:r>
                        <a:rPr lang="tr-TR" sz="1800" b="1">
                          <a:effectLst/>
                        </a:rPr>
                        <a:t>Personel Gideri</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tr-TR" sz="1800" b="1">
                          <a:effectLst/>
                        </a:rPr>
                        <a:t>100.000</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63734">
                <a:tc>
                  <a:txBody>
                    <a:bodyPr/>
                    <a:lstStyle/>
                    <a:p>
                      <a:pPr algn="l"/>
                      <a:r>
                        <a:rPr lang="tr-TR" sz="1800" b="1">
                          <a:effectLst/>
                        </a:rPr>
                        <a:t>Yazılım ve Donanım Giderleri</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a:r>
                        <a:rPr lang="tr-TR" sz="1800" b="1" dirty="0">
                          <a:effectLst/>
                        </a:rPr>
                        <a:t>100.000</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r>
              <a:tr h="563734">
                <a:tc>
                  <a:txBody>
                    <a:bodyPr/>
                    <a:lstStyle/>
                    <a:p>
                      <a:pPr algn="l"/>
                      <a:r>
                        <a:rPr lang="tr-TR" sz="1800" b="1" dirty="0">
                          <a:effectLst/>
                        </a:rPr>
                        <a:t>Tanıtım Giderleri</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tr-TR" sz="1800" b="1">
                          <a:effectLst/>
                        </a:rPr>
                        <a:t>100.000</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63734">
                <a:tc>
                  <a:txBody>
                    <a:bodyPr/>
                    <a:lstStyle/>
                    <a:p>
                      <a:pPr algn="l"/>
                      <a:r>
                        <a:rPr lang="tr-TR" sz="1800" b="1">
                          <a:effectLst/>
                        </a:rPr>
                        <a:t>Yurt Dışı Fuar ve Seyahat Giderleri</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a:r>
                        <a:rPr lang="tr-TR" sz="1800" b="1">
                          <a:effectLst/>
                        </a:rPr>
                        <a:t>150.000</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r>
              <a:tr h="563734">
                <a:tc>
                  <a:txBody>
                    <a:bodyPr/>
                    <a:lstStyle/>
                    <a:p>
                      <a:pPr algn="l"/>
                      <a:r>
                        <a:rPr lang="tr-TR" sz="1800" b="1">
                          <a:effectLst/>
                        </a:rPr>
                        <a:t>Test Analiz ve Belgelendirme Giderleri</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tr-TR" sz="1800" b="1">
                          <a:effectLst/>
                        </a:rPr>
                        <a:t>100.000</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63734">
                <a:tc>
                  <a:txBody>
                    <a:bodyPr/>
                    <a:lstStyle/>
                    <a:p>
                      <a:pPr algn="l"/>
                      <a:r>
                        <a:rPr lang="tr-TR" sz="1800" b="1">
                          <a:effectLst/>
                        </a:rPr>
                        <a:t>Hizmet Alım Giderleri</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a:r>
                        <a:rPr lang="tr-TR" sz="1800" b="1" dirty="0">
                          <a:effectLst/>
                        </a:rPr>
                        <a:t>100.000</a:t>
                      </a:r>
                    </a:p>
                  </a:txBody>
                  <a:tcPr marL="37140" marR="37140" marT="37002" marB="37002"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r>
            </a:tbl>
          </a:graphicData>
        </a:graphic>
      </p:graphicFrame>
      <p:sp>
        <p:nvSpPr>
          <p:cNvPr id="140317" name="Text Box 2"/>
          <p:cNvSpPr txBox="1">
            <a:spLocks noChangeArrowheads="1"/>
          </p:cNvSpPr>
          <p:nvPr/>
        </p:nvSpPr>
        <p:spPr bwMode="auto">
          <a:xfrm>
            <a:off x="1557341" y="627905"/>
            <a:ext cx="7426325" cy="4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rgbClr val="000000"/>
                </a:solidFill>
                <a:latin typeface="Verdana" pitchFamily="34" charset="0"/>
                <a:cs typeface="Arial" pitchFamily="34" charset="0"/>
              </a:defRPr>
            </a:lvl1pPr>
            <a:lvl2pPr marL="742950" indent="-285750" eaLnBrk="0" hangingPunct="0">
              <a:defRPr sz="3600">
                <a:solidFill>
                  <a:srgbClr val="000000"/>
                </a:solidFill>
                <a:latin typeface="Verdana" pitchFamily="34" charset="0"/>
                <a:cs typeface="Arial" pitchFamily="34" charset="0"/>
              </a:defRPr>
            </a:lvl2pPr>
            <a:lvl3pPr marL="1143000" indent="-228600" eaLnBrk="0" hangingPunct="0">
              <a:defRPr sz="3600">
                <a:solidFill>
                  <a:srgbClr val="000000"/>
                </a:solidFill>
                <a:latin typeface="Verdana" pitchFamily="34" charset="0"/>
                <a:cs typeface="Arial" pitchFamily="34" charset="0"/>
              </a:defRPr>
            </a:lvl3pPr>
            <a:lvl4pPr marL="1600200" indent="-228600" eaLnBrk="0" hangingPunct="0">
              <a:defRPr sz="3600">
                <a:solidFill>
                  <a:srgbClr val="000000"/>
                </a:solidFill>
                <a:latin typeface="Verdana" pitchFamily="34" charset="0"/>
                <a:cs typeface="Arial" pitchFamily="34" charset="0"/>
              </a:defRPr>
            </a:lvl4pPr>
            <a:lvl5pPr marL="2057400" indent="-228600" eaLnBrk="0" hangingPunct="0">
              <a:defRPr sz="3600">
                <a:solidFill>
                  <a:srgbClr val="000000"/>
                </a:solidFill>
                <a:latin typeface="Verdana" pitchFamily="34" charset="0"/>
                <a:cs typeface="Arial" pitchFamily="34" charset="0"/>
              </a:defRPr>
            </a:lvl5pPr>
            <a:lvl6pPr marL="2514600" indent="-228600" algn="ctr" eaLnBrk="0" fontAlgn="base" hangingPunct="0">
              <a:spcBef>
                <a:spcPct val="50000"/>
              </a:spcBef>
              <a:spcAft>
                <a:spcPct val="0"/>
              </a:spcAft>
              <a:defRPr sz="3600">
                <a:solidFill>
                  <a:srgbClr val="000000"/>
                </a:solidFill>
                <a:latin typeface="Verdana" pitchFamily="34" charset="0"/>
                <a:cs typeface="Arial" pitchFamily="34" charset="0"/>
              </a:defRPr>
            </a:lvl6pPr>
            <a:lvl7pPr marL="2971800" indent="-228600" algn="ctr" eaLnBrk="0" fontAlgn="base" hangingPunct="0">
              <a:spcBef>
                <a:spcPct val="50000"/>
              </a:spcBef>
              <a:spcAft>
                <a:spcPct val="0"/>
              </a:spcAft>
              <a:defRPr sz="3600">
                <a:solidFill>
                  <a:srgbClr val="000000"/>
                </a:solidFill>
                <a:latin typeface="Verdana" pitchFamily="34" charset="0"/>
                <a:cs typeface="Arial" pitchFamily="34" charset="0"/>
              </a:defRPr>
            </a:lvl7pPr>
            <a:lvl8pPr marL="3429000" indent="-228600" algn="ctr" eaLnBrk="0" fontAlgn="base" hangingPunct="0">
              <a:spcBef>
                <a:spcPct val="50000"/>
              </a:spcBef>
              <a:spcAft>
                <a:spcPct val="0"/>
              </a:spcAft>
              <a:defRPr sz="3600">
                <a:solidFill>
                  <a:srgbClr val="000000"/>
                </a:solidFill>
                <a:latin typeface="Verdana" pitchFamily="34" charset="0"/>
                <a:cs typeface="Arial" pitchFamily="34" charset="0"/>
              </a:defRPr>
            </a:lvl8pPr>
            <a:lvl9pPr marL="3886200" indent="-228600" algn="ctr" eaLnBrk="0" fontAlgn="base" hangingPunct="0">
              <a:spcBef>
                <a:spcPct val="50000"/>
              </a:spcBef>
              <a:spcAft>
                <a:spcPct val="0"/>
              </a:spcAft>
              <a:defRPr sz="3600">
                <a:solidFill>
                  <a:srgbClr val="000000"/>
                </a:solidFill>
                <a:latin typeface="Verdana" pitchFamily="34" charset="0"/>
                <a:cs typeface="Arial" pitchFamily="34" charset="0"/>
              </a:defRPr>
            </a:lvl9pPr>
          </a:lstStyle>
          <a:p>
            <a:pPr algn="l" eaLnBrk="1" hangingPunct="1"/>
            <a:r>
              <a:rPr lang="tr-TR" altLang="tr-TR" sz="2200" b="1">
                <a:solidFill>
                  <a:srgbClr val="00A6E6"/>
                </a:solidFill>
                <a:latin typeface="Arial" pitchFamily="34" charset="0"/>
              </a:rPr>
              <a:t>UYGUN GİDERLER VE DESTEK ÜST LİMİTLERİ</a:t>
            </a:r>
          </a:p>
        </p:txBody>
      </p:sp>
    </p:spTree>
    <p:extLst>
      <p:ext uri="{BB962C8B-B14F-4D97-AF65-F5344CB8AC3E}">
        <p14:creationId xmlns:p14="http://schemas.microsoft.com/office/powerpoint/2010/main" val="98769798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176F-93CC-4415-BB0C-5FD562410E30}" type="slidenum">
              <a:rPr kumimoji="0" lang="tr-TR" sz="1200" b="0" i="0" u="none" strike="noStrike" kern="1200" cap="none" spc="0" normalizeH="0" baseline="0" noProof="0" smtClean="0">
                <a:ln>
                  <a:noFill/>
                </a:ln>
                <a:solidFill>
                  <a:prstClr val="black"/>
                </a:solidFill>
                <a:effectLst/>
                <a:uLnTx/>
                <a:uFillTx/>
                <a:latin typeface="Frutiger 45 Light"/>
                <a:ea typeface="ヒラギノ角ゴ Pro W3"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prstClr val="black"/>
              </a:solidFill>
              <a:effectLst/>
              <a:uLnTx/>
              <a:uFillTx/>
              <a:latin typeface="Frutiger 45 Light"/>
              <a:ea typeface="ヒラギノ角ゴ Pro W3" pitchFamily="1" charset="-128"/>
              <a:cs typeface="+mn-cs"/>
            </a:endParaRPr>
          </a:p>
        </p:txBody>
      </p:sp>
      <p:graphicFrame>
        <p:nvGraphicFramePr>
          <p:cNvPr id="20" name="Diyagram 19"/>
          <p:cNvGraphicFramePr/>
          <p:nvPr>
            <p:extLst>
              <p:ext uri="{D42A27DB-BD31-4B8C-83A1-F6EECF244321}">
                <p14:modId xmlns:p14="http://schemas.microsoft.com/office/powerpoint/2010/main" val="1250371743"/>
              </p:ext>
            </p:extLst>
          </p:nvPr>
        </p:nvGraphicFramePr>
        <p:xfrm>
          <a:off x="359952" y="391964"/>
          <a:ext cx="8784048" cy="6273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Metin kutusu 20"/>
          <p:cNvSpPr txBox="1"/>
          <p:nvPr/>
        </p:nvSpPr>
        <p:spPr>
          <a:xfrm>
            <a:off x="467544" y="1256094"/>
            <a:ext cx="1440160" cy="76659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200" b="1" i="0" u="none" strike="noStrike" kern="1200" cap="none" spc="0" normalizeH="0" baseline="0" noProof="0" dirty="0" smtClean="0">
                <a:ln>
                  <a:noFill/>
                </a:ln>
                <a:solidFill>
                  <a:srgbClr val="5994CE"/>
                </a:solidFill>
                <a:effectLst/>
                <a:uLnTx/>
                <a:uFillTx/>
                <a:latin typeface="Calibri" pitchFamily="34" charset="0"/>
                <a:ea typeface="ヒラギノ角ゴ Pro W3" pitchFamily="1" charset="-128"/>
                <a:cs typeface="+mn-cs"/>
              </a:rPr>
              <a:t>Programın Amacı</a:t>
            </a:r>
            <a:endParaRPr kumimoji="0" lang="tr-TR" sz="2200" b="1"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sp>
        <p:nvSpPr>
          <p:cNvPr id="22" name="Metin kutusu 21"/>
          <p:cNvSpPr txBox="1"/>
          <p:nvPr/>
        </p:nvSpPr>
        <p:spPr>
          <a:xfrm>
            <a:off x="971600" y="3128302"/>
            <a:ext cx="1512168"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200" b="1" i="0" u="none" strike="noStrike" kern="1200" cap="none" spc="0" normalizeH="0" baseline="0" noProof="0" dirty="0" smtClean="0">
                <a:ln>
                  <a:noFill/>
                </a:ln>
                <a:solidFill>
                  <a:srgbClr val="5994CE"/>
                </a:solidFill>
                <a:effectLst/>
                <a:uLnTx/>
                <a:uFillTx/>
                <a:latin typeface="Calibri" pitchFamily="34" charset="0"/>
                <a:ea typeface="ヒラギノ角ゴ Pro W3" pitchFamily="1" charset="-128"/>
                <a:cs typeface="+mn-cs"/>
              </a:rPr>
              <a:t>Uygulama Şekli </a:t>
            </a:r>
            <a:endParaRPr kumimoji="0" lang="tr-TR" sz="2200" b="1"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sp>
        <p:nvSpPr>
          <p:cNvPr id="23" name="Metin kutusu 22"/>
          <p:cNvSpPr txBox="1"/>
          <p:nvPr/>
        </p:nvSpPr>
        <p:spPr>
          <a:xfrm>
            <a:off x="539552" y="4856494"/>
            <a:ext cx="144016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200" b="1"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rPr>
              <a:t>Proje Çağrı Konuları</a:t>
            </a:r>
          </a:p>
        </p:txBody>
      </p:sp>
    </p:spTree>
    <p:extLst>
      <p:ext uri="{BB962C8B-B14F-4D97-AF65-F5344CB8AC3E}">
        <p14:creationId xmlns:p14="http://schemas.microsoft.com/office/powerpoint/2010/main" val="3609614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62ED2F3D-23BF-469C-90C8-D14D53588975}" type="slidenum">
              <a:rPr lang="tr-TR"/>
              <a:pPr>
                <a:defRPr/>
              </a:pPr>
              <a:t>50</a:t>
            </a:fld>
            <a:endParaRPr lang="tr-TR"/>
          </a:p>
        </p:txBody>
      </p:sp>
      <p:sp>
        <p:nvSpPr>
          <p:cNvPr id="146435" name="Rectangle 2"/>
          <p:cNvSpPr>
            <a:spLocks noGrp="1" noChangeArrowheads="1"/>
          </p:cNvSpPr>
          <p:nvPr>
            <p:ph type="body" idx="1"/>
          </p:nvPr>
        </p:nvSpPr>
        <p:spPr>
          <a:xfrm>
            <a:off x="522288" y="1309583"/>
            <a:ext cx="8235950" cy="4393741"/>
          </a:xfrm>
        </p:spPr>
        <p:txBody>
          <a:bodyPr/>
          <a:lstStyle/>
          <a:p>
            <a:pPr algn="just">
              <a:defRPr/>
            </a:pPr>
            <a:r>
              <a:rPr lang="tr-TR" sz="2800" b="1" dirty="0"/>
              <a:t>Proje Süresi: En az 6 ay, en fazla 24 ay</a:t>
            </a:r>
          </a:p>
          <a:p>
            <a:pPr algn="just">
              <a:defRPr/>
            </a:pPr>
            <a:r>
              <a:rPr lang="tr-TR" sz="2800" b="1" dirty="0"/>
              <a:t>Destek Üst Limiti: 300.000 TL</a:t>
            </a:r>
          </a:p>
          <a:p>
            <a:pPr algn="just">
              <a:defRPr/>
            </a:pPr>
            <a:endParaRPr lang="tr-TR" sz="2000" b="1" dirty="0" smtClean="0"/>
          </a:p>
          <a:p>
            <a:pPr algn="just">
              <a:defRPr/>
            </a:pPr>
            <a:r>
              <a:rPr lang="tr-TR" sz="2800" b="1" dirty="0" smtClean="0"/>
              <a:t>Destek Oranı:</a:t>
            </a:r>
            <a:endParaRPr lang="tr-TR" sz="2800" b="1" dirty="0"/>
          </a:p>
          <a:p>
            <a:pPr marL="0" indent="0">
              <a:buFontTx/>
              <a:buNone/>
              <a:defRPr/>
            </a:pPr>
            <a:r>
              <a:rPr lang="tr-TR" sz="2800" b="1" dirty="0" smtClean="0"/>
              <a:t>    % </a:t>
            </a:r>
            <a:r>
              <a:rPr lang="tr-TR" sz="2800" b="1" dirty="0"/>
              <a:t>70 </a:t>
            </a:r>
            <a:r>
              <a:rPr lang="tr-TR" sz="2800" b="1" dirty="0" smtClean="0"/>
              <a:t> geri </a:t>
            </a:r>
            <a:r>
              <a:rPr lang="tr-TR" sz="2800" b="1" dirty="0"/>
              <a:t>ö</a:t>
            </a:r>
            <a:r>
              <a:rPr lang="tr-TR" sz="2800" b="1" dirty="0" smtClean="0"/>
              <a:t>demesiz +% </a:t>
            </a:r>
            <a:r>
              <a:rPr lang="tr-TR" sz="2800" b="1" dirty="0"/>
              <a:t>30 g</a:t>
            </a:r>
            <a:r>
              <a:rPr lang="tr-TR" sz="2800" b="1" dirty="0" smtClean="0"/>
              <a:t>eri  </a:t>
            </a:r>
            <a:r>
              <a:rPr lang="tr-TR" sz="2800" b="1" dirty="0"/>
              <a:t>ö</a:t>
            </a:r>
            <a:r>
              <a:rPr lang="tr-TR" sz="2800" b="1" dirty="0" smtClean="0"/>
              <a:t>demeli</a:t>
            </a:r>
          </a:p>
          <a:p>
            <a:pPr marL="0" indent="0">
              <a:buFontTx/>
              <a:buNone/>
              <a:defRPr/>
            </a:pPr>
            <a:r>
              <a:rPr lang="tr-TR" sz="2800" b="1" dirty="0" smtClean="0"/>
              <a:t>  </a:t>
            </a:r>
            <a:r>
              <a:rPr lang="tr-TR" sz="2800" b="1" dirty="0"/>
              <a:t> </a:t>
            </a:r>
            <a:r>
              <a:rPr lang="tr-TR" sz="2800" b="1" dirty="0" smtClean="0"/>
              <a:t> (personel gideri geri ödemesiz)</a:t>
            </a:r>
          </a:p>
          <a:p>
            <a:pPr marL="0" indent="0" algn="just">
              <a:buFontTx/>
              <a:buNone/>
              <a:defRPr/>
            </a:pPr>
            <a:endParaRPr lang="tr-TR" sz="2000" b="1" dirty="0"/>
          </a:p>
          <a:p>
            <a:pPr algn="just">
              <a:defRPr/>
            </a:pPr>
            <a:r>
              <a:rPr lang="tr-TR" sz="2800" b="1" dirty="0" smtClean="0"/>
              <a:t>Proje </a:t>
            </a:r>
            <a:r>
              <a:rPr lang="tr-TR" sz="2800" b="1" dirty="0"/>
              <a:t>başvurusu en az </a:t>
            </a:r>
            <a:r>
              <a:rPr lang="tr-TR" sz="2800" b="1" dirty="0" smtClean="0"/>
              <a:t>2 </a:t>
            </a:r>
            <a:r>
              <a:rPr lang="tr-TR" sz="2800" b="1" dirty="0"/>
              <a:t>farklı gider grubundan oluşmalıdır.</a:t>
            </a:r>
          </a:p>
        </p:txBody>
      </p:sp>
    </p:spTree>
    <p:extLst>
      <p:ext uri="{BB962C8B-B14F-4D97-AF65-F5344CB8AC3E}">
        <p14:creationId xmlns:p14="http://schemas.microsoft.com/office/powerpoint/2010/main" val="752082338"/>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F0A2DFD7-9CF0-4E1B-945C-7A7D3DB55B46}" type="slidenum">
              <a:rPr lang="tr-TR"/>
              <a:pPr>
                <a:defRPr/>
              </a:pPr>
              <a:t>51</a:t>
            </a:fld>
            <a:endParaRPr lang="tr-TR"/>
          </a:p>
        </p:txBody>
      </p:sp>
      <p:sp>
        <p:nvSpPr>
          <p:cNvPr id="142339" name="Rectangle 2"/>
          <p:cNvSpPr>
            <a:spLocks noGrp="1" noChangeArrowheads="1"/>
          </p:cNvSpPr>
          <p:nvPr>
            <p:ph type="body" idx="1"/>
          </p:nvPr>
        </p:nvSpPr>
        <p:spPr>
          <a:xfrm>
            <a:off x="566738" y="1129278"/>
            <a:ext cx="8280400" cy="4080581"/>
          </a:xfrm>
        </p:spPr>
        <p:txBody>
          <a:bodyPr>
            <a:normAutofit fontScale="92500"/>
          </a:bodyPr>
          <a:lstStyle/>
          <a:p>
            <a:pPr marL="0" indent="0" algn="just">
              <a:lnSpc>
                <a:spcPct val="150000"/>
              </a:lnSpc>
              <a:buFontTx/>
              <a:buNone/>
            </a:pPr>
            <a:r>
              <a:rPr lang="tr-TR" altLang="tr-TR" sz="2200" b="1" smtClean="0"/>
              <a:t>Personel Gideri Desteği:</a:t>
            </a:r>
            <a:endParaRPr lang="tr-TR" altLang="tr-TR" sz="2200" smtClean="0"/>
          </a:p>
          <a:p>
            <a:pPr marL="0" indent="0" algn="just">
              <a:lnSpc>
                <a:spcPct val="150000"/>
              </a:lnSpc>
              <a:buFontTx/>
              <a:buNone/>
            </a:pPr>
            <a:r>
              <a:rPr lang="tr-TR" altLang="tr-TR" sz="2200" smtClean="0"/>
              <a:t>Personel Gideri Desteği yeni istihdam olması şartıyla en az MYO mezunu azami 4 personel için verilebilir. Yabancı uyruklu personel istihdam edilebilir. </a:t>
            </a:r>
          </a:p>
          <a:p>
            <a:pPr marL="0" indent="0" algn="just">
              <a:lnSpc>
                <a:spcPct val="150000"/>
              </a:lnSpc>
              <a:buFontTx/>
              <a:buNone/>
            </a:pPr>
            <a:r>
              <a:rPr lang="tr-TR" altLang="tr-TR" sz="2200" smtClean="0"/>
              <a:t>Personel giderleri için destek oranı dikkate alınmaksızın; asgari geçim indirimi dâhil net asgari ücret tutarı temel girdi olmak üzere Programın Uygulama esaslarında belirlenen hesap yöntemi ve limitlere göre belirlenen tutar kadar </a:t>
            </a:r>
            <a:r>
              <a:rPr lang="tr-TR" altLang="tr-TR" sz="2200" b="1" smtClean="0"/>
              <a:t>geri ödemesiz </a:t>
            </a:r>
            <a:r>
              <a:rPr lang="tr-TR" altLang="tr-TR" sz="2200" smtClean="0"/>
              <a:t>destek sağlanır.</a:t>
            </a:r>
          </a:p>
        </p:txBody>
      </p:sp>
    </p:spTree>
    <p:extLst>
      <p:ext uri="{BB962C8B-B14F-4D97-AF65-F5344CB8AC3E}">
        <p14:creationId xmlns:p14="http://schemas.microsoft.com/office/powerpoint/2010/main" val="1673038302"/>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C24AE72B-E106-46E7-B4DE-CC968C0BF36B}" type="slidenum">
              <a:rPr lang="tr-TR"/>
              <a:pPr>
                <a:defRPr/>
              </a:pPr>
              <a:t>52</a:t>
            </a:fld>
            <a:endParaRPr lang="tr-TR"/>
          </a:p>
        </p:txBody>
      </p:sp>
      <p:sp>
        <p:nvSpPr>
          <p:cNvPr id="143363" name="Rectangle 2"/>
          <p:cNvSpPr>
            <a:spLocks noGrp="1" noChangeArrowheads="1"/>
          </p:cNvSpPr>
          <p:nvPr>
            <p:ph type="body" idx="1"/>
          </p:nvPr>
        </p:nvSpPr>
        <p:spPr>
          <a:xfrm>
            <a:off x="701675" y="950554"/>
            <a:ext cx="8235950" cy="4080581"/>
          </a:xfrm>
        </p:spPr>
        <p:txBody>
          <a:bodyPr>
            <a:normAutofit fontScale="92500" lnSpcReduction="10000"/>
          </a:bodyPr>
          <a:lstStyle/>
          <a:p>
            <a:pPr marL="0" indent="0" algn="just">
              <a:lnSpc>
                <a:spcPct val="150000"/>
              </a:lnSpc>
              <a:buFontTx/>
              <a:buNone/>
            </a:pPr>
            <a:r>
              <a:rPr lang="tr-TR" altLang="tr-TR" sz="2400" b="1" dirty="0" smtClean="0"/>
              <a:t>Yazılım ve Donanım Gideri Desteği:</a:t>
            </a:r>
          </a:p>
          <a:p>
            <a:pPr marL="0" indent="0" algn="just">
              <a:lnSpc>
                <a:spcPct val="150000"/>
              </a:lnSpc>
              <a:buFontTx/>
              <a:buNone/>
            </a:pPr>
            <a:r>
              <a:rPr lang="tr-TR" altLang="tr-TR" sz="2400" dirty="0" smtClean="0"/>
              <a:t>Yazılım giderleri kapsamında yazılımın lisans bedeli, proje süresi ile sınırlı olmak üzere zaman sınırlı lisans kullanım bedeli ve bulut tabanlı yazılım lisans kullanım bedeli, yazılıma ait eğitim ve danışmanlık giderleri için destek verilir.</a:t>
            </a:r>
          </a:p>
          <a:p>
            <a:pPr marL="0" indent="0" algn="just">
              <a:lnSpc>
                <a:spcPct val="150000"/>
              </a:lnSpc>
              <a:buFontTx/>
              <a:buNone/>
            </a:pPr>
            <a:r>
              <a:rPr lang="tr-TR" altLang="tr-TR" sz="2400" dirty="0" smtClean="0"/>
              <a:t>Donanım giderleri kapsamında sunucu (server), masaüstü bilgisayar, diz üstü bilgisayar ve yazılımın kullanılmasında ihtiyaç duyulan diğer donanım giderleri için destek verilir.</a:t>
            </a:r>
          </a:p>
        </p:txBody>
      </p:sp>
    </p:spTree>
    <p:extLst>
      <p:ext uri="{BB962C8B-B14F-4D97-AF65-F5344CB8AC3E}">
        <p14:creationId xmlns:p14="http://schemas.microsoft.com/office/powerpoint/2010/main" val="1139125862"/>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786C974A-A055-44E7-AEC0-1CEBFFFC3262}" type="slidenum">
              <a:rPr lang="tr-TR"/>
              <a:pPr>
                <a:defRPr/>
              </a:pPr>
              <a:t>53</a:t>
            </a:fld>
            <a:endParaRPr lang="tr-TR"/>
          </a:p>
        </p:txBody>
      </p:sp>
      <p:sp>
        <p:nvSpPr>
          <p:cNvPr id="144387" name="Rectangle 2"/>
          <p:cNvSpPr>
            <a:spLocks noGrp="1" noChangeArrowheads="1"/>
          </p:cNvSpPr>
          <p:nvPr>
            <p:ph type="body" idx="1"/>
          </p:nvPr>
        </p:nvSpPr>
        <p:spPr>
          <a:xfrm>
            <a:off x="385766" y="994839"/>
            <a:ext cx="8372475" cy="4080581"/>
          </a:xfrm>
        </p:spPr>
        <p:txBody>
          <a:bodyPr>
            <a:noAutofit/>
          </a:bodyPr>
          <a:lstStyle/>
          <a:p>
            <a:pPr marL="0" indent="0" algn="just">
              <a:lnSpc>
                <a:spcPct val="150000"/>
              </a:lnSpc>
              <a:buFontTx/>
              <a:buNone/>
            </a:pPr>
            <a:r>
              <a:rPr lang="tr-TR" altLang="tr-TR" sz="2000" b="1" dirty="0" smtClean="0"/>
              <a:t>Tanıtım Giderleri Desteği:</a:t>
            </a:r>
          </a:p>
          <a:p>
            <a:pPr marL="0" indent="0" algn="just">
              <a:lnSpc>
                <a:spcPct val="150000"/>
              </a:lnSpc>
              <a:buFontTx/>
              <a:buNone/>
            </a:pPr>
            <a:r>
              <a:rPr lang="tr-TR" altLang="tr-TR" sz="2000" dirty="0" smtClean="0"/>
              <a:t>-Başkanlık tarafından belirlenen e-ticaret sitelerine üyelik giderlerine, </a:t>
            </a:r>
          </a:p>
          <a:p>
            <a:pPr marL="0" indent="0" algn="just">
              <a:lnSpc>
                <a:spcPct val="150000"/>
              </a:lnSpc>
              <a:buFontTx/>
              <a:buNone/>
            </a:pPr>
            <a:r>
              <a:rPr lang="tr-TR" altLang="tr-TR" sz="2000" dirty="0" smtClean="0"/>
              <a:t>-Dijital reklam/tanıtım (sosyal medya reklamları, arama motoru optimizasyonu vb.) giderlerine, </a:t>
            </a:r>
          </a:p>
          <a:p>
            <a:pPr marL="0" indent="0" algn="just">
              <a:lnSpc>
                <a:spcPct val="150000"/>
              </a:lnSpc>
              <a:buFontTx/>
              <a:buNone/>
            </a:pPr>
            <a:r>
              <a:rPr lang="tr-TR" altLang="tr-TR" sz="2000" dirty="0" smtClean="0"/>
              <a:t>-Yurt dışı basılı reklam (gazete, dergi) giderlerine, </a:t>
            </a:r>
          </a:p>
          <a:p>
            <a:pPr marL="0" indent="0" algn="just">
              <a:lnSpc>
                <a:spcPct val="150000"/>
              </a:lnSpc>
              <a:buFontTx/>
              <a:buNone/>
            </a:pPr>
            <a:r>
              <a:rPr lang="tr-TR" altLang="tr-TR" sz="2000" dirty="0" smtClean="0"/>
              <a:t>-Havayolu dergilerinde yayımlanan reklam giderlerine, </a:t>
            </a:r>
          </a:p>
          <a:p>
            <a:pPr marL="0" indent="0" algn="just">
              <a:lnSpc>
                <a:spcPct val="150000"/>
              </a:lnSpc>
              <a:buFontTx/>
              <a:buNone/>
            </a:pPr>
            <a:r>
              <a:rPr lang="tr-TR" altLang="tr-TR" sz="2000" dirty="0" smtClean="0"/>
              <a:t>-İşletmeyi ve ürünlerini tanıtıcı yabancı dilde hazırlanmış katalog giderlerine destek verilir. </a:t>
            </a:r>
          </a:p>
          <a:p>
            <a:pPr marL="0" indent="0" algn="just">
              <a:lnSpc>
                <a:spcPct val="150000"/>
              </a:lnSpc>
              <a:buFontTx/>
              <a:buNone/>
            </a:pPr>
            <a:r>
              <a:rPr lang="tr-TR" altLang="tr-TR" sz="2000" dirty="0" smtClean="0">
                <a:solidFill>
                  <a:srgbClr val="FF0000"/>
                </a:solidFill>
              </a:rPr>
              <a:t>Tanıtım giderlerinin ödenebilmesi için ödeme aşamasında Yurt İçi Marka Tescil Belgesi şartı aranır</a:t>
            </a:r>
            <a:r>
              <a:rPr lang="tr-TR" altLang="tr-TR" sz="2000" dirty="0" smtClean="0"/>
              <a:t>.</a:t>
            </a:r>
          </a:p>
        </p:txBody>
      </p:sp>
    </p:spTree>
    <p:extLst>
      <p:ext uri="{BB962C8B-B14F-4D97-AF65-F5344CB8AC3E}">
        <p14:creationId xmlns:p14="http://schemas.microsoft.com/office/powerpoint/2010/main" val="2634888336"/>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330708EF-8F6F-4B51-9555-7F1BCDE1BC97}" type="slidenum">
              <a:rPr lang="tr-TR"/>
              <a:pPr>
                <a:defRPr/>
              </a:pPr>
              <a:t>54</a:t>
            </a:fld>
            <a:endParaRPr lang="tr-TR"/>
          </a:p>
        </p:txBody>
      </p:sp>
      <p:sp>
        <p:nvSpPr>
          <p:cNvPr id="145411" name="Rectangle 2"/>
          <p:cNvSpPr>
            <a:spLocks noGrp="1" noChangeArrowheads="1"/>
          </p:cNvSpPr>
          <p:nvPr>
            <p:ph type="body" idx="1"/>
          </p:nvPr>
        </p:nvSpPr>
        <p:spPr>
          <a:xfrm>
            <a:off x="296866" y="1112044"/>
            <a:ext cx="8550275" cy="4896544"/>
          </a:xfrm>
        </p:spPr>
        <p:txBody>
          <a:bodyPr>
            <a:normAutofit/>
          </a:bodyPr>
          <a:lstStyle/>
          <a:p>
            <a:pPr marL="0" indent="0" algn="just">
              <a:lnSpc>
                <a:spcPct val="150000"/>
              </a:lnSpc>
              <a:buFontTx/>
              <a:buNone/>
            </a:pPr>
            <a:r>
              <a:rPr lang="tr-TR" altLang="tr-TR" sz="2400" b="1" dirty="0" smtClean="0"/>
              <a:t>Yurt Dışı Fuar ve Seyahat Giderleri Desteği:</a:t>
            </a:r>
          </a:p>
          <a:p>
            <a:pPr marL="0" indent="0" algn="just">
              <a:lnSpc>
                <a:spcPct val="150000"/>
              </a:lnSpc>
              <a:buFontTx/>
              <a:buNone/>
            </a:pPr>
            <a:r>
              <a:rPr lang="tr-TR" altLang="tr-TR" sz="2400" dirty="0" smtClean="0"/>
              <a:t>-</a:t>
            </a:r>
            <a:r>
              <a:rPr lang="tr-TR" altLang="tr-TR" sz="2300" dirty="0" smtClean="0"/>
              <a:t>Ticaret Bakanlığı’nın internet sayfasında yayınlanan fuarlar listesinde yer alan yurt dışı fuarlara katılım giderleri ile</a:t>
            </a:r>
          </a:p>
          <a:p>
            <a:pPr marL="0" indent="0" algn="just">
              <a:lnSpc>
                <a:spcPct val="150000"/>
              </a:lnSpc>
              <a:buFontTx/>
              <a:buNone/>
            </a:pPr>
            <a:endParaRPr lang="tr-TR" altLang="tr-TR" sz="1000" dirty="0" smtClean="0"/>
          </a:p>
          <a:p>
            <a:pPr marL="0" indent="0" algn="just">
              <a:lnSpc>
                <a:spcPct val="150000"/>
              </a:lnSpc>
              <a:buFontTx/>
              <a:buNone/>
            </a:pPr>
            <a:r>
              <a:rPr lang="tr-TR" altLang="tr-TR" sz="2300" dirty="0" smtClean="0"/>
              <a:t>-İşletme temsilcilerinin proje kapsamında tanıtım ve pazarlama faaliyetlerine yönelik gerçekleştirecekleri yurt dışı iş seyahati, yurt dışı kongre/konferans/sempozyum katılımına ilişkin katılım/giriş ücreti, en fazla 2 işletme temsilcisinin konaklama ve ekonomi sınıfı gidiş-dönüş ulaşım giderlerine destek verilir. </a:t>
            </a:r>
          </a:p>
          <a:p>
            <a:pPr marL="0" indent="0" algn="just">
              <a:lnSpc>
                <a:spcPct val="150000"/>
              </a:lnSpc>
              <a:buFontTx/>
              <a:buNone/>
            </a:pPr>
            <a:endParaRPr lang="tr-TR" altLang="tr-TR" sz="2000" dirty="0" smtClean="0"/>
          </a:p>
        </p:txBody>
      </p:sp>
    </p:spTree>
    <p:extLst>
      <p:ext uri="{BB962C8B-B14F-4D97-AF65-F5344CB8AC3E}">
        <p14:creationId xmlns:p14="http://schemas.microsoft.com/office/powerpoint/2010/main" val="4122782910"/>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BAE961FE-663F-42D9-B9EF-884E03820CC9}" type="slidenum">
              <a:rPr lang="tr-TR"/>
              <a:pPr>
                <a:defRPr/>
              </a:pPr>
              <a:t>55</a:t>
            </a:fld>
            <a:endParaRPr lang="tr-TR"/>
          </a:p>
        </p:txBody>
      </p:sp>
      <p:sp>
        <p:nvSpPr>
          <p:cNvPr id="146435" name="Rectangle 2"/>
          <p:cNvSpPr>
            <a:spLocks noGrp="1" noChangeArrowheads="1"/>
          </p:cNvSpPr>
          <p:nvPr>
            <p:ph type="body" idx="1"/>
          </p:nvPr>
        </p:nvSpPr>
        <p:spPr>
          <a:xfrm>
            <a:off x="296866" y="950554"/>
            <a:ext cx="8550275" cy="4080581"/>
          </a:xfrm>
        </p:spPr>
        <p:txBody>
          <a:bodyPr>
            <a:normAutofit lnSpcReduction="10000"/>
          </a:bodyPr>
          <a:lstStyle/>
          <a:p>
            <a:pPr marL="0" indent="0" algn="just">
              <a:lnSpc>
                <a:spcPct val="150000"/>
              </a:lnSpc>
              <a:buFontTx/>
              <a:buNone/>
            </a:pPr>
            <a:r>
              <a:rPr lang="tr-TR" altLang="tr-TR" sz="2400" b="1" smtClean="0"/>
              <a:t>Test Analiz Belgelendirme Giderleri Desteği:</a:t>
            </a:r>
          </a:p>
          <a:p>
            <a:pPr marL="0" indent="0" algn="just">
              <a:lnSpc>
                <a:spcPct val="150000"/>
              </a:lnSpc>
              <a:buFontTx/>
              <a:buNone/>
            </a:pPr>
            <a:r>
              <a:rPr lang="tr-TR" altLang="tr-TR" sz="2400" smtClean="0"/>
              <a:t>-Test, analiz giderleri desteği; işletmelerin, yurt içi ve yurt dışı laboratuvarlarda akredite olunan test, analiz konularında alacakları hizmet giderlerini kapsar. </a:t>
            </a:r>
          </a:p>
          <a:p>
            <a:pPr marL="0" indent="0" algn="just">
              <a:lnSpc>
                <a:spcPct val="150000"/>
              </a:lnSpc>
              <a:buFontTx/>
              <a:buNone/>
            </a:pPr>
            <a:endParaRPr lang="tr-TR" altLang="tr-TR" sz="1000" smtClean="0"/>
          </a:p>
          <a:p>
            <a:pPr marL="0" indent="0" algn="just">
              <a:lnSpc>
                <a:spcPct val="150000"/>
              </a:lnSpc>
              <a:buFontTx/>
              <a:buNone/>
            </a:pPr>
            <a:r>
              <a:rPr lang="tr-TR" altLang="tr-TR" sz="2400" smtClean="0"/>
              <a:t>-Belgelendirme giderleri desteği kapsamında işletmelerin başvuru, dosya inceleme, danışmanlık, eğitim, tetkik, denetim ve belge alımı giderlerine destek verilir. </a:t>
            </a:r>
            <a:endParaRPr lang="tr-TR" altLang="tr-TR" sz="2000" smtClean="0"/>
          </a:p>
        </p:txBody>
      </p:sp>
    </p:spTree>
    <p:extLst>
      <p:ext uri="{BB962C8B-B14F-4D97-AF65-F5344CB8AC3E}">
        <p14:creationId xmlns:p14="http://schemas.microsoft.com/office/powerpoint/2010/main" val="1623573295"/>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pPr>
              <a:defRPr/>
            </a:pPr>
            <a:fld id="{3CD12D9F-DA7C-4EF1-B58D-CCAFAEA16285}" type="slidenum">
              <a:rPr lang="tr-TR"/>
              <a:pPr>
                <a:defRPr/>
              </a:pPr>
              <a:t>56</a:t>
            </a:fld>
            <a:endParaRPr lang="tr-TR"/>
          </a:p>
        </p:txBody>
      </p:sp>
      <p:sp>
        <p:nvSpPr>
          <p:cNvPr id="147459" name="Rectangle 2"/>
          <p:cNvSpPr>
            <a:spLocks noGrp="1" noChangeArrowheads="1"/>
          </p:cNvSpPr>
          <p:nvPr>
            <p:ph type="body" idx="1"/>
          </p:nvPr>
        </p:nvSpPr>
        <p:spPr>
          <a:xfrm>
            <a:off x="341313" y="1398152"/>
            <a:ext cx="8235950" cy="4322404"/>
          </a:xfrm>
        </p:spPr>
        <p:txBody>
          <a:bodyPr>
            <a:normAutofit fontScale="92500"/>
          </a:bodyPr>
          <a:lstStyle/>
          <a:p>
            <a:pPr marL="0" indent="0" algn="just">
              <a:lnSpc>
                <a:spcPct val="150000"/>
              </a:lnSpc>
              <a:buFontTx/>
              <a:buNone/>
            </a:pPr>
            <a:r>
              <a:rPr lang="tr-TR" altLang="tr-TR" sz="2400" b="1" dirty="0" smtClean="0"/>
              <a:t>Hizmet Alım Giderleri Desteği:</a:t>
            </a:r>
          </a:p>
          <a:p>
            <a:pPr marL="0" indent="0" algn="just">
              <a:lnSpc>
                <a:spcPct val="150000"/>
              </a:lnSpc>
              <a:buFontTx/>
              <a:buNone/>
            </a:pPr>
            <a:r>
              <a:rPr lang="tr-TR" altLang="tr-TR" sz="2400" dirty="0" smtClean="0"/>
              <a:t>Hizmet alımı giderleri desteği kapsamında eğitim, danışmanlık, tasarım, yurt dışı marka tescil, nakliye ve diğer hizmet alımı giderlerine destek verilir.</a:t>
            </a:r>
          </a:p>
          <a:p>
            <a:pPr marL="0" indent="0" algn="just">
              <a:lnSpc>
                <a:spcPct val="150000"/>
              </a:lnSpc>
              <a:buFontTx/>
              <a:buNone/>
            </a:pPr>
            <a:r>
              <a:rPr lang="tr-TR" altLang="tr-TR" sz="2400" dirty="0" smtClean="0"/>
              <a:t>Eğitim ve danışmanlık giderleri; işletmelerin proje kapsamında ihracata yönelik alacakları eğitim ve danışmanlık (pazar araştırma danışmanlığı dâhil) giderlerini kapsar.</a:t>
            </a:r>
          </a:p>
        </p:txBody>
      </p:sp>
    </p:spTree>
    <p:extLst>
      <p:ext uri="{BB962C8B-B14F-4D97-AF65-F5344CB8AC3E}">
        <p14:creationId xmlns:p14="http://schemas.microsoft.com/office/powerpoint/2010/main" val="1076482925"/>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sp>
        <p:nvSpPr>
          <p:cNvPr id="4" name="3 Metin kutusu"/>
          <p:cNvSpPr txBox="1"/>
          <p:nvPr/>
        </p:nvSpPr>
        <p:spPr>
          <a:xfrm>
            <a:off x="1115619" y="2864132"/>
            <a:ext cx="6912768" cy="2554545"/>
          </a:xfrm>
          <a:prstGeom prst="rect">
            <a:avLst/>
          </a:prstGeom>
          <a:noFill/>
        </p:spPr>
        <p:txBody>
          <a:bodyPr wrap="square" rtlCol="0">
            <a:spAutoFit/>
          </a:bodyPr>
          <a:lstStyle/>
          <a:p>
            <a:pPr algn="ctr"/>
            <a:r>
              <a:rPr lang="tr-TR" sz="7200" b="1" dirty="0" smtClean="0">
                <a:solidFill>
                  <a:schemeClr val="bg1"/>
                </a:solidFill>
              </a:rPr>
              <a:t>Teşekkürler</a:t>
            </a:r>
          </a:p>
          <a:p>
            <a:pPr algn="ctr"/>
            <a:r>
              <a:rPr lang="tr-TR" sz="4800" b="1" dirty="0" smtClean="0">
                <a:solidFill>
                  <a:schemeClr val="bg1"/>
                </a:solidFill>
              </a:rPr>
              <a:t>444 1 567</a:t>
            </a:r>
          </a:p>
          <a:p>
            <a:pPr algn="ctr"/>
            <a:r>
              <a:rPr lang="tr-TR" sz="4000" b="1" u="sng" dirty="0" smtClean="0">
                <a:solidFill>
                  <a:srgbClr val="C00000"/>
                </a:solidFill>
              </a:rPr>
              <a:t>www.kosgeb.gov.tr</a:t>
            </a:r>
          </a:p>
        </p:txBody>
      </p:sp>
      <p:pic>
        <p:nvPicPr>
          <p:cNvPr id="65538" name="Picture 2"/>
          <p:cNvPicPr>
            <a:picLocks noChangeAspect="1" noChangeArrowheads="1"/>
          </p:cNvPicPr>
          <p:nvPr/>
        </p:nvPicPr>
        <p:blipFill>
          <a:blip r:embed="rId2" cstate="print"/>
          <a:srcRect/>
          <a:stretch>
            <a:fillRect/>
          </a:stretch>
        </p:blipFill>
        <p:spPr bwMode="auto">
          <a:xfrm>
            <a:off x="2862275" y="103932"/>
            <a:ext cx="3419475" cy="23241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43241" y="1621969"/>
            <a:ext cx="8177245" cy="2154371"/>
          </a:xfrm>
          <a:prstGeom prst="rect">
            <a:avLst/>
          </a:prstGeom>
          <a:noFill/>
        </p:spPr>
        <p:txBody>
          <a:bodyPr wrap="square" rtlCol="0">
            <a:noAutofit/>
          </a:bodyPr>
          <a:lstStyle/>
          <a:p>
            <a:pPr marL="182563" marR="0" lvl="0" indent="-182563" algn="just"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1" i="0" u="sng"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İhtiyaçlarını ve hedeflerini tanımlayabilen</a:t>
            </a: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 hedeflere ulaşmayı sağlayacak faaliyetleri planlayabilen KOBİ’ler desteklenir. </a:t>
            </a:r>
          </a:p>
          <a:p>
            <a:pPr marL="182563" marR="0" lvl="0" indent="-182563" algn="just"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Projesini gerçekçi finansman ve insan kaynağı öngörüleriyle destekleyebilen KOBİ’lere, </a:t>
            </a:r>
            <a:r>
              <a:rPr kumimoji="0" lang="tr-TR" sz="2400" b="1" i="0" u="sng"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işletme altyapısında kayda değer etki oluşturacak hacimde destek </a:t>
            </a: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verilir.  </a:t>
            </a:r>
          </a:p>
        </p:txBody>
      </p:sp>
      <p:grpSp>
        <p:nvGrpSpPr>
          <p:cNvPr id="6" name="Grup 5"/>
          <p:cNvGrpSpPr/>
          <p:nvPr/>
        </p:nvGrpSpPr>
        <p:grpSpPr>
          <a:xfrm>
            <a:off x="755585" y="1112044"/>
            <a:ext cx="7913055" cy="390255"/>
            <a:chOff x="755576" y="1262876"/>
            <a:chExt cx="7913055" cy="391707"/>
          </a:xfrm>
        </p:grpSpPr>
        <p:sp>
          <p:nvSpPr>
            <p:cNvPr id="14" name="Dikdörtgen 13"/>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Metin kutusu 16"/>
            <p:cNvSpPr txBox="1"/>
            <p:nvPr/>
          </p:nvSpPr>
          <p:spPr>
            <a:xfrm>
              <a:off x="963775" y="1262876"/>
              <a:ext cx="7704856" cy="39170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
                  <a:srgbClr val="52AADF"/>
                </a:buClr>
                <a:buSzTx/>
                <a:buFontTx/>
                <a:buNone/>
                <a:tabLst/>
                <a:defRPr/>
              </a:pPr>
              <a:r>
                <a:rPr kumimoji="0" lang="tr-TR" sz="2400" b="1" i="0" u="none" strike="noStrike" kern="1200" cap="none" spc="0" normalizeH="0" baseline="0" noProof="0" dirty="0" smtClean="0">
                  <a:ln>
                    <a:noFill/>
                  </a:ln>
                  <a:solidFill>
                    <a:srgbClr val="FF0000"/>
                  </a:solidFill>
                  <a:effectLst/>
                  <a:uLnTx/>
                  <a:uFillTx/>
                  <a:latin typeface="Calibri" pitchFamily="34" charset="0"/>
                  <a:ea typeface="ヒラギノ角ゴ Pro W3" pitchFamily="1" charset="-128"/>
                  <a:cs typeface="+mn-cs"/>
                </a:rPr>
                <a:t>KOSGEB açısından proje esaslı desteğin yararı:</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grpSp>
      <p:grpSp>
        <p:nvGrpSpPr>
          <p:cNvPr id="21" name="Grup 20"/>
          <p:cNvGrpSpPr/>
          <p:nvPr/>
        </p:nvGrpSpPr>
        <p:grpSpPr>
          <a:xfrm>
            <a:off x="755856" y="3602142"/>
            <a:ext cx="7931358" cy="390256"/>
            <a:chOff x="755576" y="1196752"/>
            <a:chExt cx="7931358" cy="391707"/>
          </a:xfrm>
        </p:grpSpPr>
        <p:sp>
          <p:nvSpPr>
            <p:cNvPr id="23" name="Dikdörtgen 22"/>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Metin kutusu 23"/>
            <p:cNvSpPr txBox="1"/>
            <p:nvPr/>
          </p:nvSpPr>
          <p:spPr>
            <a:xfrm>
              <a:off x="982078" y="1196752"/>
              <a:ext cx="7704856" cy="39170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
                  <a:srgbClr val="52AADF"/>
                </a:buClr>
                <a:buSzTx/>
                <a:buFontTx/>
                <a:buNone/>
                <a:tabLst/>
                <a:defRPr/>
              </a:pPr>
              <a:r>
                <a:rPr kumimoji="0" lang="tr-TR" sz="2400" b="1" i="0" u="none" strike="noStrike" kern="1200" cap="none" spc="0" normalizeH="0" baseline="0" noProof="0" dirty="0" smtClean="0">
                  <a:ln>
                    <a:noFill/>
                  </a:ln>
                  <a:solidFill>
                    <a:srgbClr val="FF0000"/>
                  </a:solidFill>
                  <a:effectLst/>
                  <a:uLnTx/>
                  <a:uFillTx/>
                  <a:latin typeface="Calibri" pitchFamily="34" charset="0"/>
                  <a:ea typeface="ヒラギノ角ゴ Pro W3" pitchFamily="1" charset="-128"/>
                  <a:cs typeface="+mn-cs"/>
                </a:rPr>
                <a:t>KOBİ açısından proje hazırlamanın yararı:</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grpSp>
      <p:sp>
        <p:nvSpPr>
          <p:cNvPr id="25" name="Metin kutusu 24"/>
          <p:cNvSpPr txBox="1"/>
          <p:nvPr/>
        </p:nvSpPr>
        <p:spPr>
          <a:xfrm>
            <a:off x="643833" y="4064372"/>
            <a:ext cx="8043381" cy="2011160"/>
          </a:xfrm>
          <a:prstGeom prst="rect">
            <a:avLst/>
          </a:prstGeom>
          <a:noFill/>
        </p:spPr>
        <p:txBody>
          <a:bodyPr wrap="square" rtlCol="0">
            <a:noAutofit/>
          </a:bodyPr>
          <a:lstStyle/>
          <a:p>
            <a:pPr marL="182563" marR="0" lvl="0" indent="-182563" algn="just"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0" i="0" u="none" strike="noStrike" kern="1200" cap="none" spc="0" normalizeH="0" baseline="0" noProof="0" dirty="0" smtClean="0">
                <a:ln>
                  <a:noFill/>
                </a:ln>
                <a:solidFill>
                  <a:srgbClr val="D6F0FC">
                    <a:lumMod val="10000"/>
                  </a:srgbClr>
                </a:solidFill>
                <a:effectLst/>
                <a:uLnTx/>
                <a:uFillTx/>
                <a:latin typeface="Calibri" pitchFamily="34" charset="0"/>
                <a:ea typeface="ヒラギノ角ゴ Pro W3" pitchFamily="1" charset="-128"/>
                <a:cs typeface="+mn-cs"/>
              </a:rPr>
              <a:t> </a:t>
            </a: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Müşteri talebindeki / teknolojideki değişimin, iş süreçlerini rutin olmaktan çıkarması ve artık her iş sürecinin </a:t>
            </a:r>
            <a:r>
              <a:rPr kumimoji="0" lang="tr-TR" sz="2400" b="0" i="0" u="none" strike="noStrike" kern="1200" cap="none" spc="0" normalizeH="0" baseline="0" noProof="0" dirty="0" smtClean="0">
                <a:ln>
                  <a:noFill/>
                </a:ln>
                <a:solidFill>
                  <a:srgbClr val="52AADF">
                    <a:lumMod val="50000"/>
                  </a:srgbClr>
                </a:solidFill>
                <a:effectLst/>
                <a:uLnTx/>
                <a:uFillTx/>
                <a:latin typeface="Calibri" pitchFamily="34" charset="0"/>
                <a:ea typeface="ヒラギノ角ゴ Pro W3" pitchFamily="1" charset="-128"/>
                <a:cs typeface="+mn-cs"/>
              </a:rPr>
              <a:t>birbirinden </a:t>
            </a: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farklı olarak «proje» esaslı yürütülme zorunluluğu</a:t>
            </a:r>
          </a:p>
          <a:p>
            <a:pPr marL="182563" marR="0" lvl="0" indent="-182563" algn="l"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 Kaynak kullanımında verimlilik sağlanması</a:t>
            </a:r>
          </a:p>
          <a:p>
            <a:pPr marL="182563" marR="0" lvl="0" indent="-182563" algn="l"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 Planlanan hedeflere makul sürede ulaşma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sp>
        <p:nvSpPr>
          <p:cNvPr id="22" name="Yuvarlatılmış Dikdörtgen 21"/>
          <p:cNvSpPr/>
          <p:nvPr/>
        </p:nvSpPr>
        <p:spPr>
          <a:xfrm>
            <a:off x="1115616" y="185576"/>
            <a:ext cx="6480720" cy="782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Neden proje esaslı destek?</a:t>
            </a:r>
            <a:endParaRPr kumimoji="0" lang="tr-T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Slayt Numarası Yer Tutucusu 2"/>
          <p:cNvSpPr>
            <a:spLocks noGrp="1"/>
          </p:cNvSpPr>
          <p:nvPr>
            <p:ph type="sldNum" sz="quarter" idx="12"/>
          </p:nvPr>
        </p:nvSpPr>
        <p:spPr>
          <a:xfrm>
            <a:off x="6372225" y="6456811"/>
            <a:ext cx="2133600" cy="36250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176F-93CC-4415-BB0C-5FD562410E30}" type="slidenum">
              <a:rPr kumimoji="0" lang="tr-TR" sz="1200" b="0" i="0" u="none" strike="noStrike" kern="1200" cap="none" spc="0" normalizeH="0" baseline="0" noProof="0" smtClean="0">
                <a:ln>
                  <a:noFill/>
                </a:ln>
                <a:solidFill>
                  <a:prstClr val="black"/>
                </a:solidFill>
                <a:effectLst/>
                <a:uLnTx/>
                <a:uFillTx/>
                <a:latin typeface="Frutiger 45 Light"/>
                <a:ea typeface="ヒラギノ角ゴ Pro W3"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dirty="0">
              <a:ln>
                <a:noFill/>
              </a:ln>
              <a:solidFill>
                <a:prstClr val="black"/>
              </a:solidFill>
              <a:effectLst/>
              <a:uLnTx/>
              <a:uFillTx/>
              <a:latin typeface="Frutiger 45 Light"/>
              <a:ea typeface="ヒラギノ角ゴ Pro W3" pitchFamily="1" charset="-128"/>
              <a:cs typeface="+mn-cs"/>
            </a:endParaRPr>
          </a:p>
        </p:txBody>
      </p:sp>
      <p:pic>
        <p:nvPicPr>
          <p:cNvPr id="15" name="Picture 3"/>
          <p:cNvPicPr>
            <a:picLocks noChangeAspect="1" noChangeArrowheads="1"/>
          </p:cNvPicPr>
          <p:nvPr/>
        </p:nvPicPr>
        <p:blipFill>
          <a:blip r:embed="rId3"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3531631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4139952" y="6051846"/>
            <a:ext cx="2765476" cy="507317"/>
            <a:chOff x="208182" y="1123674"/>
            <a:chExt cx="2765476" cy="509203"/>
          </a:xfrm>
        </p:grpSpPr>
        <p:sp>
          <p:nvSpPr>
            <p:cNvPr id="10" name="Dikdörtgen 9"/>
            <p:cNvSpPr/>
            <p:nvPr/>
          </p:nvSpPr>
          <p:spPr>
            <a:xfrm>
              <a:off x="208182" y="1123674"/>
              <a:ext cx="2765476" cy="5092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Dikdörtgen 10"/>
            <p:cNvSpPr/>
            <p:nvPr/>
          </p:nvSpPr>
          <p:spPr>
            <a:xfrm>
              <a:off x="208182" y="1123674"/>
              <a:ext cx="2765476" cy="509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marR="0" lvl="0" indent="0" algn="l" defTabSz="800100" rtl="0" eaLnBrk="1" fontAlgn="base" latinLnBrk="0" hangingPunct="1">
                <a:lnSpc>
                  <a:spcPct val="90000"/>
                </a:lnSpc>
                <a:spcBef>
                  <a:spcPct val="0"/>
                </a:spcBef>
                <a:spcAft>
                  <a:spcPct val="35000"/>
                </a:spcAft>
                <a:buClrTx/>
                <a:buSzTx/>
                <a:buFontTx/>
                <a:buNone/>
                <a:tabLst/>
                <a:defRPr/>
              </a:pPr>
              <a:endParaRPr kumimoji="0" lang="tr-TR" sz="1800" b="0" i="0" u="none" strike="noStrike" kern="1200" cap="none" spc="0" normalizeH="0" baseline="0" noProof="0">
                <a:ln>
                  <a:noFill/>
                </a:ln>
                <a:solidFill>
                  <a:prstClr val="black">
                    <a:hueOff val="0"/>
                    <a:satOff val="0"/>
                    <a:lumOff val="0"/>
                    <a:alphaOff val="0"/>
                  </a:prstClr>
                </a:solidFill>
                <a:effectLst/>
                <a:uLnTx/>
                <a:uFillTx/>
                <a:latin typeface="Frutiger 45 Light"/>
                <a:ea typeface="+mn-ea"/>
                <a:cs typeface="+mn-cs"/>
              </a:endParaRPr>
            </a:p>
          </p:txBody>
        </p:sp>
      </p:grpSp>
      <p:sp>
        <p:nvSpPr>
          <p:cNvPr id="12" name="Slayt Numarası Yer Tutucusu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2FBC5-8297-4A14-8DDC-71637B6EC5A2}" type="slidenum">
              <a:rPr kumimoji="0" lang="tr-TR" sz="1200" b="0" i="0" u="none" strike="noStrike" kern="1200" cap="none" spc="0" normalizeH="0" baseline="0" noProof="0" smtClean="0">
                <a:ln>
                  <a:noFill/>
                </a:ln>
                <a:solidFill>
                  <a:prstClr val="black"/>
                </a:solidFill>
                <a:effectLst/>
                <a:uLnTx/>
                <a:uFillTx/>
                <a:latin typeface="Frutiger 45 Light"/>
                <a:ea typeface="ヒラギノ角ゴ Pro W3"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dirty="0">
              <a:ln>
                <a:noFill/>
              </a:ln>
              <a:solidFill>
                <a:prstClr val="black"/>
              </a:solidFill>
              <a:effectLst/>
              <a:uLnTx/>
              <a:uFillTx/>
              <a:latin typeface="Frutiger 45 Light"/>
              <a:ea typeface="ヒラギノ角ゴ Pro W3" pitchFamily="1" charset="-128"/>
              <a:cs typeface="+mn-cs"/>
            </a:endParaRPr>
          </a:p>
        </p:txBody>
      </p:sp>
      <p:sp>
        <p:nvSpPr>
          <p:cNvPr id="3" name="Metin kutusu 2"/>
          <p:cNvSpPr txBox="1"/>
          <p:nvPr/>
        </p:nvSpPr>
        <p:spPr>
          <a:xfrm>
            <a:off x="611560" y="1767584"/>
            <a:ext cx="5472608" cy="945828"/>
          </a:xfrm>
          <a:prstGeom prst="rect">
            <a:avLst/>
          </a:prstGeom>
          <a:noFill/>
        </p:spPr>
        <p:txBody>
          <a:bodyPr wrap="square" rtlCol="0">
            <a:noAutofit/>
          </a:bodyPr>
          <a:lstStyle/>
          <a:p>
            <a:pPr marL="182563" marR="0" lvl="0" indent="-182563" algn="l"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0" i="0" u="none" strike="noStrike" kern="1200" cap="none" spc="0" normalizeH="0" baseline="0" noProof="0" dirty="0" smtClean="0">
                <a:ln>
                  <a:noFill/>
                </a:ln>
                <a:solidFill>
                  <a:srgbClr val="D6F0FC">
                    <a:lumMod val="10000"/>
                  </a:srgbClr>
                </a:solidFill>
                <a:effectLst/>
                <a:uLnTx/>
                <a:uFillTx/>
                <a:latin typeface="Calibri" pitchFamily="34" charset="0"/>
                <a:ea typeface="ヒラギノ角ゴ Pro W3" pitchFamily="1" charset="-128"/>
                <a:cs typeface="+mn-cs"/>
              </a:rPr>
              <a:t> </a:t>
            </a: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Ulusal sanayi – ekonomi hedeflerini destekleyen proje çağrı konuları</a:t>
            </a:r>
          </a:p>
        </p:txBody>
      </p:sp>
      <p:grpSp>
        <p:nvGrpSpPr>
          <p:cNvPr id="6" name="Grup 5"/>
          <p:cNvGrpSpPr/>
          <p:nvPr/>
        </p:nvGrpSpPr>
        <p:grpSpPr>
          <a:xfrm>
            <a:off x="403429" y="1328068"/>
            <a:ext cx="7913055" cy="390255"/>
            <a:chOff x="755576" y="1262876"/>
            <a:chExt cx="7913055" cy="391707"/>
          </a:xfrm>
        </p:grpSpPr>
        <p:sp>
          <p:nvSpPr>
            <p:cNvPr id="14" name="Dikdörtgen 13"/>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Metin kutusu 16"/>
            <p:cNvSpPr txBox="1"/>
            <p:nvPr/>
          </p:nvSpPr>
          <p:spPr>
            <a:xfrm>
              <a:off x="963775" y="1262876"/>
              <a:ext cx="7704856" cy="39170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
                  <a:srgbClr val="52AADF"/>
                </a:buClr>
                <a:buSzTx/>
                <a:buFontTx/>
                <a:buNone/>
                <a:tabLst/>
                <a:defRPr/>
              </a:pPr>
              <a:r>
                <a:rPr kumimoji="0" lang="tr-TR" sz="2400" b="1" i="0" u="none" strike="noStrike" kern="1200" cap="none" spc="0" normalizeH="0" baseline="0" noProof="0" dirty="0" smtClean="0">
                  <a:ln>
                    <a:noFill/>
                  </a:ln>
                  <a:solidFill>
                    <a:srgbClr val="FF0000"/>
                  </a:solidFill>
                  <a:effectLst/>
                  <a:uLnTx/>
                  <a:uFillTx/>
                  <a:latin typeface="Calibri" pitchFamily="34" charset="0"/>
                  <a:ea typeface="ヒラギノ角ゴ Pro W3" pitchFamily="1" charset="-128"/>
                  <a:cs typeface="+mn-cs"/>
                </a:rPr>
                <a:t>Ulusal hedeflere katkı</a:t>
              </a: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grpSp>
      <p:grpSp>
        <p:nvGrpSpPr>
          <p:cNvPr id="18" name="Grup 17"/>
          <p:cNvGrpSpPr/>
          <p:nvPr/>
        </p:nvGrpSpPr>
        <p:grpSpPr>
          <a:xfrm>
            <a:off x="395604" y="2666005"/>
            <a:ext cx="7913055" cy="390255"/>
            <a:chOff x="755576" y="1262876"/>
            <a:chExt cx="7913055" cy="391707"/>
          </a:xfrm>
        </p:grpSpPr>
        <p:sp>
          <p:nvSpPr>
            <p:cNvPr id="19" name="Dikdörtgen 18"/>
            <p:cNvSpPr/>
            <p:nvPr/>
          </p:nvSpPr>
          <p:spPr>
            <a:xfrm>
              <a:off x="755576" y="1340768"/>
              <a:ext cx="188566" cy="207018"/>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Metin kutusu 19"/>
            <p:cNvSpPr txBox="1"/>
            <p:nvPr/>
          </p:nvSpPr>
          <p:spPr>
            <a:xfrm>
              <a:off x="963775" y="1262876"/>
              <a:ext cx="7704856" cy="391707"/>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
                  <a:srgbClr val="52AADF"/>
                </a:buClr>
                <a:buSzTx/>
                <a:buFontTx/>
                <a:buNone/>
                <a:tabLst/>
                <a:defRPr/>
              </a:pPr>
              <a:r>
                <a:rPr kumimoji="0" lang="tr-TR" sz="2400" b="1" i="0" u="none" strike="noStrike" kern="1200" cap="none" spc="0" normalizeH="0" baseline="0" noProof="0" dirty="0" smtClean="0">
                  <a:ln>
                    <a:noFill/>
                  </a:ln>
                  <a:solidFill>
                    <a:srgbClr val="FF0000"/>
                  </a:solidFill>
                  <a:effectLst/>
                  <a:uLnTx/>
                  <a:uFillTx/>
                  <a:latin typeface="Calibri" pitchFamily="34" charset="0"/>
                  <a:ea typeface="ヒラギノ角ゴ Pro W3" pitchFamily="1" charset="-128"/>
                  <a:cs typeface="+mn-cs"/>
                </a:rPr>
                <a:t>Kaynak kullanımında etkinlik</a:t>
              </a: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grpSp>
      <p:sp>
        <p:nvSpPr>
          <p:cNvPr id="26" name="Metin kutusu 25"/>
          <p:cNvSpPr txBox="1"/>
          <p:nvPr/>
        </p:nvSpPr>
        <p:spPr>
          <a:xfrm>
            <a:off x="539552" y="3200276"/>
            <a:ext cx="5472608" cy="864096"/>
          </a:xfrm>
          <a:prstGeom prst="rect">
            <a:avLst/>
          </a:prstGeom>
          <a:noFill/>
        </p:spPr>
        <p:txBody>
          <a:bodyPr wrap="square" rtlCol="0">
            <a:noAutofit/>
          </a:bodyPr>
          <a:lstStyle/>
          <a:p>
            <a:pPr marL="182563" marR="0" lvl="0" indent="-182563" algn="l"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Destek için ayrılan bütçenin planlanabilmesi</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grpSp>
        <p:nvGrpSpPr>
          <p:cNvPr id="28" name="Grup 27"/>
          <p:cNvGrpSpPr/>
          <p:nvPr/>
        </p:nvGrpSpPr>
        <p:grpSpPr>
          <a:xfrm>
            <a:off x="5562607" y="1437754"/>
            <a:ext cx="1863787" cy="1196929"/>
            <a:chOff x="5611837" y="1323987"/>
            <a:chExt cx="1863787" cy="1196929"/>
          </a:xfrm>
        </p:grpSpPr>
        <p:pic>
          <p:nvPicPr>
            <p:cNvPr id="29"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0" name="Yuvarlatılmış Dikdörtgen 29"/>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Frutiger 45 Light"/>
                <a:ea typeface="+mn-ea"/>
                <a:cs typeface="+mn-cs"/>
              </a:endParaRPr>
            </a:p>
          </p:txBody>
        </p:sp>
        <p:sp>
          <p:nvSpPr>
            <p:cNvPr id="31" name="Metin kutusu 30"/>
            <p:cNvSpPr txBox="1"/>
            <p:nvPr/>
          </p:nvSpPr>
          <p:spPr>
            <a:xfrm>
              <a:off x="5675424" y="1339101"/>
              <a:ext cx="18002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srgbClr val="00BAD9"/>
                  </a:solidFill>
                  <a:effectLst/>
                  <a:uLnTx/>
                  <a:uFillTx/>
                  <a:latin typeface="Calibri" pitchFamily="34" charset="0"/>
                  <a:ea typeface="ヒラギノ角ゴ Pro W3" pitchFamily="1" charset="-128"/>
                  <a:cs typeface="+mn-cs"/>
                </a:rPr>
                <a:t>Kalkınma Planı</a:t>
              </a:r>
              <a:endParaRPr kumimoji="0" lang="tr-TR" sz="1200" b="1" i="0" u="none" strike="noStrike" kern="1200" cap="none" spc="0" normalizeH="0" baseline="0" noProof="0" dirty="0">
                <a:ln>
                  <a:noFill/>
                </a:ln>
                <a:solidFill>
                  <a:srgbClr val="00BAD9"/>
                </a:solidFill>
                <a:effectLst/>
                <a:uLnTx/>
                <a:uFillTx/>
                <a:latin typeface="Calibri" pitchFamily="34" charset="0"/>
                <a:ea typeface="ヒラギノ角ゴ Pro W3" pitchFamily="1" charset="-128"/>
                <a:cs typeface="+mn-cs"/>
              </a:endParaRPr>
            </a:p>
          </p:txBody>
        </p:sp>
      </p:grpSp>
      <p:grpSp>
        <p:nvGrpSpPr>
          <p:cNvPr id="32" name="Grup 31"/>
          <p:cNvGrpSpPr/>
          <p:nvPr/>
        </p:nvGrpSpPr>
        <p:grpSpPr>
          <a:xfrm>
            <a:off x="7366814" y="2169049"/>
            <a:ext cx="1899791" cy="1196929"/>
            <a:chOff x="5611837" y="1323987"/>
            <a:chExt cx="1899791" cy="1196929"/>
          </a:xfrm>
        </p:grpSpPr>
        <p:pic>
          <p:nvPicPr>
            <p:cNvPr id="33"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4" name="Yuvarlatılmış Dikdörtgen 33"/>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Frutiger 45 Light"/>
                <a:ea typeface="+mn-ea"/>
                <a:cs typeface="+mn-cs"/>
              </a:endParaRPr>
            </a:p>
          </p:txBody>
        </p:sp>
        <p:sp>
          <p:nvSpPr>
            <p:cNvPr id="35" name="Metin kutusu 34"/>
            <p:cNvSpPr txBox="1"/>
            <p:nvPr/>
          </p:nvSpPr>
          <p:spPr>
            <a:xfrm>
              <a:off x="5711428" y="1339101"/>
              <a:ext cx="18002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srgbClr val="00BAD9"/>
                  </a:solidFill>
                  <a:effectLst/>
                  <a:uLnTx/>
                  <a:uFillTx/>
                  <a:latin typeface="Calibri" pitchFamily="34" charset="0"/>
                  <a:ea typeface="ヒラギノ角ゴ Pro W3" pitchFamily="1" charset="-128"/>
                  <a:cs typeface="+mn-cs"/>
                </a:rPr>
                <a:t>Sanayi Stratejisi</a:t>
              </a:r>
              <a:endParaRPr kumimoji="0" lang="tr-TR" sz="1200" b="1" i="0" u="none" strike="noStrike" kern="1200" cap="none" spc="0" normalizeH="0" baseline="0" noProof="0" dirty="0">
                <a:ln>
                  <a:noFill/>
                </a:ln>
                <a:solidFill>
                  <a:srgbClr val="00BAD9"/>
                </a:solidFill>
                <a:effectLst/>
                <a:uLnTx/>
                <a:uFillTx/>
                <a:latin typeface="Calibri" pitchFamily="34" charset="0"/>
                <a:ea typeface="ヒラギノ角ゴ Pro W3" pitchFamily="1" charset="-128"/>
                <a:cs typeface="+mn-cs"/>
              </a:endParaRPr>
            </a:p>
          </p:txBody>
        </p:sp>
      </p:grpSp>
      <p:grpSp>
        <p:nvGrpSpPr>
          <p:cNvPr id="36" name="Grup 35"/>
          <p:cNvGrpSpPr/>
          <p:nvPr/>
        </p:nvGrpSpPr>
        <p:grpSpPr>
          <a:xfrm>
            <a:off x="7404617" y="3665934"/>
            <a:ext cx="1867860" cy="1196929"/>
            <a:chOff x="5611837" y="1323987"/>
            <a:chExt cx="1867860" cy="1196929"/>
          </a:xfrm>
        </p:grpSpPr>
        <p:pic>
          <p:nvPicPr>
            <p:cNvPr id="37"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38" name="Yuvarlatılmış Dikdörtgen 37"/>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Frutiger 45 Light"/>
                <a:ea typeface="+mn-ea"/>
                <a:cs typeface="+mn-cs"/>
              </a:endParaRPr>
            </a:p>
          </p:txBody>
        </p:sp>
        <p:sp>
          <p:nvSpPr>
            <p:cNvPr id="39" name="Metin kutusu 38"/>
            <p:cNvSpPr txBox="1"/>
            <p:nvPr/>
          </p:nvSpPr>
          <p:spPr>
            <a:xfrm>
              <a:off x="5679497" y="1339101"/>
              <a:ext cx="18002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srgbClr val="00BAD9"/>
                  </a:solidFill>
                  <a:effectLst/>
                  <a:uLnTx/>
                  <a:uFillTx/>
                  <a:latin typeface="Calibri" pitchFamily="34" charset="0"/>
                  <a:ea typeface="ヒラギノ角ゴ Pro W3" pitchFamily="1" charset="-128"/>
                  <a:cs typeface="+mn-cs"/>
                </a:rPr>
                <a:t>KOBİ Stratejisi</a:t>
              </a:r>
              <a:endParaRPr kumimoji="0" lang="tr-TR" sz="1200" b="1" i="0" u="none" strike="noStrike" kern="1200" cap="none" spc="0" normalizeH="0" baseline="0" noProof="0" dirty="0">
                <a:ln>
                  <a:noFill/>
                </a:ln>
                <a:solidFill>
                  <a:srgbClr val="00BAD9"/>
                </a:solidFill>
                <a:effectLst/>
                <a:uLnTx/>
                <a:uFillTx/>
                <a:latin typeface="Calibri" pitchFamily="34" charset="0"/>
                <a:ea typeface="ヒラギノ角ゴ Pro W3" pitchFamily="1" charset="-128"/>
                <a:cs typeface="+mn-cs"/>
              </a:endParaRPr>
            </a:p>
          </p:txBody>
        </p:sp>
      </p:grpSp>
      <p:grpSp>
        <p:nvGrpSpPr>
          <p:cNvPr id="40" name="Grup 39"/>
          <p:cNvGrpSpPr/>
          <p:nvPr/>
        </p:nvGrpSpPr>
        <p:grpSpPr>
          <a:xfrm>
            <a:off x="5477365" y="4400287"/>
            <a:ext cx="1800200" cy="1196929"/>
            <a:chOff x="5567412" y="1323987"/>
            <a:chExt cx="1800200" cy="1196929"/>
          </a:xfrm>
        </p:grpSpPr>
        <p:pic>
          <p:nvPicPr>
            <p:cNvPr id="41"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36"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42" name="Yuvarlatılmış Dikdörtgen 41"/>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Frutiger 45 Light"/>
                <a:ea typeface="+mn-ea"/>
                <a:cs typeface="+mn-cs"/>
              </a:endParaRPr>
            </a:p>
          </p:txBody>
        </p:sp>
        <p:sp>
          <p:nvSpPr>
            <p:cNvPr id="43" name="Metin kutusu 42"/>
            <p:cNvSpPr txBox="1"/>
            <p:nvPr/>
          </p:nvSpPr>
          <p:spPr>
            <a:xfrm>
              <a:off x="5567412" y="1339101"/>
              <a:ext cx="18002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err="1" smtClean="0">
                  <a:ln>
                    <a:noFill/>
                  </a:ln>
                  <a:solidFill>
                    <a:srgbClr val="00BAD9"/>
                  </a:solidFill>
                  <a:effectLst/>
                  <a:uLnTx/>
                  <a:uFillTx/>
                  <a:latin typeface="Calibri" pitchFamily="34" charset="0"/>
                  <a:ea typeface="ヒラギノ角ゴ Pro W3" pitchFamily="1" charset="-128"/>
                  <a:cs typeface="+mn-cs"/>
                </a:rPr>
                <a:t>Sektörel</a:t>
              </a:r>
              <a:r>
                <a:rPr kumimoji="0" lang="tr-TR" sz="1200" b="1" i="0" u="none" strike="noStrike" kern="1200" cap="none" spc="0" normalizeH="0" baseline="0" noProof="0" dirty="0" smtClean="0">
                  <a:ln>
                    <a:noFill/>
                  </a:ln>
                  <a:solidFill>
                    <a:srgbClr val="00BAD9"/>
                  </a:solidFill>
                  <a:effectLst/>
                  <a:uLnTx/>
                  <a:uFillTx/>
                  <a:latin typeface="Calibri" pitchFamily="34" charset="0"/>
                  <a:ea typeface="ヒラギノ角ゴ Pro W3" pitchFamily="1" charset="-128"/>
                  <a:cs typeface="+mn-cs"/>
                </a:rPr>
                <a:t> Stratejiler</a:t>
              </a:r>
              <a:endParaRPr kumimoji="0" lang="tr-TR" sz="1200" b="1" i="0" u="none" strike="noStrike" kern="1200" cap="none" spc="0" normalizeH="0" baseline="0" noProof="0" dirty="0">
                <a:ln>
                  <a:noFill/>
                </a:ln>
                <a:solidFill>
                  <a:srgbClr val="00BAD9"/>
                </a:solidFill>
                <a:effectLst/>
                <a:uLnTx/>
                <a:uFillTx/>
                <a:latin typeface="Calibri" pitchFamily="34" charset="0"/>
                <a:ea typeface="ヒラギノ角ゴ Pro W3" pitchFamily="1" charset="-128"/>
                <a:cs typeface="+mn-cs"/>
              </a:endParaRPr>
            </a:p>
          </p:txBody>
        </p:sp>
      </p:grpSp>
      <p:grpSp>
        <p:nvGrpSpPr>
          <p:cNvPr id="44" name="Grup 43"/>
          <p:cNvGrpSpPr/>
          <p:nvPr/>
        </p:nvGrpSpPr>
        <p:grpSpPr>
          <a:xfrm>
            <a:off x="5477365" y="2884118"/>
            <a:ext cx="1800200" cy="1225236"/>
            <a:chOff x="5558991" y="1295680"/>
            <a:chExt cx="1800200" cy="1225236"/>
          </a:xfrm>
        </p:grpSpPr>
        <p:pic>
          <p:nvPicPr>
            <p:cNvPr id="45" name="Picture 2" descr="document ic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039" y="1510184"/>
              <a:ext cx="1010732" cy="1010732"/>
            </a:xfrm>
            <a:prstGeom prst="rect">
              <a:avLst/>
            </a:prstGeom>
            <a:noFill/>
            <a:extLst>
              <a:ext uri="{909E8E84-426E-40DD-AFC4-6F175D3DCCD1}">
                <a14:hiddenFill xmlns:a14="http://schemas.microsoft.com/office/drawing/2010/main">
                  <a:solidFill>
                    <a:srgbClr val="FFFFFF"/>
                  </a:solidFill>
                </a14:hiddenFill>
              </a:ext>
            </a:extLst>
          </p:spPr>
        </p:pic>
        <p:sp>
          <p:nvSpPr>
            <p:cNvPr id="46" name="Yuvarlatılmış Dikdörtgen 45"/>
            <p:cNvSpPr/>
            <p:nvPr/>
          </p:nvSpPr>
          <p:spPr>
            <a:xfrm>
              <a:off x="5611837" y="1323987"/>
              <a:ext cx="1293591" cy="1084201"/>
            </a:xfrm>
            <a:prstGeom prst="roundRect">
              <a:avLst/>
            </a:prstGeom>
            <a:no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Frutiger 45 Light"/>
                <a:ea typeface="+mn-ea"/>
                <a:cs typeface="+mn-cs"/>
              </a:endParaRPr>
            </a:p>
          </p:txBody>
        </p:sp>
        <p:sp>
          <p:nvSpPr>
            <p:cNvPr id="47" name="Metin kutusu 46"/>
            <p:cNvSpPr txBox="1"/>
            <p:nvPr/>
          </p:nvSpPr>
          <p:spPr>
            <a:xfrm>
              <a:off x="5558991" y="1295680"/>
              <a:ext cx="18002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srgbClr val="00BAD9"/>
                  </a:solidFill>
                  <a:effectLst/>
                  <a:uLnTx/>
                  <a:uFillTx/>
                  <a:latin typeface="Calibri" pitchFamily="34" charset="0"/>
                  <a:ea typeface="ヒラギノ角ゴ Pro W3" pitchFamily="1" charset="-128"/>
                  <a:cs typeface="+mn-cs"/>
                </a:rPr>
                <a:t>Orta Vadeli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srgbClr val="00BAD9"/>
                  </a:solidFill>
                  <a:effectLst/>
                  <a:uLnTx/>
                  <a:uFillTx/>
                  <a:latin typeface="Calibri" pitchFamily="34" charset="0"/>
                  <a:ea typeface="ヒラギノ角ゴ Pro W3" pitchFamily="1" charset="-128"/>
                  <a:cs typeface="+mn-cs"/>
                </a:rPr>
                <a:t>Program</a:t>
              </a:r>
              <a:endParaRPr kumimoji="0" lang="tr-TR" sz="1200" b="1" i="0" u="none" strike="noStrike" kern="1200" cap="none" spc="0" normalizeH="0" baseline="0" noProof="0" dirty="0">
                <a:ln>
                  <a:noFill/>
                </a:ln>
                <a:solidFill>
                  <a:srgbClr val="00BAD9"/>
                </a:solidFill>
                <a:effectLst/>
                <a:uLnTx/>
                <a:uFillTx/>
                <a:latin typeface="Calibri" pitchFamily="34" charset="0"/>
                <a:ea typeface="ヒラギノ角ゴ Pro W3" pitchFamily="1" charset="-128"/>
                <a:cs typeface="+mn-cs"/>
              </a:endParaRPr>
            </a:p>
          </p:txBody>
        </p:sp>
      </p:grpSp>
      <p:sp>
        <p:nvSpPr>
          <p:cNvPr id="51" name="Metin kutusu 50"/>
          <p:cNvSpPr txBox="1"/>
          <p:nvPr/>
        </p:nvSpPr>
        <p:spPr>
          <a:xfrm>
            <a:off x="539552" y="5288508"/>
            <a:ext cx="5472608" cy="864096"/>
          </a:xfrm>
          <a:prstGeom prst="rect">
            <a:avLst/>
          </a:prstGeom>
          <a:noFill/>
        </p:spPr>
        <p:txBody>
          <a:bodyPr wrap="square" rtlCol="0">
            <a:noAutofit/>
          </a:bodyPr>
          <a:lstStyle/>
          <a:p>
            <a:pPr marL="182563" marR="0" lvl="0" indent="-182563" algn="l" defTabSz="914400" rtl="0" eaLnBrk="1" fontAlgn="base" latinLnBrk="0" hangingPunct="1">
              <a:lnSpc>
                <a:spcPct val="100000"/>
              </a:lnSpc>
              <a:spcBef>
                <a:spcPct val="0"/>
              </a:spcBef>
              <a:spcAft>
                <a:spcPct val="0"/>
              </a:spcAft>
              <a:buClr>
                <a:srgbClr val="52AADF"/>
              </a:buClr>
              <a:buSzPct val="125000"/>
              <a:buFont typeface="Calibri" panose="020F0502020204030204" pitchFamily="34" charset="0"/>
              <a:buChar char="•"/>
              <a:tabLst/>
              <a:defRPr/>
            </a:pPr>
            <a:r>
              <a:rPr kumimoji="0" lang="tr-TR" sz="2400" b="0" i="0" u="none" strike="noStrike" kern="1200" cap="none" spc="0" normalizeH="0" baseline="0" noProof="0" dirty="0">
                <a:ln>
                  <a:noFill/>
                </a:ln>
                <a:solidFill>
                  <a:srgbClr val="52AADF">
                    <a:lumMod val="50000"/>
                  </a:srgbClr>
                </a:solidFill>
                <a:effectLst/>
                <a:uLnTx/>
                <a:uFillTx/>
                <a:latin typeface="Calibri" pitchFamily="34" charset="0"/>
                <a:ea typeface="ヒラギノ角ゴ Pro W3" pitchFamily="1" charset="-128"/>
                <a:cs typeface="+mn-cs"/>
              </a:rPr>
              <a:t>Bütçe imkanları dahilinde en yüksek puanı alanlar desteklenir: Yarışma ortamı</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grpSp>
        <p:nvGrpSpPr>
          <p:cNvPr id="5" name="Grup 4"/>
          <p:cNvGrpSpPr/>
          <p:nvPr/>
        </p:nvGrpSpPr>
        <p:grpSpPr>
          <a:xfrm>
            <a:off x="395536" y="4106183"/>
            <a:ext cx="4896544" cy="390255"/>
            <a:chOff x="395536" y="4106183"/>
            <a:chExt cx="4896544" cy="390255"/>
          </a:xfrm>
        </p:grpSpPr>
        <p:sp>
          <p:nvSpPr>
            <p:cNvPr id="50" name="Metin kutusu 49"/>
            <p:cNvSpPr txBox="1"/>
            <p:nvPr/>
          </p:nvSpPr>
          <p:spPr>
            <a:xfrm>
              <a:off x="594482" y="4106183"/>
              <a:ext cx="4697598" cy="39025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
                  <a:srgbClr val="52AADF"/>
                </a:buClr>
                <a:buSzTx/>
                <a:buFontTx/>
                <a:buNone/>
                <a:tabLst/>
                <a:defRPr/>
              </a:pPr>
              <a:r>
                <a:rPr kumimoji="0" lang="tr-TR" sz="2400" b="1" i="0" u="none" strike="noStrike" kern="1200" cap="none" spc="0" normalizeH="0" baseline="0" noProof="0" dirty="0" smtClean="0">
                  <a:ln>
                    <a:noFill/>
                  </a:ln>
                  <a:solidFill>
                    <a:srgbClr val="FF0000"/>
                  </a:solidFill>
                  <a:effectLst/>
                  <a:uLnTx/>
                  <a:uFillTx/>
                  <a:latin typeface="Calibri" pitchFamily="34" charset="0"/>
                  <a:ea typeface="ヒラギノ角ゴ Pro W3" pitchFamily="1" charset="-128"/>
                  <a:cs typeface="+mn-cs"/>
                </a:rPr>
                <a:t>Desteği azami oranda faydaya dönüştürecek olanların desteklenmesi</a:t>
              </a:r>
              <a:endParaRPr kumimoji="0" lang="tr-TR" sz="2400" b="0" i="0" u="none" strike="noStrike" kern="1200" cap="none" spc="0" normalizeH="0" baseline="0" noProof="0" dirty="0">
                <a:ln>
                  <a:noFill/>
                </a:ln>
                <a:solidFill>
                  <a:srgbClr val="5994CE"/>
                </a:solidFill>
                <a:effectLst/>
                <a:uLnTx/>
                <a:uFillTx/>
                <a:latin typeface="Calibri" pitchFamily="34" charset="0"/>
                <a:ea typeface="ヒラギノ角ゴ Pro W3" pitchFamily="1" charset="-128"/>
                <a:cs typeface="+mn-cs"/>
              </a:endParaRPr>
            </a:p>
          </p:txBody>
        </p:sp>
        <p:sp>
          <p:nvSpPr>
            <p:cNvPr id="52" name="Dikdörtgen 51"/>
            <p:cNvSpPr/>
            <p:nvPr/>
          </p:nvSpPr>
          <p:spPr>
            <a:xfrm>
              <a:off x="395536" y="4218161"/>
              <a:ext cx="188566" cy="206251"/>
            </a:xfrm>
            <a:prstGeom prst="rect">
              <a:avLst/>
            </a:prstGeom>
            <a:solidFill>
              <a:schemeClr val="accent1">
                <a:alpha val="90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53" name="Yuvarlatılmış Dikdörtgen 52"/>
          <p:cNvSpPr/>
          <p:nvPr/>
        </p:nvSpPr>
        <p:spPr>
          <a:xfrm>
            <a:off x="1115616" y="185576"/>
            <a:ext cx="6480720" cy="782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Neden çağrı usulü?</a:t>
            </a:r>
            <a:endParaRPr kumimoji="0" lang="tr-T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48" name="Picture 3"/>
          <p:cNvPicPr>
            <a:picLocks noChangeAspect="1" noChangeArrowheads="1"/>
          </p:cNvPicPr>
          <p:nvPr/>
        </p:nvPicPr>
        <p:blipFill>
          <a:blip r:embed="rId4" cstate="print"/>
          <a:srcRect/>
          <a:stretch>
            <a:fillRect/>
          </a:stretch>
        </p:blipFill>
        <p:spPr bwMode="auto">
          <a:xfrm>
            <a:off x="8172400" y="99137"/>
            <a:ext cx="720080" cy="507913"/>
          </a:xfrm>
          <a:prstGeom prst="rect">
            <a:avLst/>
          </a:prstGeom>
          <a:noFill/>
          <a:ln w="9525">
            <a:noFill/>
            <a:miter lim="800000"/>
            <a:headEnd/>
            <a:tailEnd/>
          </a:ln>
        </p:spPr>
      </p:pic>
    </p:spTree>
    <p:extLst>
      <p:ext uri="{BB962C8B-B14F-4D97-AF65-F5344CB8AC3E}">
        <p14:creationId xmlns:p14="http://schemas.microsoft.com/office/powerpoint/2010/main" val="3139409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8172400" y="176023"/>
            <a:ext cx="720080" cy="507913"/>
          </a:xfrm>
          <a:prstGeom prst="rect">
            <a:avLst/>
          </a:prstGeom>
          <a:noFill/>
          <a:ln w="9525">
            <a:noFill/>
            <a:miter lim="800000"/>
            <a:headEnd/>
            <a:tailEnd/>
          </a:ln>
        </p:spPr>
      </p:pic>
      <p:sp>
        <p:nvSpPr>
          <p:cNvPr id="10" name="Slayt Numarası Yer Tutucusu 1"/>
          <p:cNvSpPr>
            <a:spLocks noGrp="1"/>
          </p:cNvSpPr>
          <p:nvPr>
            <p:ph type="sldNum" sz="quarter" idx="12"/>
          </p:nvPr>
        </p:nvSpPr>
        <p:spPr>
          <a:xfrm>
            <a:off x="6372225" y="6456811"/>
            <a:ext cx="2133600" cy="362508"/>
          </a:xfrm>
        </p:spPr>
        <p:txBody>
          <a:bodyPr/>
          <a:lstStyle/>
          <a:p>
            <a:pPr>
              <a:defRPr/>
            </a:pPr>
            <a:fld id="{FF16F97C-866D-4F85-A1F6-DDF39F62CB6A}" type="slidenum">
              <a:rPr lang="en-CA" smtClean="0">
                <a:latin typeface="Calibri" panose="020F0502020204030204" pitchFamily="34" charset="0"/>
              </a:rPr>
              <a:pPr>
                <a:defRPr/>
              </a:pPr>
              <a:t>8</a:t>
            </a:fld>
            <a:endParaRPr lang="en-CA" dirty="0">
              <a:latin typeface="Calibri" panose="020F0502020204030204" pitchFamily="34" charset="0"/>
            </a:endParaRPr>
          </a:p>
        </p:txBody>
      </p:sp>
      <p:pic>
        <p:nvPicPr>
          <p:cNvPr id="12" name="Resim 11"/>
          <p:cNvPicPr/>
          <p:nvPr/>
        </p:nvPicPr>
        <p:blipFill rotWithShape="1">
          <a:blip r:embed="rId3"/>
          <a:srcRect l="20861" t="34706" r="53973" b="19673"/>
          <a:stretch/>
        </p:blipFill>
        <p:spPr bwMode="auto">
          <a:xfrm>
            <a:off x="1475656" y="3003998"/>
            <a:ext cx="5904656" cy="3292622"/>
          </a:xfrm>
          <a:prstGeom prst="rect">
            <a:avLst/>
          </a:prstGeom>
          <a:ln>
            <a:noFill/>
          </a:ln>
          <a:effectLst>
            <a:softEdge rad="112500"/>
          </a:effectLst>
          <a:extLst>
            <a:ext uri="{53640926-AAD7-44D8-BBD7-CCE9431645EC}">
              <a14:shadowObscured xmlns:a14="http://schemas.microsoft.com/office/drawing/2010/main"/>
            </a:ext>
          </a:extLst>
        </p:spPr>
      </p:pic>
      <p:sp>
        <p:nvSpPr>
          <p:cNvPr id="13" name="2 Metin kutusu"/>
          <p:cNvSpPr txBox="1"/>
          <p:nvPr/>
        </p:nvSpPr>
        <p:spPr>
          <a:xfrm>
            <a:off x="116269" y="941948"/>
            <a:ext cx="8920237" cy="1077218"/>
          </a:xfrm>
          <a:prstGeom prst="rect">
            <a:avLst/>
          </a:prstGeom>
          <a:noFill/>
        </p:spPr>
        <p:txBody>
          <a:bodyPr wrap="square" rtlCol="0">
            <a:spAutoFit/>
          </a:bodyPr>
          <a:lstStyle/>
          <a:p>
            <a:pPr algn="ctr"/>
            <a:r>
              <a:rPr lang="tr-TR" sz="3200" b="1" dirty="0" smtClean="0">
                <a:solidFill>
                  <a:schemeClr val="accent1">
                    <a:lumMod val="50000"/>
                  </a:schemeClr>
                </a:solidFill>
              </a:rPr>
              <a:t>PROJE HAZIRLANIRKEN </a:t>
            </a:r>
          </a:p>
          <a:p>
            <a:pPr algn="ctr"/>
            <a:r>
              <a:rPr lang="tr-TR" sz="3200" b="1" dirty="0" smtClean="0">
                <a:solidFill>
                  <a:schemeClr val="accent1">
                    <a:lumMod val="50000"/>
                  </a:schemeClr>
                </a:solidFill>
              </a:rPr>
              <a:t>DİKKAT EDİLMESİ GEREKEN HUSUSLAR</a:t>
            </a:r>
            <a:endParaRPr lang="tr-TR" sz="3200" b="1" dirty="0">
              <a:solidFill>
                <a:schemeClr val="accent1">
                  <a:lumMod val="50000"/>
                </a:schemeClr>
              </a:solidFill>
            </a:endParaRPr>
          </a:p>
        </p:txBody>
      </p:sp>
    </p:spTree>
    <p:extLst>
      <p:ext uri="{BB962C8B-B14F-4D97-AF65-F5344CB8AC3E}">
        <p14:creationId xmlns:p14="http://schemas.microsoft.com/office/powerpoint/2010/main" val="120311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F16F97C-866D-4F85-A1F6-DDF39F62CB6A}" type="slidenum">
              <a:rPr lang="en-CA" smtClean="0"/>
              <a:pPr>
                <a:defRPr/>
              </a:pPr>
              <a:t>9</a:t>
            </a:fld>
            <a:endParaRPr lang="en-CA"/>
          </a:p>
        </p:txBody>
      </p:sp>
      <p:graphicFrame>
        <p:nvGraphicFramePr>
          <p:cNvPr id="6" name="Diyagram 5"/>
          <p:cNvGraphicFramePr/>
          <p:nvPr>
            <p:extLst/>
          </p:nvPr>
        </p:nvGraphicFramePr>
        <p:xfrm>
          <a:off x="1451992" y="9640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953442" y="5504532"/>
            <a:ext cx="7174336" cy="523220"/>
          </a:xfrm>
          <a:prstGeom prst="rect">
            <a:avLst/>
          </a:prstGeom>
        </p:spPr>
        <p:txBody>
          <a:bodyPr wrap="none">
            <a:spAutoFit/>
          </a:bodyPr>
          <a:lstStyle/>
          <a:p>
            <a:pPr algn="just">
              <a:spcBef>
                <a:spcPts val="1200"/>
              </a:spcBef>
              <a:spcAft>
                <a:spcPts val="1200"/>
              </a:spcAft>
            </a:pPr>
            <a:r>
              <a:rPr lang="tr-TR" sz="2800" b="1" dirty="0">
                <a:solidFill>
                  <a:srgbClr val="000000"/>
                </a:solidFill>
                <a:effectLst>
                  <a:outerShdw blurRad="38100" dist="38100" dir="2700000" algn="tl">
                    <a:srgbClr val="000000">
                      <a:alpha val="43137"/>
                    </a:srgbClr>
                  </a:outerShdw>
                </a:effectLst>
                <a:ea typeface="Calibri" panose="020F0502020204030204" pitchFamily="34" charset="0"/>
              </a:rPr>
              <a:t>yönelik olarak planlanan faaliyetler bütünüdür.</a:t>
            </a:r>
            <a:endParaRPr lang="tr-TR" sz="28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pic>
        <p:nvPicPr>
          <p:cNvPr id="8" name="Picture 3"/>
          <p:cNvPicPr>
            <a:picLocks noChangeAspect="1" noChangeArrowheads="1"/>
          </p:cNvPicPr>
          <p:nvPr/>
        </p:nvPicPr>
        <p:blipFill>
          <a:blip r:embed="rId7" cstate="print"/>
          <a:srcRect/>
          <a:stretch>
            <a:fillRect/>
          </a:stretch>
        </p:blipFill>
        <p:spPr bwMode="auto">
          <a:xfrm>
            <a:off x="8172400" y="176023"/>
            <a:ext cx="720080" cy="507913"/>
          </a:xfrm>
          <a:prstGeom prst="rect">
            <a:avLst/>
          </a:prstGeom>
          <a:noFill/>
          <a:ln w="9525">
            <a:noFill/>
            <a:miter lim="800000"/>
            <a:headEnd/>
            <a:tailEnd/>
          </a:ln>
        </p:spPr>
      </p:pic>
      <p:grpSp>
        <p:nvGrpSpPr>
          <p:cNvPr id="9" name="Grup 8"/>
          <p:cNvGrpSpPr/>
          <p:nvPr/>
        </p:nvGrpSpPr>
        <p:grpSpPr>
          <a:xfrm>
            <a:off x="280244" y="485458"/>
            <a:ext cx="8252196" cy="338554"/>
            <a:chOff x="280244" y="654735"/>
            <a:chExt cx="8252196" cy="338554"/>
          </a:xfrm>
        </p:grpSpPr>
        <p:sp>
          <p:nvSpPr>
            <p:cNvPr id="10" name="3 Metin kutusu"/>
            <p:cNvSpPr txBox="1"/>
            <p:nvPr/>
          </p:nvSpPr>
          <p:spPr>
            <a:xfrm>
              <a:off x="280244" y="654735"/>
              <a:ext cx="7632848" cy="338554"/>
            </a:xfrm>
            <a:prstGeom prst="rect">
              <a:avLst/>
            </a:prstGeom>
            <a:noFill/>
          </p:spPr>
          <p:txBody>
            <a:bodyPr wrap="square" rtlCol="0">
              <a:spAutoFit/>
            </a:bodyPr>
            <a:lstStyle/>
            <a:p>
              <a:endParaRPr lang="tr-TR" sz="1600" b="1" dirty="0">
                <a:solidFill>
                  <a:srgbClr val="00BAD9"/>
                </a:solidFill>
              </a:endParaRPr>
            </a:p>
          </p:txBody>
        </p:sp>
        <p:cxnSp>
          <p:nvCxnSpPr>
            <p:cNvPr id="11" name="Düz Bağlayıcı 10"/>
            <p:cNvCxnSpPr/>
            <p:nvPr/>
          </p:nvCxnSpPr>
          <p:spPr>
            <a:xfrm>
              <a:off x="467544" y="993289"/>
              <a:ext cx="806489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498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tr-TR" sz="3600" b="0" i="0" u="none" strike="noStrike" cap="none" normalizeH="0" baseline="0" smtClean="0">
            <a:ln>
              <a:noFill/>
            </a:ln>
            <a:solidFill>
              <a:srgbClr val="000000"/>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tr-TR" sz="3600" b="0" i="0" u="none" strike="noStrike" cap="none" normalizeH="0" baseline="0" smtClean="0">
            <a:ln>
              <a:noFill/>
            </a:ln>
            <a:solidFill>
              <a:srgbClr val="000000"/>
            </a:solidFill>
            <a:effectLst/>
            <a:latin typeface="Verdana" pitchFamily="34" charset="0"/>
            <a:cs typeface="Arial" pitchFamily="34"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14467</TotalTime>
  <Words>4425</Words>
  <Application>Microsoft Office PowerPoint</Application>
  <PresentationFormat>Özel</PresentationFormat>
  <Paragraphs>553</Paragraphs>
  <Slides>57</Slides>
  <Notes>24</Notes>
  <HiddenSlides>0</HiddenSlides>
  <MMClips>0</MMClips>
  <ScaleCrop>false</ScaleCrop>
  <HeadingPairs>
    <vt:vector size="4" baseType="variant">
      <vt:variant>
        <vt:lpstr>Tema</vt:lpstr>
      </vt:variant>
      <vt:variant>
        <vt:i4>23</vt:i4>
      </vt:variant>
      <vt:variant>
        <vt:lpstr>Slayt Başlıkları</vt:lpstr>
      </vt:variant>
      <vt:variant>
        <vt:i4>57</vt:i4>
      </vt:variant>
    </vt:vector>
  </HeadingPairs>
  <TitlesOfParts>
    <vt:vector size="80" baseType="lpstr">
      <vt:lpstr>kosgeb</vt:lpstr>
      <vt:lpstr>14_Ofis Teması</vt:lpstr>
      <vt:lpstr>16_Ofis Teması</vt:lpstr>
      <vt:lpstr>17_Ofis Teması</vt:lpstr>
      <vt:lpstr>1_kosgeb</vt:lpstr>
      <vt:lpstr>18_Ofis Teması</vt:lpstr>
      <vt:lpstr>19_Ofis Teması</vt:lpstr>
      <vt:lpstr>20_Ofis Teması</vt:lpstr>
      <vt:lpstr>2_kosgeb</vt:lpstr>
      <vt:lpstr>21_Ofis Teması</vt:lpstr>
      <vt:lpstr>22_Ofis Teması</vt:lpstr>
      <vt:lpstr>23_Ofis Teması</vt:lpstr>
      <vt:lpstr>Ofis Teması</vt:lpstr>
      <vt:lpstr>3_kosgeb</vt:lpstr>
      <vt:lpstr>24_Ofis Teması</vt:lpstr>
      <vt:lpstr>25_Ofis Teması</vt:lpstr>
      <vt:lpstr>26_Ofis Teması</vt:lpstr>
      <vt:lpstr>4_kosgeb</vt:lpstr>
      <vt:lpstr>10_Ofis Teması</vt:lpstr>
      <vt:lpstr>11_Ofis Teması</vt:lpstr>
      <vt:lpstr>12_Ofis Teması</vt:lpstr>
      <vt:lpstr>5_kosgeb</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KOSGEB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kürşad emre dunay</dc:creator>
  <cp:lastModifiedBy>Mustafa Fatih RAZBONYALI</cp:lastModifiedBy>
  <cp:revision>1235</cp:revision>
  <cp:lastPrinted>2018-12-24T13:34:50Z</cp:lastPrinted>
  <dcterms:created xsi:type="dcterms:W3CDTF">2011-08-16T10:46:40Z</dcterms:created>
  <dcterms:modified xsi:type="dcterms:W3CDTF">2020-09-08T08:07:49Z</dcterms:modified>
</cp:coreProperties>
</file>