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3" r:id="rId3"/>
    <p:sldId id="324" r:id="rId4"/>
    <p:sldId id="325" r:id="rId5"/>
    <p:sldId id="326" r:id="rId6"/>
    <p:sldId id="304" r:id="rId7"/>
    <p:sldId id="279" r:id="rId8"/>
    <p:sldId id="258" r:id="rId9"/>
    <p:sldId id="283" r:id="rId10"/>
    <p:sldId id="305" r:id="rId11"/>
    <p:sldId id="323" r:id="rId12"/>
    <p:sldId id="284" r:id="rId13"/>
    <p:sldId id="307" r:id="rId14"/>
    <p:sldId id="308" r:id="rId15"/>
    <p:sldId id="309" r:id="rId16"/>
    <p:sldId id="316" r:id="rId17"/>
    <p:sldId id="319" r:id="rId18"/>
    <p:sldId id="317" r:id="rId19"/>
    <p:sldId id="315" r:id="rId20"/>
    <p:sldId id="322" r:id="rId21"/>
    <p:sldId id="306" r:id="rId22"/>
    <p:sldId id="328" r:id="rId23"/>
    <p:sldId id="298" r:id="rId24"/>
    <p:sldId id="267" r:id="rId25"/>
    <p:sldId id="285" r:id="rId26"/>
    <p:sldId id="314" r:id="rId27"/>
    <p:sldId id="320" r:id="rId28"/>
    <p:sldId id="331" r:id="rId29"/>
    <p:sldId id="286" r:id="rId30"/>
    <p:sldId id="333" r:id="rId31"/>
    <p:sldId id="334" r:id="rId32"/>
    <p:sldId id="335" r:id="rId33"/>
    <p:sldId id="332" r:id="rId34"/>
    <p:sldId id="337" r:id="rId35"/>
    <p:sldId id="278" r:id="rId36"/>
    <p:sldId id="330"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DF5D3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65" d="100"/>
          <a:sy n="65" d="100"/>
        </p:scale>
        <p:origin x="724" y="44"/>
      </p:cViewPr>
      <p:guideLst/>
    </p:cSldViewPr>
  </p:slideViewPr>
  <p:notesTextViewPr>
    <p:cViewPr>
      <p:scale>
        <a:sx n="1" d="1"/>
        <a:sy n="1" d="1"/>
      </p:scale>
      <p:origin x="0" y="0"/>
    </p:cViewPr>
  </p:notesTextViewPr>
  <p:sorterViewPr>
    <p:cViewPr>
      <p:scale>
        <a:sx n="100" d="100"/>
        <a:sy n="100" d="100"/>
      </p:scale>
      <p:origin x="0" y="-151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Sayfa1!$B$1</c:f>
              <c:strCache>
                <c:ptCount val="1"/>
                <c:pt idx="0">
                  <c:v>Satışlar</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910-44E9-AC82-422AF649315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910-44E9-AC82-422AF649315E}"/>
              </c:ext>
            </c:extLst>
          </c:dPt>
          <c:cat>
            <c:strRef>
              <c:f>Sayfa1!$A$2:$A$3</c:f>
              <c:strCache>
                <c:ptCount val="2"/>
                <c:pt idx="0">
                  <c:v>1. Çeyrek</c:v>
                </c:pt>
                <c:pt idx="1">
                  <c:v>2. Çeyrek</c:v>
                </c:pt>
              </c:strCache>
            </c:strRef>
          </c:cat>
          <c:val>
            <c:numRef>
              <c:f>Sayfa1!$B$2:$B$3</c:f>
              <c:numCache>
                <c:formatCode>General</c:formatCode>
                <c:ptCount val="2"/>
                <c:pt idx="0">
                  <c:v>75</c:v>
                </c:pt>
                <c:pt idx="1">
                  <c:v>25</c:v>
                </c:pt>
              </c:numCache>
            </c:numRef>
          </c:val>
          <c:extLst>
            <c:ext xmlns:c16="http://schemas.microsoft.com/office/drawing/2014/chart" uri="{C3380CC4-5D6E-409C-BE32-E72D297353CC}">
              <c16:uniqueId val="{00000000-7895-4F8E-9A6E-3F2C44B186F5}"/>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Sayfa1!$B$1</c:f>
              <c:strCache>
                <c:ptCount val="1"/>
                <c:pt idx="0">
                  <c:v>Satışlar</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179-4D37-B915-F194EC1DAE0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179-4D37-B915-F194EC1DAE0D}"/>
              </c:ext>
            </c:extLst>
          </c:dPt>
          <c:cat>
            <c:strRef>
              <c:f>Sayfa1!$A$2:$A$3</c:f>
              <c:strCache>
                <c:ptCount val="2"/>
                <c:pt idx="0">
                  <c:v>1. Çeyrek</c:v>
                </c:pt>
                <c:pt idx="1">
                  <c:v>2. Çeyrek</c:v>
                </c:pt>
              </c:strCache>
            </c:strRef>
          </c:cat>
          <c:val>
            <c:numRef>
              <c:f>Sayfa1!$B$2:$B$3</c:f>
              <c:numCache>
                <c:formatCode>General</c:formatCode>
                <c:ptCount val="2"/>
                <c:pt idx="0">
                  <c:v>60</c:v>
                </c:pt>
                <c:pt idx="1">
                  <c:v>40</c:v>
                </c:pt>
              </c:numCache>
            </c:numRef>
          </c:val>
          <c:extLst>
            <c:ext xmlns:c16="http://schemas.microsoft.com/office/drawing/2014/chart" uri="{C3380CC4-5D6E-409C-BE32-E72D297353CC}">
              <c16:uniqueId val="{00000000-A8FA-4466-B065-9B08C951699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BE2D7-B307-4B19-BDD2-BF756573192B}" type="datetimeFigureOut">
              <a:rPr lang="tr-TR" smtClean="0"/>
              <a:t>27.10.2020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08F9D-B48F-4A24-ABFA-13EE12F560C6}" type="slidenum">
              <a:rPr lang="tr-TR" smtClean="0"/>
              <a:t>‹#›</a:t>
            </a:fld>
            <a:endParaRPr lang="tr-TR"/>
          </a:p>
        </p:txBody>
      </p:sp>
    </p:spTree>
    <p:extLst>
      <p:ext uri="{BB962C8B-B14F-4D97-AF65-F5344CB8AC3E}">
        <p14:creationId xmlns:p14="http://schemas.microsoft.com/office/powerpoint/2010/main" val="115538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8C08F9D-B48F-4A24-ABFA-13EE12F560C6}" type="slidenum">
              <a:rPr lang="tr-TR" smtClean="0"/>
              <a:t>33</a:t>
            </a:fld>
            <a:endParaRPr lang="tr-TR"/>
          </a:p>
        </p:txBody>
      </p:sp>
    </p:spTree>
    <p:extLst>
      <p:ext uri="{BB962C8B-B14F-4D97-AF65-F5344CB8AC3E}">
        <p14:creationId xmlns:p14="http://schemas.microsoft.com/office/powerpoint/2010/main" val="349344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8C08F9D-B48F-4A24-ABFA-13EE12F560C6}" type="slidenum">
              <a:rPr lang="tr-TR" smtClean="0"/>
              <a:t>34</a:t>
            </a:fld>
            <a:endParaRPr lang="tr-TR"/>
          </a:p>
        </p:txBody>
      </p:sp>
    </p:spTree>
    <p:extLst>
      <p:ext uri="{BB962C8B-B14F-4D97-AF65-F5344CB8AC3E}">
        <p14:creationId xmlns:p14="http://schemas.microsoft.com/office/powerpoint/2010/main" val="305783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966DB781-26CA-44F2-8200-2CB255946705}" type="datetimeFigureOut">
              <a:rPr lang="tr-TR" smtClean="0"/>
              <a:t>27.10.2020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134546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6DB781-26CA-44F2-8200-2CB255946705}" type="datetimeFigureOut">
              <a:rPr lang="tr-TR" smtClean="0"/>
              <a:t>27.10.2020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46742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6DB781-26CA-44F2-8200-2CB255946705}" type="datetimeFigureOut">
              <a:rPr lang="tr-TR" smtClean="0"/>
              <a:t>27.10.2020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420128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6DB781-26CA-44F2-8200-2CB255946705}" type="datetimeFigureOut">
              <a:rPr lang="tr-TR" smtClean="0"/>
              <a:t>27.10.2020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382226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966DB781-26CA-44F2-8200-2CB255946705}" type="datetimeFigureOut">
              <a:rPr lang="tr-TR" smtClean="0"/>
              <a:t>27.10.2020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48130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66DB781-26CA-44F2-8200-2CB255946705}" type="datetimeFigureOut">
              <a:rPr lang="tr-TR" smtClean="0"/>
              <a:t>27.10.2020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107758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66DB781-26CA-44F2-8200-2CB255946705}" type="datetimeFigureOut">
              <a:rPr lang="tr-TR" smtClean="0"/>
              <a:t>27.10.2020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111726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66DB781-26CA-44F2-8200-2CB255946705}" type="datetimeFigureOut">
              <a:rPr lang="tr-TR" smtClean="0"/>
              <a:t>27.10.2020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245141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66DB781-26CA-44F2-8200-2CB255946705}" type="datetimeFigureOut">
              <a:rPr lang="tr-TR" smtClean="0"/>
              <a:t>27.10.2020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339017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66DB781-26CA-44F2-8200-2CB255946705}" type="datetimeFigureOut">
              <a:rPr lang="tr-TR" smtClean="0"/>
              <a:t>27.10.2020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46736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66DB781-26CA-44F2-8200-2CB255946705}" type="datetimeFigureOut">
              <a:rPr lang="tr-TR" smtClean="0"/>
              <a:t>27.10.2020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65A0F92-C7CA-4AB8-83E0-9C7185B88045}" type="slidenum">
              <a:rPr lang="tr-TR" smtClean="0"/>
              <a:t>‹#›</a:t>
            </a:fld>
            <a:endParaRPr lang="tr-TR"/>
          </a:p>
        </p:txBody>
      </p:sp>
    </p:spTree>
    <p:extLst>
      <p:ext uri="{BB962C8B-B14F-4D97-AF65-F5344CB8AC3E}">
        <p14:creationId xmlns:p14="http://schemas.microsoft.com/office/powerpoint/2010/main" val="389602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DB781-26CA-44F2-8200-2CB255946705}" type="datetimeFigureOut">
              <a:rPr lang="tr-TR" smtClean="0"/>
              <a:t>27.10.2020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A0F92-C7CA-4AB8-83E0-9C7185B88045}" type="slidenum">
              <a:rPr lang="tr-TR" smtClean="0"/>
              <a:t>‹#›</a:t>
            </a:fld>
            <a:endParaRPr lang="tr-TR"/>
          </a:p>
        </p:txBody>
      </p:sp>
    </p:spTree>
    <p:extLst>
      <p:ext uri="{BB962C8B-B14F-4D97-AF65-F5344CB8AC3E}">
        <p14:creationId xmlns:p14="http://schemas.microsoft.com/office/powerpoint/2010/main" val="3553115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ubitak.gov.tr/tr/destekler/sanayi/ulusal-destek-programlari/1505/icerik-basvuru-formlari"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tubitak.gov.tr/sites/default/files/289/tubitak_cp2020_son.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p:cNvPicPr>
            <a:picLocks noChangeAspect="1"/>
          </p:cNvPicPr>
          <p:nvPr/>
        </p:nvPicPr>
        <p:blipFill>
          <a:blip r:embed="rId2"/>
          <a:stretch>
            <a:fillRect/>
          </a:stretch>
        </p:blipFill>
        <p:spPr>
          <a:xfrm>
            <a:off x="2814580" y="1235473"/>
            <a:ext cx="2779974" cy="2084981"/>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281" y="62103"/>
            <a:ext cx="2658232" cy="691869"/>
          </a:xfrm>
          <a:prstGeom prst="rect">
            <a:avLst/>
          </a:prstGeom>
        </p:spPr>
      </p:pic>
      <p:grpSp>
        <p:nvGrpSpPr>
          <p:cNvPr id="12" name="Grup 11"/>
          <p:cNvGrpSpPr/>
          <p:nvPr/>
        </p:nvGrpSpPr>
        <p:grpSpPr>
          <a:xfrm>
            <a:off x="60960" y="50797"/>
            <a:ext cx="8612170" cy="721365"/>
            <a:chOff x="0" y="-3"/>
            <a:chExt cx="8612170" cy="721365"/>
          </a:xfrm>
          <a:solidFill>
            <a:srgbClr val="00B0F0"/>
          </a:solidFill>
        </p:grpSpPr>
        <p:sp>
          <p:nvSpPr>
            <p:cNvPr id="4" name="Dikdörtgen 3"/>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Köşeli Çift Ayraç 4"/>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13" name="TextBox 7"/>
          <p:cNvSpPr txBox="1"/>
          <p:nvPr/>
        </p:nvSpPr>
        <p:spPr>
          <a:xfrm>
            <a:off x="3179357" y="1330747"/>
            <a:ext cx="7634368" cy="1846659"/>
          </a:xfrm>
          <a:prstGeom prst="rect">
            <a:avLst/>
          </a:prstGeom>
          <a:noFill/>
        </p:spPr>
        <p:txBody>
          <a:bodyPr wrap="square" rtlCol="0">
            <a:spAutoFit/>
          </a:bodyPr>
          <a:lstStyle/>
          <a:p>
            <a:pPr algn="r"/>
            <a:r>
              <a:rPr lang="tr-TR" sz="6000" spc="-150" dirty="0" smtClean="0">
                <a:solidFill>
                  <a:srgbClr val="00B0F0"/>
                </a:solidFill>
                <a:latin typeface="Impact" pitchFamily="34" charset="0"/>
              </a:rPr>
              <a:t> </a:t>
            </a:r>
            <a:r>
              <a:rPr lang="tr-TR" sz="6000" spc="-150" dirty="0" smtClean="0">
                <a:solidFill>
                  <a:srgbClr val="00B0F0"/>
                </a:solidFill>
                <a:effectLst>
                  <a:outerShdw blurRad="38100" dist="38100" dir="2700000" algn="tl">
                    <a:srgbClr val="000000">
                      <a:alpha val="43137"/>
                    </a:srgbClr>
                  </a:outerShdw>
                </a:effectLst>
                <a:latin typeface="Impact" pitchFamily="34" charset="0"/>
              </a:rPr>
              <a:t>TÜBİTAK</a:t>
            </a:r>
          </a:p>
          <a:p>
            <a:pPr algn="r"/>
            <a:r>
              <a:rPr lang="tr-TR" sz="5400" b="1" dirty="0">
                <a:solidFill>
                  <a:srgbClr val="DF5D3F"/>
                </a:solidFill>
                <a:latin typeface="Impact" panose="020B0806030902050204" pitchFamily="34" charset="0"/>
              </a:rPr>
              <a:t>TEYDEB 1505</a:t>
            </a:r>
            <a:endParaRPr lang="en-US" sz="6000" spc="-150" dirty="0">
              <a:solidFill>
                <a:srgbClr val="DF5D3F"/>
              </a:solidFill>
              <a:effectLst>
                <a:outerShdw blurRad="38100" dist="38100" dir="2700000" algn="tl">
                  <a:srgbClr val="000000">
                    <a:alpha val="43137"/>
                  </a:srgbClr>
                </a:outerShdw>
              </a:effectLst>
              <a:latin typeface="Impact" pitchFamily="34" charset="0"/>
            </a:endParaRPr>
          </a:p>
        </p:txBody>
      </p:sp>
      <p:sp>
        <p:nvSpPr>
          <p:cNvPr id="14" name="TextBox 9"/>
          <p:cNvSpPr txBox="1"/>
          <p:nvPr/>
        </p:nvSpPr>
        <p:spPr>
          <a:xfrm>
            <a:off x="1405713" y="3250046"/>
            <a:ext cx="9477991" cy="1131848"/>
          </a:xfrm>
          <a:prstGeom prst="rect">
            <a:avLst/>
          </a:prstGeom>
          <a:noFill/>
        </p:spPr>
        <p:txBody>
          <a:bodyPr wrap="square" rtlCol="0">
            <a:spAutoFit/>
          </a:bodyPr>
          <a:lstStyle/>
          <a:p>
            <a:pPr algn="r">
              <a:lnSpc>
                <a:spcPct val="150000"/>
              </a:lnSpc>
            </a:pPr>
            <a:r>
              <a:rPr lang="tr-TR" sz="2400" b="1" dirty="0">
                <a:latin typeface="Calibri "/>
              </a:rPr>
              <a:t>Ü</a:t>
            </a:r>
            <a:r>
              <a:rPr lang="tr-TR" sz="2400" b="1" dirty="0" smtClean="0">
                <a:latin typeface="Calibri "/>
              </a:rPr>
              <a:t>niversite Sanayi İşbirliği Destek </a:t>
            </a:r>
            <a:r>
              <a:rPr lang="tr-TR" sz="2400" b="1" dirty="0">
                <a:latin typeface="Calibri "/>
              </a:rPr>
              <a:t>Programı </a:t>
            </a:r>
            <a:endParaRPr lang="tr-TR" sz="2400" b="1" dirty="0" smtClean="0">
              <a:latin typeface="Calibri "/>
            </a:endParaRPr>
          </a:p>
          <a:p>
            <a:pPr algn="r">
              <a:lnSpc>
                <a:spcPct val="150000"/>
              </a:lnSpc>
            </a:pPr>
            <a:r>
              <a:rPr lang="tr-TR" sz="2400" b="1" dirty="0" smtClean="0">
                <a:latin typeface="Calibri "/>
              </a:rPr>
              <a:t>Bilgilendirme </a:t>
            </a:r>
            <a:r>
              <a:rPr lang="tr-TR" sz="2400" b="1" dirty="0">
                <a:latin typeface="Calibri "/>
              </a:rPr>
              <a:t>Günü</a:t>
            </a:r>
            <a:endParaRPr lang="en-US" sz="4800" dirty="0">
              <a:solidFill>
                <a:schemeClr val="tx1">
                  <a:lumMod val="75000"/>
                  <a:lumOff val="25000"/>
                </a:schemeClr>
              </a:solidFill>
              <a:latin typeface="Calibri "/>
            </a:endParaRPr>
          </a:p>
        </p:txBody>
      </p:sp>
      <p:sp>
        <p:nvSpPr>
          <p:cNvPr id="15" name="Rectangle 4"/>
          <p:cNvSpPr/>
          <p:nvPr/>
        </p:nvSpPr>
        <p:spPr>
          <a:xfrm>
            <a:off x="2666508" y="5678938"/>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TextBox 8"/>
          <p:cNvSpPr txBox="1"/>
          <p:nvPr/>
        </p:nvSpPr>
        <p:spPr>
          <a:xfrm>
            <a:off x="3856160" y="4514955"/>
            <a:ext cx="7037376" cy="1631216"/>
          </a:xfrm>
          <a:prstGeom prst="rect">
            <a:avLst/>
          </a:prstGeom>
          <a:noFill/>
        </p:spPr>
        <p:txBody>
          <a:bodyPr wrap="square" rtlCol="0">
            <a:spAutoFit/>
          </a:bodyPr>
          <a:lstStyle/>
          <a:p>
            <a:pPr algn="r"/>
            <a:r>
              <a:rPr lang="tr-TR" sz="2000" b="1" dirty="0" smtClean="0">
                <a:latin typeface="+mn-lt"/>
              </a:rPr>
              <a:t>Dr. Öğretim Üyesi Ayşegül AKPINAR </a:t>
            </a:r>
          </a:p>
          <a:p>
            <a:pPr algn="r"/>
            <a:endParaRPr lang="tr-TR" sz="2000" b="0" dirty="0" smtClean="0">
              <a:latin typeface="+mn-lt"/>
            </a:endParaRPr>
          </a:p>
          <a:p>
            <a:pPr algn="r"/>
            <a:r>
              <a:rPr lang="tr-TR" sz="2000" b="0" dirty="0" smtClean="0">
                <a:latin typeface="+mn-lt"/>
              </a:rPr>
              <a:t>Bilecik Şeyh Edebali Üniversitesi </a:t>
            </a:r>
            <a:endParaRPr lang="tr-TR" sz="2000" dirty="0"/>
          </a:p>
          <a:p>
            <a:pPr algn="r"/>
            <a:r>
              <a:rPr lang="tr-TR" sz="2000" b="0" dirty="0" smtClean="0">
                <a:latin typeface="+mn-lt"/>
              </a:rPr>
              <a:t>Teknoloji Transfer Ofisi </a:t>
            </a:r>
            <a:r>
              <a:rPr lang="tr-TR" sz="2000" dirty="0" smtClean="0"/>
              <a:t>Koordinatör Yardımcısı</a:t>
            </a:r>
            <a:endParaRPr lang="tr-TR" sz="2000" b="0" dirty="0" smtClean="0"/>
          </a:p>
          <a:p>
            <a:pPr algn="r"/>
            <a:r>
              <a:rPr lang="tr-TR" sz="2000" b="0" dirty="0" smtClean="0">
                <a:latin typeface="+mn-lt"/>
              </a:rPr>
              <a:t>aysegul.akpinar@bilecik.edu.tr</a:t>
            </a:r>
            <a:endParaRPr lang="en-US" sz="2000" b="0" dirty="0" smtClean="0">
              <a:latin typeface="+mn-lt"/>
            </a:endParaRPr>
          </a:p>
        </p:txBody>
      </p:sp>
      <p:sp>
        <p:nvSpPr>
          <p:cNvPr id="17" name="Yuvarlatılmış Dikdörtgen 16"/>
          <p:cNvSpPr/>
          <p:nvPr/>
        </p:nvSpPr>
        <p:spPr>
          <a:xfrm>
            <a:off x="1022556" y="932773"/>
            <a:ext cx="10222680" cy="5320543"/>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Footer Placeholder 11"/>
          <p:cNvSpPr>
            <a:spLocks noGrp="1"/>
          </p:cNvSpPr>
          <p:nvPr>
            <p:ph type="ftr" sz="quarter" idx="11"/>
          </p:nvPr>
        </p:nvSpPr>
        <p:spPr>
          <a:xfrm>
            <a:off x="5290044" y="6246778"/>
            <a:ext cx="5484353" cy="597259"/>
          </a:xfrm>
        </p:spPr>
        <p:txBody>
          <a:bodyPr/>
          <a:lstStyle/>
          <a:p>
            <a:pPr algn="r"/>
            <a:r>
              <a:rPr lang="tr-TR" sz="1800" dirty="0" smtClean="0">
                <a:solidFill>
                  <a:schemeClr val="tx1"/>
                </a:solidFill>
              </a:rPr>
              <a:t>BŞEÜ-TTO, 27.10.2020</a:t>
            </a:r>
            <a:endParaRPr lang="tr-TR" sz="1800" dirty="0">
              <a:solidFill>
                <a:schemeClr val="tx1"/>
              </a:solidFill>
            </a:endParaRPr>
          </a:p>
        </p:txBody>
      </p:sp>
      <p:pic>
        <p:nvPicPr>
          <p:cNvPr id="19" name="Resim 18"/>
          <p:cNvPicPr>
            <a:picLocks noChangeAspect="1"/>
          </p:cNvPicPr>
          <p:nvPr/>
        </p:nvPicPr>
        <p:blipFill>
          <a:blip r:embed="rId4"/>
          <a:stretch>
            <a:fillRect/>
          </a:stretch>
        </p:blipFill>
        <p:spPr>
          <a:xfrm>
            <a:off x="1527558" y="1316261"/>
            <a:ext cx="1581992" cy="2045404"/>
          </a:xfrm>
          <a:prstGeom prst="rect">
            <a:avLst/>
          </a:prstGeom>
        </p:spPr>
      </p:pic>
    </p:spTree>
    <p:extLst>
      <p:ext uri="{BB962C8B-B14F-4D97-AF65-F5344CB8AC3E}">
        <p14:creationId xmlns:p14="http://schemas.microsoft.com/office/powerpoint/2010/main" val="3085990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3" name="Dikdörtgen 2"/>
          <p:cNvSpPr/>
          <p:nvPr/>
        </p:nvSpPr>
        <p:spPr>
          <a:xfrm>
            <a:off x="452107" y="1988721"/>
            <a:ext cx="12425693" cy="3939540"/>
          </a:xfrm>
          <a:prstGeom prst="rect">
            <a:avLst/>
          </a:prstGeom>
        </p:spPr>
        <p:txBody>
          <a:bodyPr wrap="square">
            <a:spAutoFit/>
          </a:bodyPr>
          <a:lstStyle/>
          <a:p>
            <a:pPr marL="342900" indent="-342900">
              <a:lnSpc>
                <a:spcPct val="200000"/>
              </a:lnSpc>
              <a:buFont typeface="Wingdings" panose="05000000000000000000" pitchFamily="2" charset="2"/>
              <a:buChar char="§"/>
            </a:pPr>
            <a:r>
              <a:rPr lang="tr-TR" sz="2500" b="1" dirty="0" smtClean="0"/>
              <a:t>Yeni </a:t>
            </a:r>
            <a:r>
              <a:rPr lang="tr-TR" sz="2500" b="1" dirty="0"/>
              <a:t>bir ürün üretilmesi, </a:t>
            </a:r>
          </a:p>
          <a:p>
            <a:pPr marL="342900" indent="-342900">
              <a:lnSpc>
                <a:spcPct val="200000"/>
              </a:lnSpc>
              <a:buFont typeface="Wingdings" panose="05000000000000000000" pitchFamily="2" charset="2"/>
              <a:buChar char="§"/>
            </a:pPr>
            <a:r>
              <a:rPr lang="tr-TR" sz="2500" b="1" dirty="0"/>
              <a:t>Mevcut bir ürünün geliştirilmesi, iyileştirilmesi, </a:t>
            </a:r>
          </a:p>
          <a:p>
            <a:pPr marL="342900" indent="-342900">
              <a:lnSpc>
                <a:spcPct val="200000"/>
              </a:lnSpc>
              <a:buFont typeface="Wingdings" panose="05000000000000000000" pitchFamily="2" charset="2"/>
              <a:buChar char="§"/>
            </a:pPr>
            <a:r>
              <a:rPr lang="tr-TR" sz="2500" b="1" dirty="0"/>
              <a:t>Ürün kalitesi veya standardının yükseltilmesi </a:t>
            </a:r>
          </a:p>
          <a:p>
            <a:pPr marL="342900" indent="-342900">
              <a:lnSpc>
                <a:spcPct val="200000"/>
              </a:lnSpc>
              <a:buFont typeface="Wingdings" panose="05000000000000000000" pitchFamily="2" charset="2"/>
              <a:buChar char="§"/>
            </a:pPr>
            <a:r>
              <a:rPr lang="tr-TR" sz="2500" b="1" dirty="0"/>
              <a:t>Maliyet düşürücü nitelikte yeni tekniklerin, yeni üretim teknolojilerinin geliştirilmesi </a:t>
            </a:r>
          </a:p>
          <a:p>
            <a:pPr>
              <a:lnSpc>
                <a:spcPct val="200000"/>
              </a:lnSpc>
            </a:pPr>
            <a:r>
              <a:rPr lang="tr-TR" sz="2500" b="1" dirty="0" smtClean="0"/>
              <a:t>     konularındaki </a:t>
            </a:r>
            <a:r>
              <a:rPr lang="tr-TR" sz="2500" b="1" dirty="0"/>
              <a:t>projeleri kapsar. </a:t>
            </a:r>
            <a:endParaRPr lang="tr-TR" sz="2500" b="1" dirty="0">
              <a:ea typeface="Verdana" panose="020B0604030504040204" pitchFamily="34" charset="0"/>
            </a:endParaRPr>
          </a:p>
        </p:txBody>
      </p:sp>
    </p:spTree>
    <p:extLst>
      <p:ext uri="{BB962C8B-B14F-4D97-AF65-F5344CB8AC3E}">
        <p14:creationId xmlns:p14="http://schemas.microsoft.com/office/powerpoint/2010/main" val="468489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3" name="Dikdörtgen 2"/>
          <p:cNvSpPr/>
          <p:nvPr/>
        </p:nvSpPr>
        <p:spPr>
          <a:xfrm>
            <a:off x="223224" y="1670279"/>
            <a:ext cx="10346453" cy="3046988"/>
          </a:xfrm>
          <a:prstGeom prst="rect">
            <a:avLst/>
          </a:prstGeom>
        </p:spPr>
        <p:txBody>
          <a:bodyPr wrap="square">
            <a:spAutoFit/>
          </a:bodyPr>
          <a:lstStyle/>
          <a:p>
            <a:pPr marL="342900" indent="-342900">
              <a:lnSpc>
                <a:spcPct val="200000"/>
              </a:lnSpc>
              <a:buFont typeface="Wingdings" panose="05000000000000000000" pitchFamily="2" charset="2"/>
              <a:buChar char="v"/>
            </a:pPr>
            <a:r>
              <a:rPr lang="tr-TR" sz="2400" dirty="0" smtClean="0"/>
              <a:t>Projenin </a:t>
            </a:r>
            <a:r>
              <a:rPr lang="tr-TR" sz="2400" dirty="0"/>
              <a:t>endüstriyel Ar-Ge içeriği, teknoloji düzeyi ve yenilikçi yönü, </a:t>
            </a:r>
          </a:p>
          <a:p>
            <a:pPr marL="342900" indent="-342900">
              <a:lnSpc>
                <a:spcPct val="200000"/>
              </a:lnSpc>
              <a:buFont typeface="Wingdings" panose="05000000000000000000" pitchFamily="2" charset="2"/>
              <a:buChar char="v"/>
            </a:pPr>
            <a:r>
              <a:rPr lang="tr-TR" sz="2400" dirty="0" smtClean="0"/>
              <a:t>Proje </a:t>
            </a:r>
            <a:r>
              <a:rPr lang="tr-TR" sz="2400" dirty="0"/>
              <a:t>planı ile yürütücü ve müşteri kuruluşun alt yapısının proje için uygunluğu, </a:t>
            </a:r>
          </a:p>
          <a:p>
            <a:pPr marL="342900" indent="-342900">
              <a:lnSpc>
                <a:spcPct val="200000"/>
              </a:lnSpc>
              <a:buFont typeface="Wingdings" panose="05000000000000000000" pitchFamily="2" charset="2"/>
              <a:buChar char="v"/>
            </a:pPr>
            <a:r>
              <a:rPr lang="tr-TR" sz="2400" dirty="0" smtClean="0"/>
              <a:t>Proje </a:t>
            </a:r>
            <a:r>
              <a:rPr lang="tr-TR" sz="2400" dirty="0"/>
              <a:t>çıktılarının ekonomik yarara ve ulusal kazanıma </a:t>
            </a:r>
            <a:r>
              <a:rPr lang="tr-TR" sz="2400" dirty="0" err="1" smtClean="0"/>
              <a:t>dönüşebilirliği</a:t>
            </a:r>
            <a:r>
              <a:rPr lang="tr-TR" sz="2400" dirty="0"/>
              <a:t> </a:t>
            </a:r>
            <a:r>
              <a:rPr lang="tr-TR" sz="2400" dirty="0" smtClean="0"/>
              <a:t>kriterlerini taşıyan projelerin geliştirilmesi beklenmektedir. </a:t>
            </a:r>
            <a:endParaRPr lang="tr-TR" sz="3200" b="1" dirty="0">
              <a:ea typeface="Verdana" panose="020B0604030504040204" pitchFamily="34" charset="0"/>
            </a:endParaRPr>
          </a:p>
        </p:txBody>
      </p:sp>
      <p:pic>
        <p:nvPicPr>
          <p:cNvPr id="10" name="Resim 9"/>
          <p:cNvPicPr>
            <a:picLocks noChangeAspect="1"/>
          </p:cNvPicPr>
          <p:nvPr/>
        </p:nvPicPr>
        <p:blipFill rotWithShape="1">
          <a:blip r:embed="rId3"/>
          <a:srcRect r="34755"/>
          <a:stretch/>
        </p:blipFill>
        <p:spPr>
          <a:xfrm>
            <a:off x="8874375" y="3946240"/>
            <a:ext cx="3198658" cy="2806154"/>
          </a:xfrm>
          <a:prstGeom prst="rect">
            <a:avLst/>
          </a:prstGeom>
        </p:spPr>
      </p:pic>
    </p:spTree>
    <p:extLst>
      <p:ext uri="{BB962C8B-B14F-4D97-AF65-F5344CB8AC3E}">
        <p14:creationId xmlns:p14="http://schemas.microsoft.com/office/powerpoint/2010/main" val="1597431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10" name="Dikdörtgen 9"/>
          <p:cNvSpPr/>
          <p:nvPr/>
        </p:nvSpPr>
        <p:spPr>
          <a:xfrm>
            <a:off x="590085" y="2073639"/>
            <a:ext cx="9777106" cy="1938992"/>
          </a:xfrm>
          <a:prstGeom prst="rect">
            <a:avLst/>
          </a:prstGeom>
        </p:spPr>
        <p:txBody>
          <a:bodyPr wrap="square">
            <a:spAutoFit/>
          </a:bodyPr>
          <a:lstStyle/>
          <a:p>
            <a:pPr fontAlgn="base">
              <a:buFont typeface="Arial" panose="020B0604020202020204" pitchFamily="34" charset="0"/>
              <a:buChar char="•"/>
            </a:pPr>
            <a:r>
              <a:rPr lang="tr-TR" sz="2400" b="1" dirty="0">
                <a:solidFill>
                  <a:srgbClr val="333333"/>
                </a:solidFill>
              </a:rPr>
              <a:t>Programa, Müşteri Kuruluş ve Yürütücü Kuruluş ortak başvuru </a:t>
            </a:r>
            <a:r>
              <a:rPr lang="tr-TR" sz="2400" b="1" dirty="0" smtClean="0">
                <a:solidFill>
                  <a:srgbClr val="333333"/>
                </a:solidFill>
              </a:rPr>
              <a:t>yapmalıdır.</a:t>
            </a:r>
            <a:endParaRPr lang="tr-TR" sz="2400" b="1" dirty="0">
              <a:solidFill>
                <a:srgbClr val="333333"/>
              </a:solidFill>
            </a:endParaRPr>
          </a:p>
          <a:p>
            <a:pPr fontAlgn="base">
              <a:buFont typeface="Arial" panose="020B0604020202020204" pitchFamily="34" charset="0"/>
              <a:buChar char="•"/>
            </a:pPr>
            <a:endParaRPr lang="tr-TR" sz="2400" b="1" dirty="0" smtClean="0">
              <a:solidFill>
                <a:srgbClr val="333333"/>
              </a:solidFill>
            </a:endParaRPr>
          </a:p>
          <a:p>
            <a:pPr fontAlgn="base">
              <a:buFont typeface="Arial" panose="020B0604020202020204" pitchFamily="34" charset="0"/>
              <a:buChar char="•"/>
            </a:pPr>
            <a:endParaRPr lang="tr-TR" sz="2400" b="1" dirty="0">
              <a:solidFill>
                <a:srgbClr val="333333"/>
              </a:solidFill>
            </a:endParaRPr>
          </a:p>
          <a:p>
            <a:pPr fontAlgn="base">
              <a:buFont typeface="Arial" panose="020B0604020202020204" pitchFamily="34" charset="0"/>
              <a:buChar char="•"/>
            </a:pPr>
            <a:endParaRPr lang="tr-TR" sz="2400" b="1" dirty="0" smtClean="0">
              <a:solidFill>
                <a:srgbClr val="333333"/>
              </a:solidFill>
            </a:endParaRPr>
          </a:p>
          <a:p>
            <a:pPr fontAlgn="base"/>
            <a:endParaRPr lang="tr-TR" sz="2400" b="1" dirty="0">
              <a:solidFill>
                <a:srgbClr val="333333"/>
              </a:solidFill>
            </a:endParaRPr>
          </a:p>
        </p:txBody>
      </p:sp>
      <p:pic>
        <p:nvPicPr>
          <p:cNvPr id="3" name="Resim 2"/>
          <p:cNvPicPr>
            <a:picLocks noChangeAspect="1"/>
          </p:cNvPicPr>
          <p:nvPr/>
        </p:nvPicPr>
        <p:blipFill>
          <a:blip r:embed="rId3"/>
          <a:stretch>
            <a:fillRect/>
          </a:stretch>
        </p:blipFill>
        <p:spPr>
          <a:xfrm>
            <a:off x="2958753" y="2777959"/>
            <a:ext cx="5233823" cy="3579091"/>
          </a:xfrm>
          <a:prstGeom prst="rect">
            <a:avLst/>
          </a:prstGeom>
        </p:spPr>
      </p:pic>
    </p:spTree>
    <p:extLst>
      <p:ext uri="{BB962C8B-B14F-4D97-AF65-F5344CB8AC3E}">
        <p14:creationId xmlns:p14="http://schemas.microsoft.com/office/powerpoint/2010/main" val="3843455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latin typeface="Calibri "/>
                <a:ea typeface="MS PGothic" panose="020B0600070205080204" pitchFamily="34" charset="-128"/>
              </a:rPr>
              <a:t>Müşteri Kuruluş</a:t>
            </a:r>
            <a:endParaRPr lang="tr-TR" altLang="en-US" sz="2000" dirty="0">
              <a:solidFill>
                <a:srgbClr val="C00000"/>
              </a:solidFill>
              <a:latin typeface="Calibri "/>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12" name="Dikdörtgen 11"/>
          <p:cNvSpPr/>
          <p:nvPr/>
        </p:nvSpPr>
        <p:spPr>
          <a:xfrm>
            <a:off x="325107" y="1939750"/>
            <a:ext cx="11459411" cy="5078313"/>
          </a:xfrm>
          <a:prstGeom prst="rect">
            <a:avLst/>
          </a:prstGeom>
        </p:spPr>
        <p:txBody>
          <a:bodyPr wrap="square">
            <a:spAutoFit/>
          </a:bodyPr>
          <a:lstStyle/>
          <a:p>
            <a:pPr>
              <a:lnSpc>
                <a:spcPct val="150000"/>
              </a:lnSpc>
            </a:pPr>
            <a:r>
              <a:rPr lang="tr-TR" sz="2400" b="1" dirty="0" smtClean="0">
                <a:solidFill>
                  <a:srgbClr val="333333"/>
                </a:solidFill>
                <a:ea typeface="Verdana" panose="020B0604030504040204" pitchFamily="34" charset="0"/>
              </a:rPr>
              <a:t>Müşteri Kuruluş, özel </a:t>
            </a:r>
            <a:r>
              <a:rPr lang="tr-TR" sz="2400" b="1" dirty="0">
                <a:solidFill>
                  <a:srgbClr val="333333"/>
                </a:solidFill>
                <a:ea typeface="Verdana" panose="020B0604030504040204" pitchFamily="34" charset="0"/>
              </a:rPr>
              <a:t>sektör </a:t>
            </a:r>
            <a:r>
              <a:rPr lang="tr-TR" sz="2400" b="1" dirty="0" smtClean="0">
                <a:solidFill>
                  <a:srgbClr val="333333"/>
                </a:solidFill>
                <a:ea typeface="Verdana" panose="020B0604030504040204" pitchFamily="34" charset="0"/>
              </a:rPr>
              <a:t>kuruluşunu ifade eder. </a:t>
            </a:r>
          </a:p>
          <a:p>
            <a:pPr algn="just">
              <a:lnSpc>
                <a:spcPct val="150000"/>
              </a:lnSpc>
            </a:pPr>
            <a:r>
              <a:rPr lang="tr-TR" sz="2400" b="1" dirty="0"/>
              <a:t>Türkiye’de yerleşik KOBİ veya BÜYÜK ölçekli tüm sermaye şirketleri Müşteri Kuruluş olarak 1505 programına başvurabilirler. </a:t>
            </a:r>
          </a:p>
          <a:p>
            <a:pPr algn="just">
              <a:lnSpc>
                <a:spcPct val="150000"/>
              </a:lnSpc>
            </a:pPr>
            <a:r>
              <a:rPr lang="tr-TR" sz="2400" b="1" dirty="0" smtClean="0">
                <a:solidFill>
                  <a:srgbClr val="C00000"/>
                </a:solidFill>
              </a:rPr>
              <a:t>Müşteri </a:t>
            </a:r>
            <a:r>
              <a:rPr lang="tr-TR" sz="2400" b="1" dirty="0">
                <a:solidFill>
                  <a:srgbClr val="C00000"/>
                </a:solidFill>
              </a:rPr>
              <a:t>Kuruluş </a:t>
            </a:r>
            <a:r>
              <a:rPr lang="tr-TR" sz="2400" b="1" dirty="0" smtClean="0">
                <a:solidFill>
                  <a:srgbClr val="C00000"/>
                </a:solidFill>
              </a:rPr>
              <a:t>ta belirlenecek </a:t>
            </a:r>
            <a:r>
              <a:rPr lang="tr-TR" sz="2400" b="1" dirty="0">
                <a:solidFill>
                  <a:srgbClr val="C00000"/>
                </a:solidFill>
              </a:rPr>
              <a:t>‘</a:t>
            </a:r>
            <a:r>
              <a:rPr lang="tr-TR" sz="2400" b="1" dirty="0" smtClean="0">
                <a:solidFill>
                  <a:srgbClr val="C00000"/>
                </a:solidFill>
              </a:rPr>
              <a:t>Proje </a:t>
            </a:r>
            <a:r>
              <a:rPr lang="tr-TR" sz="2400" b="1" dirty="0">
                <a:solidFill>
                  <a:srgbClr val="C00000"/>
                </a:solidFill>
              </a:rPr>
              <a:t>Sorumlusu’ proje konusu ile ilgili en az lisans derecesine sahip olmalıdır. </a:t>
            </a:r>
            <a:endParaRPr lang="tr-TR" sz="2400" b="1" dirty="0">
              <a:solidFill>
                <a:srgbClr val="000000"/>
              </a:solidFill>
            </a:endParaRPr>
          </a:p>
          <a:p>
            <a:pPr algn="just">
              <a:lnSpc>
                <a:spcPct val="150000"/>
              </a:lnSpc>
            </a:pPr>
            <a:r>
              <a:rPr lang="tr-TR" sz="2400" b="1" dirty="0" smtClean="0"/>
              <a:t>Bir </a:t>
            </a:r>
            <a:r>
              <a:rPr lang="tr-TR" sz="2400" b="1" dirty="0"/>
              <a:t>1505 projesinde ‘Proje </a:t>
            </a:r>
            <a:r>
              <a:rPr lang="tr-TR" sz="2400" b="1" dirty="0" err="1"/>
              <a:t>Ekibi’nde</a:t>
            </a:r>
            <a:r>
              <a:rPr lang="tr-TR" sz="2400" b="1" dirty="0"/>
              <a:t> yer alan kişilerin veya bunların birinci dereceden yakınlarının ortak oldukları veya yönetim organlarında görev aldıkları şirketler, o projede Müşteri Kuruluş olamazlar. </a:t>
            </a:r>
          </a:p>
          <a:p>
            <a:pPr algn="just">
              <a:lnSpc>
                <a:spcPct val="150000"/>
              </a:lnSpc>
            </a:pPr>
            <a:endParaRPr lang="tr-TR" sz="2400" dirty="0">
              <a:ea typeface="Verdana" panose="020B0604030504040204" pitchFamily="34" charset="0"/>
            </a:endParaRPr>
          </a:p>
        </p:txBody>
      </p:sp>
      <p:sp>
        <p:nvSpPr>
          <p:cNvPr id="10" name="Dikdörtgen 9"/>
          <p:cNvSpPr/>
          <p:nvPr/>
        </p:nvSpPr>
        <p:spPr>
          <a:xfrm>
            <a:off x="5367082" y="4943547"/>
            <a:ext cx="6741499" cy="830997"/>
          </a:xfrm>
          <a:prstGeom prst="rect">
            <a:avLst/>
          </a:prstGeom>
        </p:spPr>
        <p:txBody>
          <a:bodyPr wrap="square">
            <a:spAutoFit/>
          </a:bodyPr>
          <a:lstStyle/>
          <a:p>
            <a:endParaRPr lang="tr-TR" sz="2400" dirty="0">
              <a:solidFill>
                <a:srgbClr val="000000"/>
              </a:solidFill>
              <a:latin typeface="Calibri" panose="020F0502020204030204" pitchFamily="34" charset="0"/>
            </a:endParaRPr>
          </a:p>
          <a:p>
            <a:endParaRPr lang="tr-TR" sz="2400" dirty="0">
              <a:latin typeface="Calibri" panose="020F0502020204030204" pitchFamily="34" charset="0"/>
            </a:endParaRPr>
          </a:p>
        </p:txBody>
      </p:sp>
    </p:spTree>
    <p:extLst>
      <p:ext uri="{BB962C8B-B14F-4D97-AF65-F5344CB8AC3E}">
        <p14:creationId xmlns:p14="http://schemas.microsoft.com/office/powerpoint/2010/main" val="160308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Çift Dalga 13"/>
          <p:cNvSpPr/>
          <p:nvPr/>
        </p:nvSpPr>
        <p:spPr>
          <a:xfrm>
            <a:off x="325107" y="2018259"/>
            <a:ext cx="8489949" cy="2435754"/>
          </a:xfrm>
          <a:prstGeom prst="doubleWave">
            <a:avLst/>
          </a:prstGeom>
          <a:solidFill>
            <a:schemeClr val="accent3">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Yürütücü Kuruluş</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3" name="Dikdörtgen 2"/>
          <p:cNvSpPr/>
          <p:nvPr/>
        </p:nvSpPr>
        <p:spPr>
          <a:xfrm>
            <a:off x="543647" y="762001"/>
            <a:ext cx="8313487" cy="3231654"/>
          </a:xfrm>
          <a:prstGeom prst="rect">
            <a:avLst/>
          </a:prstGeom>
        </p:spPr>
        <p:txBody>
          <a:bodyPr wrap="square">
            <a:spAutoFit/>
          </a:bodyPr>
          <a:lstStyle/>
          <a:p>
            <a:pPr>
              <a:lnSpc>
                <a:spcPct val="150000"/>
              </a:lnSpc>
            </a:pPr>
            <a:endParaRPr lang="tr-TR" sz="2400" b="1" dirty="0">
              <a:solidFill>
                <a:srgbClr val="000000"/>
              </a:solidFill>
            </a:endParaRPr>
          </a:p>
          <a:p>
            <a:pPr>
              <a:lnSpc>
                <a:spcPct val="150000"/>
              </a:lnSpc>
            </a:pPr>
            <a:endParaRPr lang="tr-TR" sz="2400" b="1" dirty="0"/>
          </a:p>
          <a:p>
            <a:endParaRPr lang="tr-TR" sz="2400" b="1" dirty="0"/>
          </a:p>
          <a:p>
            <a:pPr>
              <a:lnSpc>
                <a:spcPct val="150000"/>
              </a:lnSpc>
            </a:pPr>
            <a:r>
              <a:rPr lang="tr-TR" sz="2400" b="1" dirty="0"/>
              <a:t>Üniversiteler, </a:t>
            </a:r>
          </a:p>
          <a:p>
            <a:pPr>
              <a:lnSpc>
                <a:spcPct val="150000"/>
              </a:lnSpc>
            </a:pPr>
            <a:r>
              <a:rPr lang="tr-TR" sz="2400" b="1" dirty="0"/>
              <a:t>Eğitim ve Araştırma Hastaneleri, </a:t>
            </a:r>
          </a:p>
          <a:p>
            <a:pPr>
              <a:lnSpc>
                <a:spcPct val="150000"/>
              </a:lnSpc>
            </a:pPr>
            <a:r>
              <a:rPr lang="tr-TR" sz="2400" b="1" dirty="0"/>
              <a:t>Kamu Araştırma Merkez ve Enstitüleri, </a:t>
            </a:r>
            <a:r>
              <a:rPr lang="tr-TR" sz="2400" b="1" dirty="0" smtClean="0"/>
              <a:t> </a:t>
            </a:r>
            <a:endParaRPr lang="tr-TR" sz="2400" b="1" dirty="0"/>
          </a:p>
        </p:txBody>
      </p:sp>
      <p:sp>
        <p:nvSpPr>
          <p:cNvPr id="16" name="Dikdörtgen 15"/>
          <p:cNvSpPr/>
          <p:nvPr/>
        </p:nvSpPr>
        <p:spPr>
          <a:xfrm>
            <a:off x="2197769" y="5273653"/>
            <a:ext cx="9504682" cy="1063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2358189" y="5345993"/>
            <a:ext cx="9181129" cy="646331"/>
          </a:xfrm>
          <a:prstGeom prst="rect">
            <a:avLst/>
          </a:prstGeom>
        </p:spPr>
        <p:txBody>
          <a:bodyPr wrap="square">
            <a:spAutoFit/>
          </a:bodyPr>
          <a:lstStyle/>
          <a:p>
            <a:pPr>
              <a:lnSpc>
                <a:spcPct val="150000"/>
              </a:lnSpc>
            </a:pPr>
            <a:r>
              <a:rPr lang="tr-TR" sz="2400" b="1" dirty="0">
                <a:solidFill>
                  <a:srgbClr val="333333"/>
                </a:solidFill>
              </a:rPr>
              <a:t>Farklı üniversitelerden araştırmacılar aynı proje ekibi içinde yer </a:t>
            </a:r>
            <a:r>
              <a:rPr lang="tr-TR" sz="2400" b="1" dirty="0" smtClean="0">
                <a:solidFill>
                  <a:srgbClr val="333333"/>
                </a:solidFill>
              </a:rPr>
              <a:t>alabilir</a:t>
            </a:r>
            <a:r>
              <a:rPr lang="tr-TR" sz="2400" b="1" dirty="0">
                <a:solidFill>
                  <a:srgbClr val="333333"/>
                </a:solidFill>
              </a:rPr>
              <a:t>.</a:t>
            </a:r>
            <a:endParaRPr lang="tr-TR" sz="2400" b="1" dirty="0"/>
          </a:p>
        </p:txBody>
      </p:sp>
    </p:spTree>
    <p:extLst>
      <p:ext uri="{BB962C8B-B14F-4D97-AF65-F5344CB8AC3E}">
        <p14:creationId xmlns:p14="http://schemas.microsoft.com/office/powerpoint/2010/main" val="2903814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50776"/>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Proje Ekibi</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10" name="Dikdörtgen 9"/>
          <p:cNvSpPr/>
          <p:nvPr/>
        </p:nvSpPr>
        <p:spPr>
          <a:xfrm>
            <a:off x="325107" y="1158999"/>
            <a:ext cx="11447723" cy="6186309"/>
          </a:xfrm>
          <a:prstGeom prst="rect">
            <a:avLst/>
          </a:prstGeom>
        </p:spPr>
        <p:txBody>
          <a:bodyPr wrap="square">
            <a:spAutoFit/>
          </a:bodyPr>
          <a:lstStyle/>
          <a:p>
            <a:endParaRPr lang="tr-TR" sz="2400" b="1" dirty="0"/>
          </a:p>
          <a:p>
            <a:endParaRPr lang="tr-TR" sz="2400" b="1" dirty="0"/>
          </a:p>
          <a:p>
            <a:r>
              <a:rPr lang="tr-TR" sz="2400" dirty="0" smtClean="0"/>
              <a:t>Yürütücü </a:t>
            </a:r>
            <a:r>
              <a:rPr lang="tr-TR" sz="2400" dirty="0"/>
              <a:t>Kuruluşta çalışan bir </a:t>
            </a:r>
            <a:r>
              <a:rPr lang="tr-TR" sz="2400" b="1" u="sng" dirty="0"/>
              <a:t>Proje Yürütücüsü </a:t>
            </a:r>
            <a:r>
              <a:rPr lang="tr-TR" sz="2400" dirty="0"/>
              <a:t>ve proje için gerekli sayı ve niteliklerde; </a:t>
            </a:r>
          </a:p>
          <a:p>
            <a:pPr>
              <a:lnSpc>
                <a:spcPct val="150000"/>
              </a:lnSpc>
            </a:pPr>
            <a:r>
              <a:rPr lang="tr-TR" sz="2400" b="1" u="sng" dirty="0"/>
              <a:t>Araştırmacılar, </a:t>
            </a:r>
          </a:p>
          <a:p>
            <a:pPr>
              <a:lnSpc>
                <a:spcPct val="150000"/>
              </a:lnSpc>
            </a:pPr>
            <a:r>
              <a:rPr lang="tr-TR" sz="2400" b="1" u="sng" dirty="0"/>
              <a:t>Yardımcı Personeller ile </a:t>
            </a:r>
          </a:p>
          <a:p>
            <a:pPr>
              <a:lnSpc>
                <a:spcPct val="150000"/>
              </a:lnSpc>
            </a:pPr>
            <a:r>
              <a:rPr lang="tr-TR" sz="2400" b="1" u="sng" dirty="0" err="1"/>
              <a:t>Bursiyerlerden</a:t>
            </a:r>
            <a:r>
              <a:rPr lang="tr-TR" sz="2400" b="1" u="sng" dirty="0"/>
              <a:t> </a:t>
            </a:r>
            <a:r>
              <a:rPr lang="tr-TR" sz="2400" u="sng" dirty="0"/>
              <a:t>oluşur. </a:t>
            </a:r>
          </a:p>
          <a:p>
            <a:endParaRPr lang="tr-TR" sz="2400" b="1" u="sng" dirty="0"/>
          </a:p>
          <a:p>
            <a:r>
              <a:rPr lang="tr-TR" sz="2400" u="sng" dirty="0"/>
              <a:t>Yürütücü Kuruluş dışındaki üniversitelerden, kamu araştırma merkez ve enstitülerinden ve eğitim ve araştırma hastanelerinden araştırmacı, yardımcı personel ve </a:t>
            </a:r>
            <a:r>
              <a:rPr lang="tr-TR" sz="2400" u="sng" dirty="0" err="1"/>
              <a:t>bursiyerler</a:t>
            </a:r>
            <a:r>
              <a:rPr lang="tr-TR" sz="2400" u="sng" dirty="0"/>
              <a:t> de proje ekibinde yer alabilir. </a:t>
            </a:r>
            <a:endParaRPr lang="tr-TR" sz="2400" u="sng" dirty="0" smtClean="0"/>
          </a:p>
          <a:p>
            <a:endParaRPr lang="tr-TR" sz="2400" u="sng" dirty="0"/>
          </a:p>
          <a:p>
            <a:r>
              <a:rPr lang="tr-TR" sz="2400" u="sng" dirty="0"/>
              <a:t>1505 Projesinin aynı zamanda Yüksek Lisans ya da Doktora tezi çalışması olma zorunluluğu YOKTUR. </a:t>
            </a:r>
          </a:p>
          <a:p>
            <a:endParaRPr lang="tr-TR" sz="2400" b="1" u="sng" dirty="0"/>
          </a:p>
          <a:p>
            <a:endParaRPr lang="tr-TR" sz="2400" b="1" dirty="0"/>
          </a:p>
        </p:txBody>
      </p:sp>
    </p:spTree>
    <p:extLst>
      <p:ext uri="{BB962C8B-B14F-4D97-AF65-F5344CB8AC3E}">
        <p14:creationId xmlns:p14="http://schemas.microsoft.com/office/powerpoint/2010/main" val="862603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Proje Ekibi</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10" name="Dikdörtgen 9"/>
          <p:cNvSpPr/>
          <p:nvPr/>
        </p:nvSpPr>
        <p:spPr>
          <a:xfrm>
            <a:off x="325107" y="1314447"/>
            <a:ext cx="11447723" cy="5632311"/>
          </a:xfrm>
          <a:prstGeom prst="rect">
            <a:avLst/>
          </a:prstGeom>
        </p:spPr>
        <p:txBody>
          <a:bodyPr wrap="square">
            <a:spAutoFit/>
          </a:bodyPr>
          <a:lstStyle/>
          <a:p>
            <a:endParaRPr lang="tr-TR" sz="2400" b="1" dirty="0"/>
          </a:p>
          <a:p>
            <a:pPr>
              <a:lnSpc>
                <a:spcPct val="150000"/>
              </a:lnSpc>
            </a:pPr>
            <a:r>
              <a:rPr lang="tr-TR" sz="2400" b="1" u="sng" dirty="0"/>
              <a:t>Proje Yürütücüsü: </a:t>
            </a:r>
          </a:p>
          <a:p>
            <a:pPr>
              <a:lnSpc>
                <a:spcPct val="150000"/>
              </a:lnSpc>
            </a:pPr>
            <a:r>
              <a:rPr lang="tr-TR" sz="2400" dirty="0"/>
              <a:t>Araştırmacı vasıflarını taşıyan, kadrolu ve tam zamanlı Yürütücü Kuruluş Personelidir </a:t>
            </a:r>
          </a:p>
          <a:p>
            <a:pPr>
              <a:lnSpc>
                <a:spcPct val="150000"/>
              </a:lnSpc>
            </a:pPr>
            <a:r>
              <a:rPr lang="tr-TR" sz="2400" b="1" u="sng" dirty="0" smtClean="0"/>
              <a:t>Araştırmacı</a:t>
            </a:r>
            <a:r>
              <a:rPr lang="tr-TR" sz="2400" b="1" u="sng" dirty="0"/>
              <a:t>: </a:t>
            </a:r>
            <a:endParaRPr lang="tr-TR" sz="2400" b="1" u="sng" dirty="0" smtClean="0"/>
          </a:p>
          <a:p>
            <a:pPr>
              <a:lnSpc>
                <a:spcPct val="150000"/>
              </a:lnSpc>
            </a:pPr>
            <a:r>
              <a:rPr lang="tr-TR" sz="2400" dirty="0" smtClean="0"/>
              <a:t>Üniversite </a:t>
            </a:r>
            <a:r>
              <a:rPr lang="tr-TR" sz="2400" dirty="0"/>
              <a:t>çalışanı ise doktora derecesine, </a:t>
            </a:r>
          </a:p>
          <a:p>
            <a:pPr>
              <a:lnSpc>
                <a:spcPct val="150000"/>
              </a:lnSpc>
            </a:pPr>
            <a:r>
              <a:rPr lang="tr-TR" sz="2400" dirty="0"/>
              <a:t>Eğitim ve Araştırma Hastanesi personeli ise tıpta uzmanlık derecesine, </a:t>
            </a:r>
          </a:p>
          <a:p>
            <a:pPr>
              <a:lnSpc>
                <a:spcPct val="150000"/>
              </a:lnSpc>
            </a:pPr>
            <a:r>
              <a:rPr lang="tr-TR" sz="2400" dirty="0"/>
              <a:t>Kamu Araştırma Merkez ve Enstitüleri ile üniversitelerin meslek yüksekokullarında tam zamanlı öğretim elemanı ise en az lisans derecesine sahip olmalıdır. </a:t>
            </a:r>
          </a:p>
          <a:p>
            <a:pPr>
              <a:lnSpc>
                <a:spcPct val="150000"/>
              </a:lnSpc>
            </a:pPr>
            <a:r>
              <a:rPr lang="tr-TR" sz="2400" dirty="0"/>
              <a:t>Kadrolu (Süresiz Sözleşmeli) veya Süreli Sözleşmeli olabilir. </a:t>
            </a:r>
          </a:p>
          <a:p>
            <a:endParaRPr lang="tr-TR" sz="2400" b="1" u="sng" dirty="0"/>
          </a:p>
          <a:p>
            <a:endParaRPr lang="tr-TR" sz="2400" b="1" dirty="0"/>
          </a:p>
        </p:txBody>
      </p:sp>
    </p:spTree>
    <p:extLst>
      <p:ext uri="{BB962C8B-B14F-4D97-AF65-F5344CB8AC3E}">
        <p14:creationId xmlns:p14="http://schemas.microsoft.com/office/powerpoint/2010/main" val="3426125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80272"/>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Proje Ekibi</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12" name="Dikdörtgen 11"/>
          <p:cNvSpPr/>
          <p:nvPr/>
        </p:nvSpPr>
        <p:spPr>
          <a:xfrm>
            <a:off x="325107" y="1401137"/>
            <a:ext cx="11090145" cy="3497561"/>
          </a:xfrm>
          <a:prstGeom prst="rect">
            <a:avLst/>
          </a:prstGeom>
        </p:spPr>
        <p:txBody>
          <a:bodyPr wrap="square">
            <a:spAutoFit/>
          </a:bodyPr>
          <a:lstStyle/>
          <a:p>
            <a:pPr>
              <a:lnSpc>
                <a:spcPct val="150000"/>
              </a:lnSpc>
            </a:pPr>
            <a:endParaRPr lang="tr-TR" sz="2400" b="1" dirty="0">
              <a:solidFill>
                <a:srgbClr val="000000"/>
              </a:solidFill>
              <a:latin typeface="Calibri" panose="020F0502020204030204" pitchFamily="34" charset="0"/>
            </a:endParaRPr>
          </a:p>
          <a:p>
            <a:pPr>
              <a:lnSpc>
                <a:spcPct val="200000"/>
              </a:lnSpc>
            </a:pPr>
            <a:r>
              <a:rPr lang="tr-TR" sz="2400" b="1" dirty="0">
                <a:solidFill>
                  <a:srgbClr val="000000"/>
                </a:solidFill>
                <a:latin typeface="Calibri" panose="020F0502020204030204" pitchFamily="34" charset="0"/>
              </a:rPr>
              <a:t>Bir proje personeli aynı anda TÜBİTAK Destek Programları kapsamında en fazla; </a:t>
            </a:r>
          </a:p>
          <a:p>
            <a:pPr>
              <a:lnSpc>
                <a:spcPct val="200000"/>
              </a:lnSpc>
            </a:pPr>
            <a:r>
              <a:rPr lang="tr-TR" sz="2400" b="1" dirty="0" smtClean="0">
                <a:solidFill>
                  <a:srgbClr val="000000"/>
                </a:solidFill>
                <a:latin typeface="Calibri" panose="020F0502020204030204" pitchFamily="34" charset="0"/>
              </a:rPr>
              <a:t>       a</a:t>
            </a:r>
            <a:r>
              <a:rPr lang="tr-TR" sz="2400" b="1" dirty="0">
                <a:solidFill>
                  <a:srgbClr val="000000"/>
                </a:solidFill>
                <a:latin typeface="Calibri" panose="020F0502020204030204" pitchFamily="34" charset="0"/>
              </a:rPr>
              <a:t>) İki (2) projede yürütücü veya </a:t>
            </a:r>
          </a:p>
          <a:p>
            <a:pPr marR="26140" lvl="1">
              <a:lnSpc>
                <a:spcPct val="200000"/>
              </a:lnSpc>
            </a:pPr>
            <a:r>
              <a:rPr lang="tr-TR" sz="2400" b="1" dirty="0">
                <a:solidFill>
                  <a:srgbClr val="000000"/>
                </a:solidFill>
                <a:latin typeface="Calibri" panose="020F0502020204030204" pitchFamily="34" charset="0"/>
              </a:rPr>
              <a:t>b) Bir (1) projede yürütücü ve iki (2) projede araştırmacı/yardımcı personel veya </a:t>
            </a:r>
          </a:p>
          <a:p>
            <a:pPr>
              <a:lnSpc>
                <a:spcPct val="200000"/>
              </a:lnSpc>
            </a:pPr>
            <a:r>
              <a:rPr lang="tr-TR" sz="2400" b="1" dirty="0" smtClean="0">
                <a:solidFill>
                  <a:srgbClr val="000000"/>
                </a:solidFill>
                <a:latin typeface="Calibri" panose="020F0502020204030204" pitchFamily="34" charset="0"/>
              </a:rPr>
              <a:t>      c</a:t>
            </a:r>
            <a:r>
              <a:rPr lang="tr-TR" sz="2400" b="1" dirty="0">
                <a:solidFill>
                  <a:srgbClr val="000000"/>
                </a:solidFill>
                <a:latin typeface="Calibri" panose="020F0502020204030204" pitchFamily="34" charset="0"/>
              </a:rPr>
              <a:t>) Dört (4) projede araştırmacı/yardımcı personel </a:t>
            </a:r>
            <a:endParaRPr lang="tr-TR" sz="2400" b="1" dirty="0"/>
          </a:p>
        </p:txBody>
      </p:sp>
    </p:spTree>
    <p:extLst>
      <p:ext uri="{BB962C8B-B14F-4D97-AF65-F5344CB8AC3E}">
        <p14:creationId xmlns:p14="http://schemas.microsoft.com/office/powerpoint/2010/main" val="947557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Proje Ekibi</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10" name="Dikdörtgen 9"/>
          <p:cNvSpPr/>
          <p:nvPr/>
        </p:nvSpPr>
        <p:spPr>
          <a:xfrm>
            <a:off x="325107" y="1488183"/>
            <a:ext cx="11447723" cy="5632311"/>
          </a:xfrm>
          <a:prstGeom prst="rect">
            <a:avLst/>
          </a:prstGeom>
        </p:spPr>
        <p:txBody>
          <a:bodyPr wrap="square">
            <a:spAutoFit/>
          </a:bodyPr>
          <a:lstStyle/>
          <a:p>
            <a:endParaRPr lang="tr-TR" sz="2400" b="1" dirty="0"/>
          </a:p>
          <a:p>
            <a:r>
              <a:rPr lang="tr-TR" sz="2400" b="1" u="sng" dirty="0"/>
              <a:t>Yardımcı Personel: </a:t>
            </a:r>
            <a:endParaRPr lang="tr-TR" sz="2400" b="1" u="sng" dirty="0" smtClean="0"/>
          </a:p>
          <a:p>
            <a:pPr>
              <a:lnSpc>
                <a:spcPct val="150000"/>
              </a:lnSpc>
            </a:pPr>
            <a:r>
              <a:rPr lang="tr-TR" sz="2400" dirty="0" smtClean="0"/>
              <a:t>Proje </a:t>
            </a:r>
            <a:r>
              <a:rPr lang="tr-TR" sz="2400" dirty="0"/>
              <a:t>Yürütücüsü veya araştırmacıların gözetimi altında çalışan, </a:t>
            </a:r>
          </a:p>
          <a:p>
            <a:pPr>
              <a:lnSpc>
                <a:spcPct val="150000"/>
              </a:lnSpc>
            </a:pPr>
            <a:r>
              <a:rPr lang="tr-TR" sz="2400" dirty="0"/>
              <a:t>Uzman, uzman yardımcısı, teknik eleman, teknisyen, laborant, işçi ve benzeri destek personeli (eğitim düzeyi ile ilgili bir şart yok) </a:t>
            </a:r>
          </a:p>
          <a:p>
            <a:pPr>
              <a:lnSpc>
                <a:spcPct val="150000"/>
              </a:lnSpc>
            </a:pPr>
            <a:r>
              <a:rPr lang="tr-TR" sz="2400" dirty="0"/>
              <a:t>Kadrolu (süresiz sözleşmeli) veya süreli sözleşmeli olabilir. </a:t>
            </a:r>
          </a:p>
          <a:p>
            <a:pPr>
              <a:lnSpc>
                <a:spcPct val="150000"/>
              </a:lnSpc>
            </a:pPr>
            <a:r>
              <a:rPr lang="tr-TR" sz="2400" b="1" u="sng" dirty="0" err="1" smtClean="0"/>
              <a:t>Bursiyer</a:t>
            </a:r>
            <a:r>
              <a:rPr lang="tr-TR" sz="2400" b="1" u="sng" dirty="0"/>
              <a:t>: </a:t>
            </a:r>
            <a:endParaRPr lang="tr-TR" sz="2400" b="1" u="sng" dirty="0" smtClean="0"/>
          </a:p>
          <a:p>
            <a:pPr>
              <a:lnSpc>
                <a:spcPct val="150000"/>
              </a:lnSpc>
            </a:pPr>
            <a:r>
              <a:rPr lang="tr-TR" sz="2400" dirty="0" smtClean="0"/>
              <a:t>Türkiye’deki </a:t>
            </a:r>
            <a:r>
              <a:rPr lang="tr-TR" sz="2400" dirty="0"/>
              <a:t>bir üniversitede en az yüksek lisans öğrencisi veya doktoralı </a:t>
            </a:r>
            <a:r>
              <a:rPr lang="tr-TR" sz="2400" dirty="0" smtClean="0"/>
              <a:t>kişiler </a:t>
            </a:r>
            <a:endParaRPr lang="tr-TR" sz="2400" dirty="0"/>
          </a:p>
          <a:p>
            <a:pPr>
              <a:lnSpc>
                <a:spcPct val="150000"/>
              </a:lnSpc>
            </a:pPr>
            <a:r>
              <a:rPr lang="tr-TR" sz="2400" dirty="0" smtClean="0"/>
              <a:t>(Bir </a:t>
            </a:r>
            <a:r>
              <a:rPr lang="tr-TR" sz="2400" dirty="0"/>
              <a:t>işte çalışan veya </a:t>
            </a:r>
            <a:r>
              <a:rPr lang="tr-TR" sz="2400"/>
              <a:t>çalışmayan </a:t>
            </a:r>
            <a:r>
              <a:rPr lang="tr-TR" sz="2400" smtClean="0"/>
              <a:t>olabilir</a:t>
            </a:r>
            <a:r>
              <a:rPr lang="tr-TR" sz="2400" smtClean="0"/>
              <a:t>).</a:t>
            </a:r>
            <a:endParaRPr lang="tr-TR" sz="2400" dirty="0"/>
          </a:p>
          <a:p>
            <a:pPr>
              <a:lnSpc>
                <a:spcPct val="150000"/>
              </a:lnSpc>
            </a:pPr>
            <a:endParaRPr lang="tr-TR" sz="2400" b="1" u="sng" dirty="0"/>
          </a:p>
          <a:p>
            <a:endParaRPr lang="tr-TR" sz="2400" b="1" dirty="0"/>
          </a:p>
        </p:txBody>
      </p:sp>
    </p:spTree>
    <p:extLst>
      <p:ext uri="{BB962C8B-B14F-4D97-AF65-F5344CB8AC3E}">
        <p14:creationId xmlns:p14="http://schemas.microsoft.com/office/powerpoint/2010/main" val="4291699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Proje Ekibi</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pic>
        <p:nvPicPr>
          <p:cNvPr id="11" name="Resim 10"/>
          <p:cNvPicPr>
            <a:picLocks noChangeAspect="1"/>
          </p:cNvPicPr>
          <p:nvPr/>
        </p:nvPicPr>
        <p:blipFill>
          <a:blip r:embed="rId3"/>
          <a:stretch>
            <a:fillRect/>
          </a:stretch>
        </p:blipFill>
        <p:spPr>
          <a:xfrm>
            <a:off x="325106" y="1811971"/>
            <a:ext cx="7884651" cy="2760029"/>
          </a:xfrm>
          <a:prstGeom prst="rect">
            <a:avLst/>
          </a:prstGeom>
        </p:spPr>
      </p:pic>
      <p:sp>
        <p:nvSpPr>
          <p:cNvPr id="12" name="Dikdörtgen 11"/>
          <p:cNvSpPr/>
          <p:nvPr/>
        </p:nvSpPr>
        <p:spPr>
          <a:xfrm>
            <a:off x="126891" y="4668917"/>
            <a:ext cx="11946142" cy="2031325"/>
          </a:xfrm>
          <a:prstGeom prst="rect">
            <a:avLst/>
          </a:prstGeom>
        </p:spPr>
        <p:txBody>
          <a:bodyPr wrap="square">
            <a:spAutoFit/>
          </a:bodyPr>
          <a:lstStyle/>
          <a:p>
            <a:pPr algn="just"/>
            <a:r>
              <a:rPr lang="tr-TR" dirty="0" smtClean="0"/>
              <a:t>(*) </a:t>
            </a:r>
            <a:r>
              <a:rPr lang="tr-TR" dirty="0" smtClean="0">
                <a:solidFill>
                  <a:srgbClr val="000000"/>
                </a:solidFill>
                <a:latin typeface="Calibri" panose="020F0502020204030204" pitchFamily="34" charset="0"/>
              </a:rPr>
              <a:t>-</a:t>
            </a:r>
            <a:r>
              <a:rPr lang="tr-TR" dirty="0">
                <a:solidFill>
                  <a:srgbClr val="000000"/>
                </a:solidFill>
                <a:latin typeface="Calibri" panose="020F0502020204030204" pitchFamily="34" charset="0"/>
              </a:rPr>
              <a:t>Müşteri Kuruluş ortakları, yönetim organlarında görev alanlar ve bunların 1.derece akrabaları hariç (</a:t>
            </a:r>
            <a:r>
              <a:rPr lang="tr-TR" dirty="0" err="1">
                <a:solidFill>
                  <a:srgbClr val="000000"/>
                </a:solidFill>
                <a:latin typeface="Calibri" panose="020F0502020204030204" pitchFamily="34" charset="0"/>
              </a:rPr>
              <a:t>Uyg.Esasları</a:t>
            </a:r>
            <a:r>
              <a:rPr lang="tr-TR" dirty="0">
                <a:solidFill>
                  <a:srgbClr val="000000"/>
                </a:solidFill>
                <a:latin typeface="Calibri" panose="020F0502020204030204" pitchFamily="34" charset="0"/>
              </a:rPr>
              <a:t> Madde 13/3)- Müşteri Kuruluş çalışanlarından “Araştırmacı” veya “Yardımcı Personel” vasıflarını taşıyanlar ve projenin Ar-Ge faaliyetlerine katkıda bulunabilecekler varsa, bunlar proje süresince Müşteri Kuruluştan ayrılarak, Yürütücü Kuruluşta “Süreli Sözleşmeli” olarak istihdam edilerek Proje Ekibinde yer alabilirler. (**)-Müşteri Kuruluş ortakları, yönetim organlarında görev alanlar ve bunların 1.derece akrabaları hariç (</a:t>
            </a:r>
            <a:r>
              <a:rPr lang="tr-TR" dirty="0" err="1">
                <a:solidFill>
                  <a:srgbClr val="000000"/>
                </a:solidFill>
                <a:latin typeface="Calibri" panose="020F0502020204030204" pitchFamily="34" charset="0"/>
              </a:rPr>
              <a:t>Uyg.Esasları</a:t>
            </a:r>
            <a:r>
              <a:rPr lang="tr-TR" dirty="0">
                <a:solidFill>
                  <a:srgbClr val="000000"/>
                </a:solidFill>
                <a:latin typeface="Calibri" panose="020F0502020204030204" pitchFamily="34" charset="0"/>
              </a:rPr>
              <a:t> Madde 13/3)- Müşteri Kuruluş çalışanlarından “</a:t>
            </a:r>
            <a:r>
              <a:rPr lang="tr-TR" dirty="0" err="1">
                <a:solidFill>
                  <a:srgbClr val="000000"/>
                </a:solidFill>
                <a:latin typeface="Calibri" panose="020F0502020204030204" pitchFamily="34" charset="0"/>
              </a:rPr>
              <a:t>Bursiyer</a:t>
            </a:r>
            <a:r>
              <a:rPr lang="tr-TR" dirty="0">
                <a:solidFill>
                  <a:srgbClr val="000000"/>
                </a:solidFill>
                <a:latin typeface="Calibri" panose="020F0502020204030204" pitchFamily="34" charset="0"/>
              </a:rPr>
              <a:t>” vasfını taşıyanlar ve projenin Ar- Ge faaliyetlerine katkıda bulunabilecekler varsa, Müşteri Kuruluşta çalışmaya devam ederek “Çalışan </a:t>
            </a:r>
            <a:r>
              <a:rPr lang="tr-TR" dirty="0" err="1">
                <a:solidFill>
                  <a:srgbClr val="000000"/>
                </a:solidFill>
                <a:latin typeface="Calibri" panose="020F0502020204030204" pitchFamily="34" charset="0"/>
              </a:rPr>
              <a:t>Bursiyer</a:t>
            </a:r>
            <a:r>
              <a:rPr lang="tr-TR" dirty="0">
                <a:solidFill>
                  <a:srgbClr val="000000"/>
                </a:solidFill>
                <a:latin typeface="Calibri" panose="020F0502020204030204" pitchFamily="34" charset="0"/>
              </a:rPr>
              <a:t>” veya Müşteri Kuruluştan ayrılarak proje süresince “Çalışmayan </a:t>
            </a:r>
            <a:r>
              <a:rPr lang="tr-TR" dirty="0" err="1">
                <a:solidFill>
                  <a:srgbClr val="000000"/>
                </a:solidFill>
                <a:latin typeface="Calibri" panose="020F0502020204030204" pitchFamily="34" charset="0"/>
              </a:rPr>
              <a:t>Bursiyer</a:t>
            </a:r>
            <a:r>
              <a:rPr lang="tr-TR" dirty="0">
                <a:solidFill>
                  <a:srgbClr val="000000"/>
                </a:solidFill>
                <a:latin typeface="Calibri" panose="020F0502020204030204" pitchFamily="34" charset="0"/>
              </a:rPr>
              <a:t>” ücreti ile Proje Ekibinde yer alabilirler.</a:t>
            </a:r>
            <a:endParaRPr lang="tr-TR" dirty="0"/>
          </a:p>
        </p:txBody>
      </p:sp>
    </p:spTree>
    <p:extLst>
      <p:ext uri="{BB962C8B-B14F-4D97-AF65-F5344CB8AC3E}">
        <p14:creationId xmlns:p14="http://schemas.microsoft.com/office/powerpoint/2010/main" val="1159200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t>TÜBİTAK-TEYDEB 1505 Bilgilendirme Günü</a:t>
            </a:r>
            <a:endParaRPr lang="tr-TR" sz="2800" b="1" dirty="0"/>
          </a:p>
        </p:txBody>
      </p:sp>
      <p:pic>
        <p:nvPicPr>
          <p:cNvPr id="10" name="Resim 9"/>
          <p:cNvPicPr>
            <a:picLocks noChangeAspect="1"/>
          </p:cNvPicPr>
          <p:nvPr/>
        </p:nvPicPr>
        <p:blipFill>
          <a:blip r:embed="rId3"/>
          <a:stretch>
            <a:fillRect/>
          </a:stretch>
        </p:blipFill>
        <p:spPr>
          <a:xfrm>
            <a:off x="4036305" y="1500953"/>
            <a:ext cx="4335183" cy="3267358"/>
          </a:xfrm>
          <a:prstGeom prst="rect">
            <a:avLst/>
          </a:prstGeom>
        </p:spPr>
      </p:pic>
      <p:sp>
        <p:nvSpPr>
          <p:cNvPr id="12" name="Metin kutusu 11"/>
          <p:cNvSpPr txBox="1"/>
          <p:nvPr/>
        </p:nvSpPr>
        <p:spPr>
          <a:xfrm>
            <a:off x="2047059" y="1070066"/>
            <a:ext cx="8344207" cy="861774"/>
          </a:xfrm>
          <a:prstGeom prst="rect">
            <a:avLst/>
          </a:prstGeom>
          <a:noFill/>
        </p:spPr>
        <p:txBody>
          <a:bodyPr wrap="square" rtlCol="0">
            <a:spAutoFit/>
          </a:bodyPr>
          <a:lstStyle/>
          <a:p>
            <a:pPr algn="ctr"/>
            <a:r>
              <a:rPr lang="tr-TR" sz="3200" dirty="0" smtClean="0">
                <a:solidFill>
                  <a:srgbClr val="C00000"/>
                </a:solidFill>
                <a:effectLst>
                  <a:outerShdw blurRad="38100" dist="38100" dir="2700000" algn="tl">
                    <a:srgbClr val="000000">
                      <a:alpha val="43137"/>
                    </a:srgbClr>
                  </a:outerShdw>
                </a:effectLst>
                <a:latin typeface="Calibri "/>
              </a:rPr>
              <a:t>Üniversite-Sanayi İşbirliği</a:t>
            </a:r>
          </a:p>
          <a:p>
            <a:pPr algn="ctr"/>
            <a:endParaRPr lang="tr-TR" dirty="0">
              <a:solidFill>
                <a:srgbClr val="C00000"/>
              </a:solidFill>
              <a:effectLst>
                <a:outerShdw blurRad="38100" dist="38100" dir="2700000" algn="tl">
                  <a:srgbClr val="000000">
                    <a:alpha val="43137"/>
                  </a:srgbClr>
                </a:outerShdw>
              </a:effectLst>
              <a:latin typeface="Corbel" pitchFamily="34" charset="0"/>
            </a:endParaRPr>
          </a:p>
        </p:txBody>
      </p:sp>
      <p:pic>
        <p:nvPicPr>
          <p:cNvPr id="2" name="Resim 1"/>
          <p:cNvPicPr>
            <a:picLocks noChangeAspect="1"/>
          </p:cNvPicPr>
          <p:nvPr/>
        </p:nvPicPr>
        <p:blipFill>
          <a:blip r:embed="rId4"/>
          <a:stretch>
            <a:fillRect/>
          </a:stretch>
        </p:blipFill>
        <p:spPr>
          <a:xfrm>
            <a:off x="521155" y="2522863"/>
            <a:ext cx="2865199" cy="1697532"/>
          </a:xfrm>
          <a:prstGeom prst="rect">
            <a:avLst/>
          </a:prstGeom>
        </p:spPr>
      </p:pic>
      <p:pic>
        <p:nvPicPr>
          <p:cNvPr id="3" name="Resim 2"/>
          <p:cNvPicPr>
            <a:picLocks noChangeAspect="1"/>
          </p:cNvPicPr>
          <p:nvPr/>
        </p:nvPicPr>
        <p:blipFill>
          <a:blip r:embed="rId5"/>
          <a:stretch>
            <a:fillRect/>
          </a:stretch>
        </p:blipFill>
        <p:spPr>
          <a:xfrm>
            <a:off x="9021440" y="2667682"/>
            <a:ext cx="2523158" cy="1552713"/>
          </a:xfrm>
          <a:prstGeom prst="rect">
            <a:avLst/>
          </a:prstGeom>
        </p:spPr>
      </p:pic>
      <p:pic>
        <p:nvPicPr>
          <p:cNvPr id="15" name="Resim 14"/>
          <p:cNvPicPr>
            <a:picLocks noChangeAspect="1"/>
          </p:cNvPicPr>
          <p:nvPr/>
        </p:nvPicPr>
        <p:blipFill rotWithShape="1">
          <a:blip r:embed="rId6"/>
          <a:srcRect t="2619" b="42122"/>
          <a:stretch/>
        </p:blipFill>
        <p:spPr>
          <a:xfrm>
            <a:off x="3023526" y="4347390"/>
            <a:ext cx="6391275" cy="2510610"/>
          </a:xfrm>
          <a:prstGeom prst="rect">
            <a:avLst/>
          </a:prstGeom>
        </p:spPr>
      </p:pic>
    </p:spTree>
    <p:extLst>
      <p:ext uri="{BB962C8B-B14F-4D97-AF65-F5344CB8AC3E}">
        <p14:creationId xmlns:p14="http://schemas.microsoft.com/office/powerpoint/2010/main" val="1750478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1505 - Üniversite-Sanayi İşbirliği Destek Programı</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12" name="Dikdörtgen 11"/>
          <p:cNvSpPr/>
          <p:nvPr/>
        </p:nvSpPr>
        <p:spPr>
          <a:xfrm>
            <a:off x="325106" y="1656683"/>
            <a:ext cx="7867469" cy="4524315"/>
          </a:xfrm>
          <a:prstGeom prst="rect">
            <a:avLst/>
          </a:prstGeom>
        </p:spPr>
        <p:txBody>
          <a:bodyPr wrap="square">
            <a:spAutoFit/>
          </a:bodyPr>
          <a:lstStyle/>
          <a:p>
            <a:pPr algn="ctr">
              <a:lnSpc>
                <a:spcPct val="200000"/>
              </a:lnSpc>
            </a:pPr>
            <a:r>
              <a:rPr lang="tr-TR" sz="2400" b="1" dirty="0">
                <a:latin typeface="Calibri" panose="020F0502020204030204" pitchFamily="34" charset="0"/>
              </a:rPr>
              <a:t>1505 Programında Müşteri Kuruluşun Ar-Ge çalışmalarına katkıda bulunması zorunlu değildir. Ancak Müşteri Kuruluş imalat altyapısını ya da personelini kullandırarak proje çalışmalarına destek olabilir. </a:t>
            </a:r>
            <a:r>
              <a:rPr lang="tr-TR" sz="2400" b="1" dirty="0" smtClean="0">
                <a:latin typeface="Calibri" panose="020F0502020204030204" pitchFamily="34" charset="0"/>
              </a:rPr>
              <a:t>Müşteri kuruluştan beklenti; </a:t>
            </a:r>
            <a:r>
              <a:rPr lang="tr-TR" sz="2400" b="1" dirty="0"/>
              <a:t>detaylı ve gerçekçi bir “Proje Sonuçlarını Uygulama Planı (PSUP)” hazırlayarak proje çıktılarını </a:t>
            </a:r>
            <a:r>
              <a:rPr lang="tr-TR" sz="2400" b="1" dirty="0" smtClean="0"/>
              <a:t>ticarileştirmesidir. </a:t>
            </a:r>
            <a:endParaRPr lang="tr-TR" sz="2400" b="1" dirty="0">
              <a:latin typeface="Calibri" panose="020F0502020204030204" pitchFamily="34" charset="0"/>
            </a:endParaRPr>
          </a:p>
        </p:txBody>
      </p:sp>
      <p:pic>
        <p:nvPicPr>
          <p:cNvPr id="13" name="Resim 12"/>
          <p:cNvPicPr>
            <a:picLocks noChangeAspect="1"/>
          </p:cNvPicPr>
          <p:nvPr/>
        </p:nvPicPr>
        <p:blipFill>
          <a:blip r:embed="rId3"/>
          <a:stretch>
            <a:fillRect/>
          </a:stretch>
        </p:blipFill>
        <p:spPr>
          <a:xfrm>
            <a:off x="8080829" y="2596683"/>
            <a:ext cx="3823303" cy="2644316"/>
          </a:xfrm>
          <a:prstGeom prst="rect">
            <a:avLst/>
          </a:prstGeom>
        </p:spPr>
      </p:pic>
    </p:spTree>
    <p:extLst>
      <p:ext uri="{BB962C8B-B14F-4D97-AF65-F5344CB8AC3E}">
        <p14:creationId xmlns:p14="http://schemas.microsoft.com/office/powerpoint/2010/main" val="2765758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Çift Dalga 12"/>
          <p:cNvSpPr/>
          <p:nvPr/>
        </p:nvSpPr>
        <p:spPr>
          <a:xfrm>
            <a:off x="60960" y="2122181"/>
            <a:ext cx="12131040" cy="4286250"/>
          </a:xfrm>
          <a:prstGeom prst="doubleWave">
            <a:avLst/>
          </a:prstGeom>
          <a:solidFill>
            <a:schemeClr val="accent3">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12" name="Dikdörtgen 11"/>
          <p:cNvSpPr/>
          <p:nvPr/>
        </p:nvSpPr>
        <p:spPr>
          <a:xfrm>
            <a:off x="812800" y="2862774"/>
            <a:ext cx="10845800" cy="2862322"/>
          </a:xfrm>
          <a:prstGeom prst="rect">
            <a:avLst/>
          </a:prstGeom>
        </p:spPr>
        <p:txBody>
          <a:bodyPr wrap="square">
            <a:spAutoFit/>
          </a:bodyPr>
          <a:lstStyle/>
          <a:p>
            <a:pPr algn="just">
              <a:lnSpc>
                <a:spcPct val="150000"/>
              </a:lnSpc>
            </a:pPr>
            <a:r>
              <a:rPr lang="tr-TR" sz="2400" b="1" dirty="0">
                <a:solidFill>
                  <a:srgbClr val="333333"/>
                </a:solidFill>
                <a:ea typeface="Verdana" panose="020B0604030504040204" pitchFamily="34" charset="0"/>
              </a:rPr>
              <a:t>Programın uygulama esaslarında; Müşteri Kuruluş olarak anılan özel sektör kuruluşu ve Yürütücü Kuruluş olarak anılan üniversite ya da kamu araştırma  merkez  ve  enstitüsü bir İşbirliği </a:t>
            </a:r>
            <a:r>
              <a:rPr lang="tr-TR" sz="2400" b="1" dirty="0" smtClean="0">
                <a:solidFill>
                  <a:srgbClr val="333333"/>
                </a:solidFill>
                <a:ea typeface="Verdana" panose="020B0604030504040204" pitchFamily="34" charset="0"/>
              </a:rPr>
              <a:t>Sözleşmesi/Protokolü imzalamalıdır.</a:t>
            </a:r>
          </a:p>
          <a:p>
            <a:pPr algn="just">
              <a:lnSpc>
                <a:spcPct val="150000"/>
              </a:lnSpc>
            </a:pPr>
            <a:r>
              <a:rPr lang="tr-TR" sz="2400" dirty="0">
                <a:hlinkClick r:id="rId3"/>
              </a:rPr>
              <a:t>https://www.tubitak.gov.tr/tr/destekler/sanayi/ulusal-destek-programlari/1505/icerik-basvuru-formlari</a:t>
            </a:r>
            <a:endParaRPr lang="tr-TR" sz="2400" dirty="0">
              <a:ea typeface="Verdana" panose="020B0604030504040204" pitchFamily="34" charset="0"/>
            </a:endParaRPr>
          </a:p>
        </p:txBody>
      </p:sp>
    </p:spTree>
    <p:extLst>
      <p:ext uri="{BB962C8B-B14F-4D97-AF65-F5344CB8AC3E}">
        <p14:creationId xmlns:p14="http://schemas.microsoft.com/office/powerpoint/2010/main" val="2770024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12" name="Dikdörtgen 11"/>
          <p:cNvSpPr/>
          <p:nvPr/>
        </p:nvSpPr>
        <p:spPr>
          <a:xfrm>
            <a:off x="325107" y="1587951"/>
            <a:ext cx="11129474" cy="6186309"/>
          </a:xfrm>
          <a:prstGeom prst="rect">
            <a:avLst/>
          </a:prstGeom>
        </p:spPr>
        <p:txBody>
          <a:bodyPr wrap="square">
            <a:spAutoFit/>
          </a:bodyPr>
          <a:lstStyle/>
          <a:p>
            <a:pPr algn="just">
              <a:lnSpc>
                <a:spcPct val="150000"/>
              </a:lnSpc>
            </a:pPr>
            <a:r>
              <a:rPr lang="tr-TR" sz="2400" b="1" dirty="0" smtClean="0">
                <a:solidFill>
                  <a:srgbClr val="333333"/>
                </a:solidFill>
                <a:ea typeface="Verdana" panose="020B0604030504040204" pitchFamily="34" charset="0"/>
              </a:rPr>
              <a:t>İşbirliği Sözleşmesi/Protokolü İçeriğinde,</a:t>
            </a:r>
          </a:p>
          <a:p>
            <a:pPr marL="342900" indent="-342900" algn="just">
              <a:lnSpc>
                <a:spcPct val="150000"/>
              </a:lnSpc>
              <a:buFontTx/>
              <a:buChar char="-"/>
            </a:pPr>
            <a:r>
              <a:rPr lang="tr-TR" sz="2400" b="1" dirty="0" smtClean="0">
                <a:solidFill>
                  <a:srgbClr val="333333"/>
                </a:solidFill>
                <a:ea typeface="Verdana" panose="020B0604030504040204" pitchFamily="34" charset="0"/>
              </a:rPr>
              <a:t>Protokolün Tarafları</a:t>
            </a:r>
          </a:p>
          <a:p>
            <a:pPr marL="342900" indent="-342900" algn="just">
              <a:lnSpc>
                <a:spcPct val="150000"/>
              </a:lnSpc>
              <a:buFontTx/>
              <a:buChar char="-"/>
            </a:pPr>
            <a:r>
              <a:rPr lang="tr-TR" sz="2400" b="1" dirty="0" smtClean="0">
                <a:solidFill>
                  <a:srgbClr val="333333"/>
                </a:solidFill>
                <a:ea typeface="Verdana" panose="020B0604030504040204" pitchFamily="34" charset="0"/>
              </a:rPr>
              <a:t>Tanımlar (Proje, proje yürütücüsü, proje yöneticisi…)</a:t>
            </a:r>
          </a:p>
          <a:p>
            <a:pPr marL="342900" indent="-342900" algn="just">
              <a:lnSpc>
                <a:spcPct val="150000"/>
              </a:lnSpc>
              <a:buFontTx/>
              <a:buChar char="-"/>
            </a:pPr>
            <a:r>
              <a:rPr lang="tr-TR" sz="2400" b="1" dirty="0" smtClean="0">
                <a:solidFill>
                  <a:srgbClr val="333333"/>
                </a:solidFill>
                <a:ea typeface="Verdana" panose="020B0604030504040204" pitchFamily="34" charset="0"/>
              </a:rPr>
              <a:t>Fikri Haklar ve paylaşımı</a:t>
            </a:r>
          </a:p>
          <a:p>
            <a:pPr marL="342900" indent="-342900" algn="just">
              <a:lnSpc>
                <a:spcPct val="150000"/>
              </a:lnSpc>
              <a:buFontTx/>
              <a:buChar char="-"/>
            </a:pPr>
            <a:r>
              <a:rPr lang="tr-TR" sz="2400" b="1" dirty="0" smtClean="0">
                <a:solidFill>
                  <a:srgbClr val="333333"/>
                </a:solidFill>
                <a:ea typeface="Verdana" panose="020B0604030504040204" pitchFamily="34" charset="0"/>
              </a:rPr>
              <a:t>Gizlilik</a:t>
            </a:r>
          </a:p>
          <a:p>
            <a:pPr marL="342900" indent="-342900" algn="just">
              <a:lnSpc>
                <a:spcPct val="150000"/>
              </a:lnSpc>
              <a:buFontTx/>
              <a:buChar char="-"/>
            </a:pPr>
            <a:r>
              <a:rPr lang="tr-TR" sz="2400" b="1" dirty="0" smtClean="0">
                <a:solidFill>
                  <a:srgbClr val="333333"/>
                </a:solidFill>
                <a:ea typeface="Verdana" panose="020B0604030504040204" pitchFamily="34" charset="0"/>
              </a:rPr>
              <a:t>Tarafların imzası</a:t>
            </a:r>
          </a:p>
          <a:p>
            <a:pPr marL="342900" indent="-342900" algn="just">
              <a:lnSpc>
                <a:spcPct val="150000"/>
              </a:lnSpc>
              <a:buFontTx/>
              <a:buChar char="-"/>
            </a:pPr>
            <a:r>
              <a:rPr lang="tr-TR" sz="2400" b="1" dirty="0" smtClean="0">
                <a:solidFill>
                  <a:srgbClr val="333333"/>
                </a:solidFill>
                <a:ea typeface="Verdana" panose="020B0604030504040204" pitchFamily="34" charset="0"/>
              </a:rPr>
              <a:t>Ekler (İş planı ve proje yönetimi, proje yöneticisinin projenin teknik ve idari yönden yürütülmesine ilişkin sorumlulukları, proje desteğiyle alınacak ve proje kapsamında kullanılacak alet, makine, teçhizatları gösteren liste ve bunların paylaşımı)</a:t>
            </a:r>
          </a:p>
          <a:p>
            <a:pPr marL="342900" indent="-342900" algn="just">
              <a:lnSpc>
                <a:spcPct val="150000"/>
              </a:lnSpc>
              <a:buFontTx/>
              <a:buChar char="-"/>
            </a:pPr>
            <a:endParaRPr lang="tr-TR" sz="2400" b="1" dirty="0" smtClean="0">
              <a:solidFill>
                <a:srgbClr val="333333"/>
              </a:solidFill>
              <a:ea typeface="Verdana" panose="020B0604030504040204" pitchFamily="34" charset="0"/>
            </a:endParaRPr>
          </a:p>
          <a:p>
            <a:pPr algn="just">
              <a:lnSpc>
                <a:spcPct val="150000"/>
              </a:lnSpc>
            </a:pPr>
            <a:endParaRPr lang="tr-TR" sz="2400" dirty="0">
              <a:ea typeface="Verdana" panose="020B0604030504040204" pitchFamily="34" charset="0"/>
            </a:endParaRPr>
          </a:p>
        </p:txBody>
      </p:sp>
    </p:spTree>
    <p:extLst>
      <p:ext uri="{BB962C8B-B14F-4D97-AF65-F5344CB8AC3E}">
        <p14:creationId xmlns:p14="http://schemas.microsoft.com/office/powerpoint/2010/main" val="1923676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0200" y="994414"/>
            <a:ext cx="10515600" cy="776288"/>
          </a:xfrm>
          <a:solidFill>
            <a:schemeClr val="accent3">
              <a:lumMod val="20000"/>
              <a:lumOff val="80000"/>
            </a:schemeClr>
          </a:solidFill>
        </p:spPr>
        <p:txBody>
          <a:bodyPr>
            <a:normAutofit/>
          </a:bodyPr>
          <a:lstStyle/>
          <a:p>
            <a:pPr lvl="1">
              <a:lnSpc>
                <a:spcPct val="150000"/>
              </a:lnSpc>
            </a:pPr>
            <a:r>
              <a:rPr lang="tr-TR" altLang="en-US" sz="2000" dirty="0" smtClean="0">
                <a:solidFill>
                  <a:srgbClr val="C00000"/>
                </a:solidFill>
                <a:ea typeface="MS PGothic" panose="020B0600070205080204" pitchFamily="34" charset="-128"/>
              </a:rPr>
              <a:t>1505 - Üniversite-Sanayi İşbirliği Destek Programı</a:t>
            </a:r>
            <a:endParaRPr lang="tr-TR" altLang="en-US" sz="2000" dirty="0">
              <a:solidFill>
                <a:srgbClr val="C00000"/>
              </a:solidFill>
              <a:ea typeface="MS PGothic" panose="020B0600070205080204" pitchFamily="34" charset="-128"/>
            </a:endParaRPr>
          </a:p>
        </p:txBody>
      </p:sp>
      <p:sp>
        <p:nvSpPr>
          <p:cNvPr id="3" name="İçerik Yer Tutucusu 2"/>
          <p:cNvSpPr>
            <a:spLocks noGrp="1"/>
          </p:cNvSpPr>
          <p:nvPr>
            <p:ph idx="1"/>
          </p:nvPr>
        </p:nvSpPr>
        <p:spPr>
          <a:xfrm>
            <a:off x="413288" y="1922566"/>
            <a:ext cx="11552570" cy="4351338"/>
          </a:xfrm>
        </p:spPr>
        <p:txBody>
          <a:bodyPr>
            <a:noAutofit/>
          </a:bodyPr>
          <a:lstStyle/>
          <a:p>
            <a:pPr marL="0" indent="0" algn="just">
              <a:lnSpc>
                <a:spcPct val="170000"/>
              </a:lnSpc>
              <a:buNone/>
            </a:pPr>
            <a:r>
              <a:rPr lang="tr-TR" sz="2400" b="1" dirty="0" smtClean="0"/>
              <a:t>Desteklenen </a:t>
            </a:r>
            <a:r>
              <a:rPr lang="tr-TR" sz="2400" b="1" dirty="0"/>
              <a:t>gider kalemleri; </a:t>
            </a:r>
            <a:endParaRPr lang="tr-TR" sz="2400" b="1" dirty="0" smtClean="0"/>
          </a:p>
          <a:p>
            <a:r>
              <a:rPr lang="tr-TR" sz="2400" dirty="0" smtClean="0"/>
              <a:t>Yürütücü </a:t>
            </a:r>
            <a:r>
              <a:rPr lang="tr-TR" sz="2400" dirty="0"/>
              <a:t>Kuruluşa ait KDV dahil olmak üzere; </a:t>
            </a:r>
          </a:p>
          <a:p>
            <a:r>
              <a:rPr lang="tr-TR" sz="2400" dirty="0"/>
              <a:t>Sözleşmeli Personel &amp; </a:t>
            </a:r>
            <a:r>
              <a:rPr lang="tr-TR" sz="2400" dirty="0" err="1"/>
              <a:t>Bursiyer</a:t>
            </a:r>
            <a:r>
              <a:rPr lang="tr-TR" sz="2400" dirty="0"/>
              <a:t>, </a:t>
            </a:r>
          </a:p>
          <a:p>
            <a:r>
              <a:rPr lang="tr-TR" sz="2400" dirty="0"/>
              <a:t>Seyahat (Yurtiçi &amp; Yurtdışı ulaşım ve konaklama</a:t>
            </a:r>
            <a:r>
              <a:rPr lang="tr-TR" sz="2400" dirty="0" smtClean="0"/>
              <a:t>) Giderleri, </a:t>
            </a:r>
            <a:endParaRPr lang="tr-TR" sz="2400" dirty="0"/>
          </a:p>
          <a:p>
            <a:r>
              <a:rPr lang="tr-TR" sz="2400" dirty="0" smtClean="0"/>
              <a:t>Alet/Teçhizat/Yazılım/Yayın Alınımı (bir </a:t>
            </a:r>
            <a:r>
              <a:rPr lang="tr-TR" sz="2400" dirty="0"/>
              <a:t>kısmı veya tamamı proje sonunda müşteri kuruluşa devredilebilir), </a:t>
            </a:r>
          </a:p>
          <a:p>
            <a:r>
              <a:rPr lang="tr-TR" sz="2400" dirty="0"/>
              <a:t>Malzeme ve Sarf Giderleri, </a:t>
            </a:r>
          </a:p>
          <a:p>
            <a:r>
              <a:rPr lang="tr-TR" sz="2400" dirty="0"/>
              <a:t>Hizmet </a:t>
            </a:r>
            <a:r>
              <a:rPr lang="tr-TR" sz="2400" dirty="0" smtClean="0"/>
              <a:t>Alım Giderleri </a:t>
            </a:r>
            <a:r>
              <a:rPr lang="tr-TR" sz="2400" dirty="0"/>
              <a:t>(proje toplam bütçesinin en fazla %20’si kadar) desteklenir. </a:t>
            </a:r>
            <a:endParaRPr lang="tr-TR" sz="2400" dirty="0" smtClean="0"/>
          </a:p>
          <a:p>
            <a:pPr marL="0" indent="0">
              <a:buNone/>
            </a:pPr>
            <a:r>
              <a:rPr lang="tr-TR" sz="2400" dirty="0" smtClean="0"/>
              <a:t>(</a:t>
            </a:r>
            <a:r>
              <a:rPr lang="tr-TR" sz="2400" dirty="0"/>
              <a:t>NOT: Danışmanlık giderleri desteklenmez. Ayrıca Müşteri Kuruluştan mal ve teçhizat satın alınamaz.) </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Tree>
    <p:extLst>
      <p:ext uri="{BB962C8B-B14F-4D97-AF65-F5344CB8AC3E}">
        <p14:creationId xmlns:p14="http://schemas.microsoft.com/office/powerpoint/2010/main" val="498196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Yuvarlatılmış Dikdörtgen 11"/>
          <p:cNvSpPr/>
          <p:nvPr/>
        </p:nvSpPr>
        <p:spPr>
          <a:xfrm>
            <a:off x="561391" y="2001806"/>
            <a:ext cx="7930163" cy="472949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665197" y="1078839"/>
            <a:ext cx="10515600" cy="776288"/>
          </a:xfrm>
          <a:solidFill>
            <a:schemeClr val="accent3">
              <a:lumMod val="20000"/>
              <a:lumOff val="80000"/>
            </a:schemeClr>
          </a:solidFill>
        </p:spPr>
        <p:txBody>
          <a:bodyPr>
            <a:normAutofit/>
          </a:bodyPr>
          <a:lstStyle/>
          <a:p>
            <a:pPr lvl="1">
              <a:lnSpc>
                <a:spcPct val="150000"/>
              </a:lnSpc>
            </a:pPr>
            <a:r>
              <a:rPr lang="tr-TR" altLang="en-US" sz="2000" dirty="0" smtClean="0">
                <a:solidFill>
                  <a:srgbClr val="C00000"/>
                </a:solidFill>
                <a:ea typeface="MS PGothic" panose="020B0600070205080204" pitchFamily="34" charset="-128"/>
              </a:rPr>
              <a:t>1505 </a:t>
            </a:r>
            <a:r>
              <a:rPr lang="tr-TR" altLang="en-US" sz="2000" dirty="0">
                <a:ea typeface="MS PGothic" panose="020B0600070205080204" pitchFamily="34" charset="-128"/>
              </a:rPr>
              <a:t>- </a:t>
            </a:r>
            <a:r>
              <a:rPr lang="tr-TR" altLang="en-US" sz="2000" dirty="0">
                <a:solidFill>
                  <a:srgbClr val="C00000"/>
                </a:solidFill>
                <a:ea typeface="MS PGothic" panose="020B0600070205080204" pitchFamily="34" charset="-128"/>
              </a:rPr>
              <a:t>TÜBİTAK Ü</a:t>
            </a:r>
            <a:r>
              <a:rPr lang="tr-TR" altLang="en-US" sz="2000" dirty="0" smtClean="0">
                <a:solidFill>
                  <a:srgbClr val="C00000"/>
                </a:solidFill>
                <a:ea typeface="MS PGothic" panose="020B0600070205080204" pitchFamily="34" charset="-128"/>
              </a:rPr>
              <a:t>niversite- Sanayi İşbirliği Destekleme </a:t>
            </a:r>
            <a:r>
              <a:rPr lang="tr-TR" altLang="en-US" sz="2000" dirty="0">
                <a:solidFill>
                  <a:srgbClr val="C00000"/>
                </a:solidFill>
                <a:ea typeface="MS PGothic" panose="020B0600070205080204" pitchFamily="34" charset="-128"/>
              </a:rPr>
              <a:t>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10" name="Dikdörtgen 9"/>
          <p:cNvSpPr/>
          <p:nvPr/>
        </p:nvSpPr>
        <p:spPr>
          <a:xfrm>
            <a:off x="936752" y="2273135"/>
            <a:ext cx="4880919" cy="461665"/>
          </a:xfrm>
          <a:prstGeom prst="rect">
            <a:avLst/>
          </a:prstGeom>
          <a:noFill/>
        </p:spPr>
        <p:txBody>
          <a:bodyPr wrap="square">
            <a:spAutoFit/>
          </a:bodyPr>
          <a:lstStyle/>
          <a:p>
            <a:r>
              <a:rPr lang="tr-TR" sz="2400" b="1" dirty="0" smtClean="0">
                <a:solidFill>
                  <a:schemeClr val="accent2"/>
                </a:solidFill>
                <a:latin typeface="Arial" panose="020B0604020202020204" pitchFamily="34" charset="0"/>
                <a:cs typeface="Arial" panose="020B0604020202020204" pitchFamily="34" charset="0"/>
              </a:rPr>
              <a:t>Destek Süresi ve Bütçesi?</a:t>
            </a:r>
            <a:endParaRPr lang="tr-TR" sz="2400" b="1" dirty="0">
              <a:solidFill>
                <a:schemeClr val="accent2"/>
              </a:solidFill>
              <a:latin typeface="Arial" panose="020B0604020202020204" pitchFamily="34" charset="0"/>
              <a:cs typeface="Arial" panose="020B0604020202020204" pitchFamily="34" charset="0"/>
            </a:endParaRPr>
          </a:p>
        </p:txBody>
      </p:sp>
      <p:sp>
        <p:nvSpPr>
          <p:cNvPr id="11" name="Dikdörtgen 10"/>
          <p:cNvSpPr/>
          <p:nvPr/>
        </p:nvSpPr>
        <p:spPr>
          <a:xfrm>
            <a:off x="913573" y="2802886"/>
            <a:ext cx="7289965" cy="3785652"/>
          </a:xfrm>
          <a:prstGeom prst="rect">
            <a:avLst/>
          </a:prstGeom>
        </p:spPr>
        <p:txBody>
          <a:bodyPr wrap="square">
            <a:spAutoFit/>
          </a:bodyPr>
          <a:lstStyle/>
          <a:p>
            <a:pPr algn="just"/>
            <a:r>
              <a:rPr lang="tr-TR" sz="2400" b="1" dirty="0" smtClean="0">
                <a:cs typeface="Arial" panose="020B0604020202020204" pitchFamily="34" charset="0"/>
              </a:rPr>
              <a:t>Destekleme süresi 24 aydır.</a:t>
            </a:r>
          </a:p>
          <a:p>
            <a:pPr algn="just"/>
            <a:endParaRPr lang="tr-TR" sz="2400" b="1" dirty="0" smtClean="0">
              <a:cs typeface="Arial" panose="020B0604020202020204" pitchFamily="34" charset="0"/>
            </a:endParaRPr>
          </a:p>
          <a:p>
            <a:pPr algn="just"/>
            <a:r>
              <a:rPr lang="tr-TR" sz="2400" b="1" u="sng" dirty="0" smtClean="0">
                <a:cs typeface="Arial" panose="020B0604020202020204" pitchFamily="34" charset="0"/>
              </a:rPr>
              <a:t>Maximum 1 milyon TL! </a:t>
            </a:r>
          </a:p>
          <a:p>
            <a:pPr algn="just"/>
            <a:endParaRPr lang="tr-TR" sz="2400" b="1" u="sng" dirty="0" smtClean="0">
              <a:cs typeface="Arial" panose="020B0604020202020204" pitchFamily="34" charset="0"/>
            </a:endParaRPr>
          </a:p>
          <a:p>
            <a:pPr marL="216000" indent="-342900" algn="just">
              <a:lnSpc>
                <a:spcPct val="150000"/>
              </a:lnSpc>
              <a:buFont typeface="Arial" panose="020B0604020202020204" pitchFamily="34" charset="0"/>
              <a:buChar char="•"/>
            </a:pPr>
            <a:r>
              <a:rPr lang="tr-TR" sz="2400" b="1" dirty="0" smtClean="0">
                <a:cs typeface="Arial" panose="020B0604020202020204" pitchFamily="34" charset="0"/>
              </a:rPr>
              <a:t>Proje </a:t>
            </a:r>
            <a:r>
              <a:rPr lang="tr-TR" sz="2400" b="1" dirty="0">
                <a:cs typeface="Arial" panose="020B0604020202020204" pitchFamily="34" charset="0"/>
              </a:rPr>
              <a:t>bütçesinin </a:t>
            </a:r>
            <a:r>
              <a:rPr lang="tr-TR" sz="2400" b="1" dirty="0" smtClean="0">
                <a:cs typeface="Arial" panose="020B0604020202020204" pitchFamily="34" charset="0"/>
              </a:rPr>
              <a:t>%5’i kadar Yürütücü Kuruluşa Proje Kurum Hissesi ödenir</a:t>
            </a:r>
          </a:p>
          <a:p>
            <a:pPr marL="216000" indent="-342900" algn="just">
              <a:lnSpc>
                <a:spcPct val="150000"/>
              </a:lnSpc>
              <a:buFont typeface="Arial" panose="020B0604020202020204" pitchFamily="34" charset="0"/>
              <a:buChar char="•"/>
            </a:pPr>
            <a:r>
              <a:rPr lang="tr-TR" sz="2400" b="1" dirty="0" smtClean="0">
                <a:cs typeface="Arial" panose="020B0604020202020204" pitchFamily="34" charset="0"/>
              </a:rPr>
              <a:t>Proje ekibinde kadrolu çalışanlara da Proje Teşvik İkramiyesi TÜBİTAK tarafından ödenir.</a:t>
            </a:r>
          </a:p>
        </p:txBody>
      </p:sp>
      <p:grpSp>
        <p:nvGrpSpPr>
          <p:cNvPr id="13" name="Group 6"/>
          <p:cNvGrpSpPr/>
          <p:nvPr/>
        </p:nvGrpSpPr>
        <p:grpSpPr>
          <a:xfrm>
            <a:off x="8971401" y="2808765"/>
            <a:ext cx="2461536" cy="2372166"/>
            <a:chOff x="5722192" y="4797152"/>
            <a:chExt cx="2340891" cy="1743988"/>
          </a:xfrm>
        </p:grpSpPr>
        <p:grpSp>
          <p:nvGrpSpPr>
            <p:cNvPr id="14" name="Group 7"/>
            <p:cNvGrpSpPr/>
            <p:nvPr/>
          </p:nvGrpSpPr>
          <p:grpSpPr>
            <a:xfrm>
              <a:off x="5722192" y="5475609"/>
              <a:ext cx="2340891" cy="1065531"/>
              <a:chOff x="9873146" y="2613418"/>
              <a:chExt cx="1829223" cy="832629"/>
            </a:xfrm>
          </p:grpSpPr>
          <p:pic>
            <p:nvPicPr>
              <p:cNvPr id="17"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35">
                <a:off x="9873146" y="2658051"/>
                <a:ext cx="1829223" cy="743363"/>
              </a:xfrm>
              <a:prstGeom prst="rect">
                <a:avLst/>
              </a:prstGeom>
            </p:spPr>
          </p:pic>
          <p:pic>
            <p:nvPicPr>
              <p:cNvPr id="18"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9361">
                <a:off x="9874437" y="2613418"/>
                <a:ext cx="1826640" cy="832629"/>
              </a:xfrm>
              <a:prstGeom prst="rect">
                <a:avLst/>
              </a:prstGeom>
              <a:noFill/>
              <a:ln>
                <a:noFill/>
              </a:ln>
            </p:spPr>
          </p:pic>
        </p:grpSp>
        <p:pic>
          <p:nvPicPr>
            <p:cNvPr id="15" name="Picture 4" descr="D:\01\Sunum\Teydep\dierimajlarkarisik\okul.png"/>
            <p:cNvPicPr>
              <a:picLocks noChangeAspect="1" noChangeArrowheads="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417463" y="5187318"/>
              <a:ext cx="1371698" cy="13461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728774" y="4797152"/>
              <a:ext cx="1339620" cy="1510074"/>
            </a:xfrm>
            <a:prstGeom prst="rect">
              <a:avLst/>
            </a:prstGeom>
          </p:spPr>
        </p:pic>
      </p:grpSp>
      <p:grpSp>
        <p:nvGrpSpPr>
          <p:cNvPr id="19" name="Group 12"/>
          <p:cNvGrpSpPr/>
          <p:nvPr/>
        </p:nvGrpSpPr>
        <p:grpSpPr>
          <a:xfrm>
            <a:off x="6830029" y="2601038"/>
            <a:ext cx="1260652" cy="1583022"/>
            <a:chOff x="6054449" y="4839579"/>
            <a:chExt cx="1275205" cy="1331021"/>
          </a:xfrm>
        </p:grpSpPr>
        <p:pic>
          <p:nvPicPr>
            <p:cNvPr id="20"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4449" y="4839579"/>
              <a:ext cx="650374" cy="1011436"/>
            </a:xfrm>
            <a:prstGeom prst="rect">
              <a:avLst/>
            </a:prstGeom>
            <a:effectLst>
              <a:outerShdw blurRad="190500" dist="63500" dir="600000" sx="102000" sy="102000" algn="l" rotWithShape="0">
                <a:prstClr val="black">
                  <a:alpha val="40000"/>
                </a:prstClr>
              </a:outerShdw>
            </a:effectLst>
          </p:spPr>
        </p:pic>
        <p:pic>
          <p:nvPicPr>
            <p:cNvPr id="21"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9280" y="4944355"/>
              <a:ext cx="650374" cy="1011436"/>
            </a:xfrm>
            <a:prstGeom prst="rect">
              <a:avLst/>
            </a:prstGeom>
            <a:effectLst>
              <a:outerShdw blurRad="190500" dist="63500" dir="600000" sx="102000" sy="102000" algn="l" rotWithShape="0">
                <a:prstClr val="black">
                  <a:alpha val="40000"/>
                </a:prstClr>
              </a:outerShdw>
            </a:effectLst>
          </p:spPr>
        </p:pic>
        <p:pic>
          <p:nvPicPr>
            <p:cNvPr id="22"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6176" y="5159164"/>
              <a:ext cx="650374" cy="1011436"/>
            </a:xfrm>
            <a:prstGeom prst="rect">
              <a:avLst/>
            </a:prstGeom>
            <a:effectLst>
              <a:outerShdw blurRad="190500" dist="63500" dir="600000" sx="102000" sy="102000" algn="l" rotWithShape="0">
                <a:prstClr val="black">
                  <a:alpha val="40000"/>
                </a:prstClr>
              </a:outerShdw>
            </a:effectLst>
          </p:spPr>
        </p:pic>
      </p:grpSp>
    </p:spTree>
    <p:extLst>
      <p:ext uri="{BB962C8B-B14F-4D97-AF65-F5344CB8AC3E}">
        <p14:creationId xmlns:p14="http://schemas.microsoft.com/office/powerpoint/2010/main" val="1871897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Grafik 25"/>
          <p:cNvGraphicFramePr/>
          <p:nvPr>
            <p:extLst>
              <p:ext uri="{D42A27DB-BD31-4B8C-83A1-F6EECF244321}">
                <p14:modId xmlns:p14="http://schemas.microsoft.com/office/powerpoint/2010/main" val="3463515845"/>
              </p:ext>
            </p:extLst>
          </p:nvPr>
        </p:nvGraphicFramePr>
        <p:xfrm>
          <a:off x="6615793" y="2418558"/>
          <a:ext cx="5334907" cy="4326362"/>
        </p:xfrm>
        <a:graphic>
          <a:graphicData uri="http://schemas.openxmlformats.org/drawingml/2006/chart">
            <c:chart xmlns:c="http://schemas.openxmlformats.org/drawingml/2006/chart" xmlns:r="http://schemas.openxmlformats.org/officeDocument/2006/relationships" r:id="rId2"/>
          </a:graphicData>
        </a:graphic>
      </p:graphicFrame>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17" name="Dikdörtgen 16"/>
          <p:cNvSpPr/>
          <p:nvPr/>
        </p:nvSpPr>
        <p:spPr>
          <a:xfrm>
            <a:off x="973300" y="2129104"/>
            <a:ext cx="4880919" cy="461665"/>
          </a:xfrm>
          <a:prstGeom prst="rect">
            <a:avLst/>
          </a:prstGeom>
        </p:spPr>
        <p:txBody>
          <a:bodyPr wrap="square">
            <a:spAutoFit/>
          </a:bodyPr>
          <a:lstStyle/>
          <a:p>
            <a:r>
              <a:rPr lang="tr-TR" sz="2400" dirty="0" smtClean="0">
                <a:solidFill>
                  <a:srgbClr val="FF6600"/>
                </a:solidFill>
                <a:latin typeface="Arial" panose="020B0604020202020204" pitchFamily="34" charset="0"/>
                <a:cs typeface="Arial" panose="020B0604020202020204" pitchFamily="34" charset="0"/>
              </a:rPr>
              <a:t>Destek Oranı?</a:t>
            </a:r>
            <a:endParaRPr lang="tr-TR" sz="2400" dirty="0">
              <a:solidFill>
                <a:srgbClr val="FF6600"/>
              </a:solidFill>
              <a:latin typeface="Arial" panose="020B0604020202020204" pitchFamily="34" charset="0"/>
              <a:cs typeface="Arial" panose="020B0604020202020204" pitchFamily="34" charset="0"/>
            </a:endParaRPr>
          </a:p>
        </p:txBody>
      </p:sp>
      <p:sp>
        <p:nvSpPr>
          <p:cNvPr id="18" name="Metin kutusu 17"/>
          <p:cNvSpPr txBox="1"/>
          <p:nvPr/>
        </p:nvSpPr>
        <p:spPr>
          <a:xfrm>
            <a:off x="8977648" y="4389670"/>
            <a:ext cx="1809813" cy="646331"/>
          </a:xfrm>
          <a:prstGeom prst="rect">
            <a:avLst/>
          </a:prstGeom>
          <a:noFill/>
        </p:spPr>
        <p:txBody>
          <a:bodyPr wrap="square" rtlCol="0">
            <a:spAutoFit/>
          </a:bodyPr>
          <a:lstStyle/>
          <a:p>
            <a:r>
              <a:rPr lang="tr-TR" sz="3600" dirty="0" smtClean="0"/>
              <a:t>%75</a:t>
            </a:r>
            <a:endParaRPr lang="tr-TR" sz="3600" dirty="0"/>
          </a:p>
        </p:txBody>
      </p:sp>
      <p:sp>
        <p:nvSpPr>
          <p:cNvPr id="19" name="Metin kutusu 18"/>
          <p:cNvSpPr txBox="1"/>
          <p:nvPr/>
        </p:nvSpPr>
        <p:spPr>
          <a:xfrm>
            <a:off x="8251373" y="3559635"/>
            <a:ext cx="899146" cy="461665"/>
          </a:xfrm>
          <a:prstGeom prst="rect">
            <a:avLst/>
          </a:prstGeom>
          <a:noFill/>
        </p:spPr>
        <p:txBody>
          <a:bodyPr wrap="square" rtlCol="0">
            <a:spAutoFit/>
          </a:bodyPr>
          <a:lstStyle/>
          <a:p>
            <a:r>
              <a:rPr lang="tr-TR" sz="2400" dirty="0" smtClean="0"/>
              <a:t>%25</a:t>
            </a:r>
            <a:endParaRPr lang="tr-TR" sz="2400" dirty="0"/>
          </a:p>
        </p:txBody>
      </p:sp>
      <p:graphicFrame>
        <p:nvGraphicFramePr>
          <p:cNvPr id="23" name="Grafik 22"/>
          <p:cNvGraphicFramePr/>
          <p:nvPr>
            <p:extLst>
              <p:ext uri="{D42A27DB-BD31-4B8C-83A1-F6EECF244321}">
                <p14:modId xmlns:p14="http://schemas.microsoft.com/office/powerpoint/2010/main" val="3304066135"/>
              </p:ext>
            </p:extLst>
          </p:nvPr>
        </p:nvGraphicFramePr>
        <p:xfrm>
          <a:off x="696686" y="2751364"/>
          <a:ext cx="5334000" cy="3796393"/>
        </p:xfrm>
        <a:graphic>
          <a:graphicData uri="http://schemas.openxmlformats.org/drawingml/2006/chart">
            <c:chart xmlns:c="http://schemas.openxmlformats.org/drawingml/2006/chart" xmlns:r="http://schemas.openxmlformats.org/officeDocument/2006/relationships" r:id="rId4"/>
          </a:graphicData>
        </a:graphic>
      </p:graphicFrame>
      <p:sp>
        <p:nvSpPr>
          <p:cNvPr id="27" name="Metin kutusu 26"/>
          <p:cNvSpPr txBox="1"/>
          <p:nvPr/>
        </p:nvSpPr>
        <p:spPr>
          <a:xfrm>
            <a:off x="1905000" y="3935478"/>
            <a:ext cx="899146" cy="461665"/>
          </a:xfrm>
          <a:prstGeom prst="rect">
            <a:avLst/>
          </a:prstGeom>
          <a:noFill/>
        </p:spPr>
        <p:txBody>
          <a:bodyPr wrap="square" rtlCol="0">
            <a:spAutoFit/>
          </a:bodyPr>
          <a:lstStyle/>
          <a:p>
            <a:r>
              <a:rPr lang="tr-TR" sz="2400" dirty="0" smtClean="0"/>
              <a:t>%40</a:t>
            </a:r>
            <a:endParaRPr lang="tr-TR" sz="2400" dirty="0"/>
          </a:p>
        </p:txBody>
      </p:sp>
      <p:sp>
        <p:nvSpPr>
          <p:cNvPr id="28" name="Metin kutusu 27"/>
          <p:cNvSpPr txBox="1"/>
          <p:nvPr/>
        </p:nvSpPr>
        <p:spPr>
          <a:xfrm>
            <a:off x="3558656" y="4176043"/>
            <a:ext cx="1809813" cy="646331"/>
          </a:xfrm>
          <a:prstGeom prst="rect">
            <a:avLst/>
          </a:prstGeom>
          <a:noFill/>
        </p:spPr>
        <p:txBody>
          <a:bodyPr wrap="square" rtlCol="0">
            <a:spAutoFit/>
          </a:bodyPr>
          <a:lstStyle/>
          <a:p>
            <a:r>
              <a:rPr lang="tr-TR" sz="3600" dirty="0" smtClean="0"/>
              <a:t>%60</a:t>
            </a:r>
            <a:endParaRPr lang="tr-TR" sz="3600" dirty="0"/>
          </a:p>
        </p:txBody>
      </p:sp>
      <p:sp>
        <p:nvSpPr>
          <p:cNvPr id="29" name="Metin kutusu 28"/>
          <p:cNvSpPr txBox="1"/>
          <p:nvPr/>
        </p:nvSpPr>
        <p:spPr>
          <a:xfrm>
            <a:off x="8712196" y="6229349"/>
            <a:ext cx="3035300" cy="461665"/>
          </a:xfrm>
          <a:prstGeom prst="rect">
            <a:avLst/>
          </a:prstGeom>
          <a:noFill/>
        </p:spPr>
        <p:txBody>
          <a:bodyPr wrap="square" rtlCol="0">
            <a:spAutoFit/>
          </a:bodyPr>
          <a:lstStyle/>
          <a:p>
            <a:r>
              <a:rPr lang="tr-TR" sz="2400" b="1" dirty="0" smtClean="0">
                <a:latin typeface="Calibri "/>
              </a:rPr>
              <a:t>KOBİ </a:t>
            </a:r>
            <a:r>
              <a:rPr lang="tr-TR" sz="2400" b="1" dirty="0" err="1" smtClean="0">
                <a:latin typeface="Calibri "/>
              </a:rPr>
              <a:t>ler</a:t>
            </a:r>
            <a:r>
              <a:rPr lang="tr-TR" sz="2400" b="1" dirty="0" smtClean="0">
                <a:latin typeface="Calibri "/>
              </a:rPr>
              <a:t> için</a:t>
            </a:r>
            <a:endParaRPr lang="tr-TR" sz="2400" b="1" dirty="0">
              <a:latin typeface="Calibri "/>
            </a:endParaRPr>
          </a:p>
        </p:txBody>
      </p:sp>
      <p:sp>
        <p:nvSpPr>
          <p:cNvPr id="30" name="Metin kutusu 29"/>
          <p:cNvSpPr txBox="1"/>
          <p:nvPr/>
        </p:nvSpPr>
        <p:spPr>
          <a:xfrm>
            <a:off x="1316756" y="6229349"/>
            <a:ext cx="4379620" cy="461665"/>
          </a:xfrm>
          <a:prstGeom prst="rect">
            <a:avLst/>
          </a:prstGeom>
          <a:noFill/>
        </p:spPr>
        <p:txBody>
          <a:bodyPr wrap="square" rtlCol="0">
            <a:spAutoFit/>
          </a:bodyPr>
          <a:lstStyle/>
          <a:p>
            <a:r>
              <a:rPr lang="tr-TR" sz="2400" b="1" dirty="0" smtClean="0">
                <a:latin typeface="Calibri "/>
              </a:rPr>
              <a:t>Büyük Ölçekli firmalar için</a:t>
            </a:r>
            <a:endParaRPr lang="tr-TR" sz="2400" b="1" dirty="0">
              <a:latin typeface="Calibri "/>
            </a:endParaRPr>
          </a:p>
        </p:txBody>
      </p:sp>
      <p:sp>
        <p:nvSpPr>
          <p:cNvPr id="31" name="Çift Dalga 30"/>
          <p:cNvSpPr/>
          <p:nvPr/>
        </p:nvSpPr>
        <p:spPr>
          <a:xfrm>
            <a:off x="4351564" y="2751364"/>
            <a:ext cx="938893" cy="440872"/>
          </a:xfrm>
          <a:prstGeom prst="doubleWav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Metin kutusu 32"/>
          <p:cNvSpPr txBox="1"/>
          <p:nvPr/>
        </p:nvSpPr>
        <p:spPr>
          <a:xfrm>
            <a:off x="4351564" y="2822904"/>
            <a:ext cx="1344812" cy="369332"/>
          </a:xfrm>
          <a:prstGeom prst="rect">
            <a:avLst/>
          </a:prstGeom>
          <a:noFill/>
        </p:spPr>
        <p:txBody>
          <a:bodyPr wrap="square" rtlCol="0">
            <a:spAutoFit/>
          </a:bodyPr>
          <a:lstStyle/>
          <a:p>
            <a:r>
              <a:rPr lang="tr-TR" dirty="0"/>
              <a:t>T</a:t>
            </a:r>
            <a:r>
              <a:rPr lang="tr-TR" dirty="0" smtClean="0"/>
              <a:t>ÜBİTAK</a:t>
            </a:r>
            <a:endParaRPr lang="tr-TR" dirty="0"/>
          </a:p>
        </p:txBody>
      </p:sp>
      <p:sp>
        <p:nvSpPr>
          <p:cNvPr id="34" name="Çift Dalga 33"/>
          <p:cNvSpPr/>
          <p:nvPr/>
        </p:nvSpPr>
        <p:spPr>
          <a:xfrm>
            <a:off x="10230926" y="2482255"/>
            <a:ext cx="938893" cy="440872"/>
          </a:xfrm>
          <a:prstGeom prst="doubleWav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6" name="Düz Bağlayıcı 35"/>
          <p:cNvCxnSpPr/>
          <p:nvPr/>
        </p:nvCxnSpPr>
        <p:spPr>
          <a:xfrm>
            <a:off x="4351564" y="2930070"/>
            <a:ext cx="0" cy="727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Metin kutusu 31"/>
          <p:cNvSpPr txBox="1"/>
          <p:nvPr/>
        </p:nvSpPr>
        <p:spPr>
          <a:xfrm>
            <a:off x="10221686" y="2560738"/>
            <a:ext cx="1344812" cy="369332"/>
          </a:xfrm>
          <a:prstGeom prst="rect">
            <a:avLst/>
          </a:prstGeom>
          <a:noFill/>
        </p:spPr>
        <p:txBody>
          <a:bodyPr wrap="square" rtlCol="0">
            <a:spAutoFit/>
          </a:bodyPr>
          <a:lstStyle/>
          <a:p>
            <a:r>
              <a:rPr lang="tr-TR" dirty="0"/>
              <a:t>T</a:t>
            </a:r>
            <a:r>
              <a:rPr lang="tr-TR" dirty="0" smtClean="0"/>
              <a:t>ÜBİTAK</a:t>
            </a:r>
            <a:endParaRPr lang="tr-TR" dirty="0"/>
          </a:p>
        </p:txBody>
      </p:sp>
      <p:cxnSp>
        <p:nvCxnSpPr>
          <p:cNvPr id="37" name="Düz Bağlayıcı 36"/>
          <p:cNvCxnSpPr/>
          <p:nvPr/>
        </p:nvCxnSpPr>
        <p:spPr>
          <a:xfrm>
            <a:off x="10229846" y="2853865"/>
            <a:ext cx="0" cy="727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617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Proje Ekibine yapılan ödemeler</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pic>
        <p:nvPicPr>
          <p:cNvPr id="11" name="Resim 10"/>
          <p:cNvPicPr>
            <a:picLocks noChangeAspect="1"/>
          </p:cNvPicPr>
          <p:nvPr/>
        </p:nvPicPr>
        <p:blipFill>
          <a:blip r:embed="rId3"/>
          <a:stretch>
            <a:fillRect/>
          </a:stretch>
        </p:blipFill>
        <p:spPr>
          <a:xfrm>
            <a:off x="352538" y="1746615"/>
            <a:ext cx="7840037" cy="4002948"/>
          </a:xfrm>
          <a:prstGeom prst="rect">
            <a:avLst/>
          </a:prstGeom>
        </p:spPr>
      </p:pic>
      <p:sp>
        <p:nvSpPr>
          <p:cNvPr id="10" name="Dikdörtgen 9"/>
          <p:cNvSpPr/>
          <p:nvPr/>
        </p:nvSpPr>
        <p:spPr>
          <a:xfrm>
            <a:off x="352538" y="5826358"/>
            <a:ext cx="9843513" cy="880369"/>
          </a:xfrm>
          <a:prstGeom prst="rect">
            <a:avLst/>
          </a:prstGeom>
        </p:spPr>
        <p:txBody>
          <a:bodyPr wrap="square">
            <a:spAutoFit/>
          </a:bodyPr>
          <a:lstStyle/>
          <a:p>
            <a:pPr marR="6380">
              <a:lnSpc>
                <a:spcPct val="150000"/>
              </a:lnSpc>
            </a:pPr>
            <a:r>
              <a:rPr lang="tr-TR" dirty="0">
                <a:solidFill>
                  <a:srgbClr val="000000"/>
                </a:solidFill>
                <a:latin typeface="Calibri" panose="020F0502020204030204" pitchFamily="34" charset="0"/>
              </a:rPr>
              <a:t>(*) Süresiz sözleşmeliler ve en az 6 aydır çalışan Vakıf Üniversitesi personeli “kadrolu” sayılır. </a:t>
            </a:r>
            <a:endParaRPr lang="tr-TR" dirty="0" smtClean="0">
              <a:solidFill>
                <a:srgbClr val="000000"/>
              </a:solidFill>
              <a:latin typeface="Calibri" panose="020F0502020204030204" pitchFamily="34" charset="0"/>
            </a:endParaRPr>
          </a:p>
          <a:p>
            <a:pPr marR="6380">
              <a:lnSpc>
                <a:spcPct val="150000"/>
              </a:lnSpc>
            </a:pPr>
            <a:r>
              <a:rPr lang="tr-TR" dirty="0" smtClean="0">
                <a:solidFill>
                  <a:srgbClr val="000000"/>
                </a:solidFill>
                <a:latin typeface="Calibri" panose="020F0502020204030204" pitchFamily="34" charset="0"/>
              </a:rPr>
              <a:t>Bir </a:t>
            </a:r>
            <a:r>
              <a:rPr lang="tr-TR" dirty="0">
                <a:solidFill>
                  <a:srgbClr val="000000"/>
                </a:solidFill>
                <a:latin typeface="Calibri" panose="020F0502020204030204" pitchFamily="34" charset="0"/>
              </a:rPr>
              <a:t>üniversitede </a:t>
            </a:r>
            <a:r>
              <a:rPr lang="tr-TR" dirty="0" err="1">
                <a:solidFill>
                  <a:srgbClr val="000000"/>
                </a:solidFill>
                <a:latin typeface="Calibri" panose="020F0502020204030204" pitchFamily="34" charset="0"/>
              </a:rPr>
              <a:t>üstüste</a:t>
            </a:r>
            <a:r>
              <a:rPr lang="tr-TR" dirty="0">
                <a:solidFill>
                  <a:srgbClr val="000000"/>
                </a:solidFill>
                <a:latin typeface="Calibri" panose="020F0502020204030204" pitchFamily="34" charset="0"/>
              </a:rPr>
              <a:t> iki kere sözleşme yapılanlar süresiz sözleşmeli (kadrolu) kabul edilir. </a:t>
            </a:r>
          </a:p>
        </p:txBody>
      </p:sp>
      <p:sp>
        <p:nvSpPr>
          <p:cNvPr id="3" name="Metin kutusu 2"/>
          <p:cNvSpPr txBox="1"/>
          <p:nvPr/>
        </p:nvSpPr>
        <p:spPr>
          <a:xfrm>
            <a:off x="965034" y="5586769"/>
            <a:ext cx="5191433" cy="369332"/>
          </a:xfrm>
          <a:prstGeom prst="rect">
            <a:avLst/>
          </a:prstGeom>
          <a:noFill/>
        </p:spPr>
        <p:txBody>
          <a:bodyPr wrap="square" rtlCol="0">
            <a:spAutoFit/>
          </a:bodyPr>
          <a:lstStyle/>
          <a:p>
            <a:r>
              <a:rPr lang="tr-TR" dirty="0" smtClean="0"/>
              <a:t>Üst sınır 2500 TL/ay   1500 TL/ay   1500TL/ay</a:t>
            </a:r>
            <a:endParaRPr lang="tr-TR" dirty="0"/>
          </a:p>
        </p:txBody>
      </p:sp>
    </p:spTree>
    <p:extLst>
      <p:ext uri="{BB962C8B-B14F-4D97-AF65-F5344CB8AC3E}">
        <p14:creationId xmlns:p14="http://schemas.microsoft.com/office/powerpoint/2010/main" val="587618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Proje Ekibine yapılan ödemeler</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10" name="Dikdörtgen 9"/>
          <p:cNvSpPr/>
          <p:nvPr/>
        </p:nvSpPr>
        <p:spPr>
          <a:xfrm>
            <a:off x="325107" y="1696106"/>
            <a:ext cx="10670950" cy="4524315"/>
          </a:xfrm>
          <a:prstGeom prst="rect">
            <a:avLst/>
          </a:prstGeom>
        </p:spPr>
        <p:txBody>
          <a:bodyPr wrap="square">
            <a:spAutoFit/>
          </a:bodyPr>
          <a:lstStyle/>
          <a:p>
            <a:pPr marR="6380">
              <a:lnSpc>
                <a:spcPct val="200000"/>
              </a:lnSpc>
            </a:pPr>
            <a:r>
              <a:rPr lang="tr-TR" b="1" dirty="0" smtClean="0">
                <a:solidFill>
                  <a:srgbClr val="000000"/>
                </a:solidFill>
                <a:latin typeface="Calibri" panose="020F0502020204030204" pitchFamily="34" charset="0"/>
              </a:rPr>
              <a:t>Süreli sözleşmeli personel </a:t>
            </a:r>
            <a:r>
              <a:rPr lang="tr-TR" b="1" dirty="0" smtClean="0">
                <a:solidFill>
                  <a:srgbClr val="000000"/>
                </a:solidFill>
              </a:rPr>
              <a:t>ücretleri</a:t>
            </a:r>
          </a:p>
          <a:p>
            <a:pPr algn="just">
              <a:lnSpc>
                <a:spcPct val="200000"/>
              </a:lnSpc>
            </a:pPr>
            <a:r>
              <a:rPr lang="tr-TR" dirty="0" smtClean="0"/>
              <a:t>Sözleşmeli </a:t>
            </a:r>
            <a:r>
              <a:rPr lang="tr-TR" dirty="0"/>
              <a:t>çalışanlar/çalıştırılacaklar için proje başvurusu sırasında ‘Emsal Ücret’ bordroları istenir. Emsal ücret; Yürütücü Kuruluşun emsal çalışanlar için bir ayda ödediği sosyal güvenlik primi işveren katkısı dâhil brüt ücret ile, varsa yıl içinde ödenen toplam ikramiyenin bir aya tekabül eden kısmı toplanarak elde edilir. (‘İşveren Maliyeti’). </a:t>
            </a:r>
          </a:p>
          <a:p>
            <a:pPr algn="just">
              <a:lnSpc>
                <a:spcPct val="200000"/>
              </a:lnSpc>
            </a:pPr>
            <a:r>
              <a:rPr lang="tr-TR" dirty="0"/>
              <a:t>•Projelerde süreli sözleşme ile tam veya yarı zamanlı görev alacak personelin önerilen aylık ücretleri, emsal ücretin en çok %40 fazlası olabilir. </a:t>
            </a:r>
          </a:p>
          <a:p>
            <a:pPr>
              <a:lnSpc>
                <a:spcPct val="200000"/>
              </a:lnSpc>
            </a:pPr>
            <a:r>
              <a:rPr lang="tr-TR" dirty="0"/>
              <a:t>•Personel halen süreli sözleşmeli olarak çalışıyorsa, aldığı ücret emsal ücret olarak kabul edilir. </a:t>
            </a:r>
          </a:p>
          <a:p>
            <a:pPr>
              <a:lnSpc>
                <a:spcPct val="200000"/>
              </a:lnSpc>
            </a:pPr>
            <a:r>
              <a:rPr lang="tr-TR" dirty="0"/>
              <a:t>•Kişiye verilebilecek aylık ücret, adam/ay oranı ile çarpılarak projede verilecek aylık ücret hesaplanır </a:t>
            </a:r>
          </a:p>
        </p:txBody>
      </p:sp>
    </p:spTree>
    <p:extLst>
      <p:ext uri="{BB962C8B-B14F-4D97-AF65-F5344CB8AC3E}">
        <p14:creationId xmlns:p14="http://schemas.microsoft.com/office/powerpoint/2010/main" val="1290802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smtClean="0">
                <a:solidFill>
                  <a:srgbClr val="C00000"/>
                </a:solidFill>
                <a:ea typeface="MS PGothic" panose="020B0600070205080204" pitchFamily="34" charset="-128"/>
              </a:rPr>
              <a:t>Proje Ekibine yapılan ödemeler</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10" name="Dikdörtgen 9"/>
          <p:cNvSpPr/>
          <p:nvPr/>
        </p:nvSpPr>
        <p:spPr>
          <a:xfrm>
            <a:off x="325107" y="1770443"/>
            <a:ext cx="9843513" cy="464871"/>
          </a:xfrm>
          <a:prstGeom prst="rect">
            <a:avLst/>
          </a:prstGeom>
        </p:spPr>
        <p:txBody>
          <a:bodyPr wrap="square">
            <a:spAutoFit/>
          </a:bodyPr>
          <a:lstStyle/>
          <a:p>
            <a:pPr marR="6380">
              <a:lnSpc>
                <a:spcPct val="150000"/>
              </a:lnSpc>
            </a:pPr>
            <a:r>
              <a:rPr lang="tr-TR" dirty="0" smtClean="0">
                <a:solidFill>
                  <a:srgbClr val="000000"/>
                </a:solidFill>
                <a:latin typeface="Calibri" panose="020F0502020204030204" pitchFamily="34" charset="0"/>
              </a:rPr>
              <a:t>Burs Ücretleri</a:t>
            </a:r>
            <a:endParaRPr lang="tr-TR" dirty="0">
              <a:solidFill>
                <a:srgbClr val="000000"/>
              </a:solidFill>
              <a:latin typeface="Calibri" panose="020F0502020204030204" pitchFamily="34" charset="0"/>
            </a:endParaRPr>
          </a:p>
        </p:txBody>
      </p:sp>
      <p:sp>
        <p:nvSpPr>
          <p:cNvPr id="12" name="AutoShape 2" descr="1001 - Bilimsel ve Teknolojik Araştırma Projelerini Destekleme Pr. |  TÜRKİYE BİLİMSEL VE TEKNOLOJİK ARAŞTIRMA KURUM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14" name="Tablo 13"/>
          <p:cNvGraphicFramePr>
            <a:graphicFrameLocks noGrp="1"/>
          </p:cNvGraphicFramePr>
          <p:nvPr>
            <p:extLst>
              <p:ext uri="{D42A27DB-BD31-4B8C-83A1-F6EECF244321}">
                <p14:modId xmlns:p14="http://schemas.microsoft.com/office/powerpoint/2010/main" val="638143011"/>
              </p:ext>
            </p:extLst>
          </p:nvPr>
        </p:nvGraphicFramePr>
        <p:xfrm>
          <a:off x="307975" y="2428446"/>
          <a:ext cx="8687360" cy="2554123"/>
        </p:xfrm>
        <a:graphic>
          <a:graphicData uri="http://schemas.openxmlformats.org/drawingml/2006/table">
            <a:tbl>
              <a:tblPr firstRow="1" bandRow="1">
                <a:tableStyleId>{5C22544A-7EE6-4342-B048-85BDC9FD1C3A}</a:tableStyleId>
              </a:tblPr>
              <a:tblGrid>
                <a:gridCol w="2171840">
                  <a:extLst>
                    <a:ext uri="{9D8B030D-6E8A-4147-A177-3AD203B41FA5}">
                      <a16:colId xmlns:a16="http://schemas.microsoft.com/office/drawing/2014/main" val="2492338184"/>
                    </a:ext>
                  </a:extLst>
                </a:gridCol>
                <a:gridCol w="1678049">
                  <a:extLst>
                    <a:ext uri="{9D8B030D-6E8A-4147-A177-3AD203B41FA5}">
                      <a16:colId xmlns:a16="http://schemas.microsoft.com/office/drawing/2014/main" val="274024710"/>
                    </a:ext>
                  </a:extLst>
                </a:gridCol>
                <a:gridCol w="2300749">
                  <a:extLst>
                    <a:ext uri="{9D8B030D-6E8A-4147-A177-3AD203B41FA5}">
                      <a16:colId xmlns:a16="http://schemas.microsoft.com/office/drawing/2014/main" val="996746157"/>
                    </a:ext>
                  </a:extLst>
                </a:gridCol>
                <a:gridCol w="2536722">
                  <a:extLst>
                    <a:ext uri="{9D8B030D-6E8A-4147-A177-3AD203B41FA5}">
                      <a16:colId xmlns:a16="http://schemas.microsoft.com/office/drawing/2014/main" val="4038675452"/>
                    </a:ext>
                  </a:extLst>
                </a:gridCol>
              </a:tblGrid>
              <a:tr h="632940">
                <a:tc>
                  <a:txBody>
                    <a:bodyPr/>
                    <a:lstStyle/>
                    <a:p>
                      <a:endParaRPr lang="tr-TR" dirty="0"/>
                    </a:p>
                  </a:txBody>
                  <a:tcPr/>
                </a:tc>
                <a:tc>
                  <a:txBody>
                    <a:bodyPr/>
                    <a:lstStyle/>
                    <a:p>
                      <a:pPr algn="ctr"/>
                      <a:r>
                        <a:rPr lang="tr-TR" dirty="0" smtClean="0"/>
                        <a:t>Çalışan </a:t>
                      </a:r>
                      <a:endParaRPr lang="tr-TR" dirty="0"/>
                    </a:p>
                  </a:txBody>
                  <a:tcPr/>
                </a:tc>
                <a:tc>
                  <a:txBody>
                    <a:bodyPr/>
                    <a:lstStyle/>
                    <a:p>
                      <a:pPr algn="ctr"/>
                      <a:r>
                        <a:rPr lang="tr-TR" dirty="0" smtClean="0"/>
                        <a:t>Çalışmayan</a:t>
                      </a:r>
                      <a:endParaRPr lang="tr-TR" dirty="0"/>
                    </a:p>
                  </a:txBody>
                  <a:tcPr/>
                </a:tc>
                <a:tc>
                  <a:txBody>
                    <a:bodyPr/>
                    <a:lstStyle/>
                    <a:p>
                      <a:pPr algn="ctr"/>
                      <a:r>
                        <a:rPr lang="tr-TR" dirty="0" smtClean="0"/>
                        <a:t>BİDEB bursu ile birlikte</a:t>
                      </a:r>
                      <a:endParaRPr lang="tr-TR" dirty="0"/>
                    </a:p>
                  </a:txBody>
                  <a:tcPr/>
                </a:tc>
                <a:extLst>
                  <a:ext uri="{0D108BD9-81ED-4DB2-BD59-A6C34878D82A}">
                    <a16:rowId xmlns:a16="http://schemas.microsoft.com/office/drawing/2014/main" val="921412964"/>
                  </a:ext>
                </a:extLst>
              </a:tr>
              <a:tr h="632940">
                <a:tc>
                  <a:txBody>
                    <a:bodyPr/>
                    <a:lstStyle/>
                    <a:p>
                      <a:r>
                        <a:rPr lang="tr-TR" dirty="0" smtClean="0"/>
                        <a:t>Yüksek Lisans Öğrencisi</a:t>
                      </a:r>
                      <a:endParaRPr lang="tr-TR" dirty="0"/>
                    </a:p>
                  </a:txBody>
                  <a:tcPr/>
                </a:tc>
                <a:tc>
                  <a:txBody>
                    <a:bodyPr/>
                    <a:lstStyle/>
                    <a:p>
                      <a:pPr algn="ctr"/>
                      <a:r>
                        <a:rPr lang="tr-TR" dirty="0" smtClean="0"/>
                        <a:t>550 TL</a:t>
                      </a:r>
                      <a:endParaRPr lang="tr-TR" dirty="0"/>
                    </a:p>
                  </a:txBody>
                  <a:tcPr/>
                </a:tc>
                <a:tc>
                  <a:txBody>
                    <a:bodyPr/>
                    <a:lstStyle/>
                    <a:p>
                      <a:pPr algn="ctr"/>
                      <a:r>
                        <a:rPr lang="tr-TR" dirty="0" smtClean="0"/>
                        <a:t>3.000 TL</a:t>
                      </a:r>
                      <a:endParaRPr lang="tr-TR" dirty="0"/>
                    </a:p>
                  </a:txBody>
                  <a:tcPr/>
                </a:tc>
                <a:tc>
                  <a:txBody>
                    <a:bodyPr/>
                    <a:lstStyle/>
                    <a:p>
                      <a:pPr algn="ctr"/>
                      <a:r>
                        <a:rPr lang="tr-TR" dirty="0" smtClean="0"/>
                        <a:t>3.500 TL</a:t>
                      </a:r>
                      <a:endParaRPr lang="tr-TR" dirty="0"/>
                    </a:p>
                  </a:txBody>
                  <a:tcPr/>
                </a:tc>
                <a:extLst>
                  <a:ext uri="{0D108BD9-81ED-4DB2-BD59-A6C34878D82A}">
                    <a16:rowId xmlns:a16="http://schemas.microsoft.com/office/drawing/2014/main" val="3883294615"/>
                  </a:ext>
                </a:extLst>
              </a:tr>
              <a:tr h="366703">
                <a:tc>
                  <a:txBody>
                    <a:bodyPr/>
                    <a:lstStyle/>
                    <a:p>
                      <a:r>
                        <a:rPr lang="tr-TR" dirty="0" smtClean="0"/>
                        <a:t>Doktora Öğrencisi</a:t>
                      </a:r>
                      <a:endParaRPr lang="tr-TR" dirty="0"/>
                    </a:p>
                  </a:txBody>
                  <a:tcPr/>
                </a:tc>
                <a:tc>
                  <a:txBody>
                    <a:bodyPr/>
                    <a:lstStyle/>
                    <a:p>
                      <a:pPr algn="ctr"/>
                      <a:r>
                        <a:rPr lang="tr-TR" dirty="0" smtClean="0"/>
                        <a:t>650 TL</a:t>
                      </a:r>
                      <a:endParaRPr lang="tr-TR" dirty="0"/>
                    </a:p>
                  </a:txBody>
                  <a:tcPr/>
                </a:tc>
                <a:tc>
                  <a:txBody>
                    <a:bodyPr/>
                    <a:lstStyle/>
                    <a:p>
                      <a:pPr algn="ctr"/>
                      <a:r>
                        <a:rPr lang="tr-TR" dirty="0" smtClean="0"/>
                        <a:t>3.500 TL</a:t>
                      </a:r>
                      <a:endParaRPr lang="tr-TR" dirty="0"/>
                    </a:p>
                  </a:txBody>
                  <a:tcPr/>
                </a:tc>
                <a:tc>
                  <a:txBody>
                    <a:bodyPr/>
                    <a:lstStyle/>
                    <a:p>
                      <a:pPr algn="ctr"/>
                      <a:r>
                        <a:rPr lang="tr-TR" dirty="0" smtClean="0"/>
                        <a:t>4.500 TL</a:t>
                      </a:r>
                      <a:endParaRPr lang="tr-TR" dirty="0"/>
                    </a:p>
                  </a:txBody>
                  <a:tcPr/>
                </a:tc>
                <a:extLst>
                  <a:ext uri="{0D108BD9-81ED-4DB2-BD59-A6C34878D82A}">
                    <a16:rowId xmlns:a16="http://schemas.microsoft.com/office/drawing/2014/main" val="484312026"/>
                  </a:ext>
                </a:extLst>
              </a:tr>
              <a:tr h="904200">
                <a:tc>
                  <a:txBody>
                    <a:bodyPr/>
                    <a:lstStyle/>
                    <a:p>
                      <a:r>
                        <a:rPr lang="tr-TR" dirty="0" smtClean="0"/>
                        <a:t>Doktora/Tıpta Uzmanlık Derecesi Sahibi (**)</a:t>
                      </a:r>
                      <a:endParaRPr lang="tr-TR" dirty="0"/>
                    </a:p>
                  </a:txBody>
                  <a:tcPr/>
                </a:tc>
                <a:tc>
                  <a:txBody>
                    <a:bodyPr/>
                    <a:lstStyle/>
                    <a:p>
                      <a:endParaRPr lang="tr-TR"/>
                    </a:p>
                  </a:txBody>
                  <a:tcPr/>
                </a:tc>
                <a:tc>
                  <a:txBody>
                    <a:bodyPr/>
                    <a:lstStyle/>
                    <a:p>
                      <a:pPr algn="ctr"/>
                      <a:r>
                        <a:rPr lang="tr-TR" dirty="0" smtClean="0"/>
                        <a:t>4.500 TL</a:t>
                      </a:r>
                      <a:endParaRPr lang="tr-TR" dirty="0"/>
                    </a:p>
                  </a:txBody>
                  <a:tcPr/>
                </a:tc>
                <a:tc>
                  <a:txBody>
                    <a:bodyPr/>
                    <a:lstStyle/>
                    <a:p>
                      <a:pPr algn="ctr"/>
                      <a:r>
                        <a:rPr lang="tr-TR" dirty="0" smtClean="0"/>
                        <a:t>6.000 TL</a:t>
                      </a:r>
                      <a:endParaRPr lang="tr-TR" dirty="0"/>
                    </a:p>
                  </a:txBody>
                  <a:tcPr/>
                </a:tc>
                <a:extLst>
                  <a:ext uri="{0D108BD9-81ED-4DB2-BD59-A6C34878D82A}">
                    <a16:rowId xmlns:a16="http://schemas.microsoft.com/office/drawing/2014/main" val="1957487696"/>
                  </a:ext>
                </a:extLst>
              </a:tr>
            </a:tbl>
          </a:graphicData>
        </a:graphic>
      </p:graphicFrame>
      <p:sp>
        <p:nvSpPr>
          <p:cNvPr id="15" name="Dikdörtgen 14"/>
          <p:cNvSpPr/>
          <p:nvPr/>
        </p:nvSpPr>
        <p:spPr>
          <a:xfrm>
            <a:off x="281156" y="5288664"/>
            <a:ext cx="8596372" cy="646331"/>
          </a:xfrm>
          <a:prstGeom prst="rect">
            <a:avLst/>
          </a:prstGeom>
        </p:spPr>
        <p:txBody>
          <a:bodyPr wrap="square">
            <a:spAutoFit/>
          </a:bodyPr>
          <a:lstStyle/>
          <a:p>
            <a:r>
              <a:rPr lang="tr-TR" dirty="0" smtClean="0"/>
              <a:t>(**) Herhangi bir kurum ya da işyerinde çalışmıyor olmalı, 40 yaşını doldurmamış olmalı ve doktora derecesini alalı 5 yılı geçmemiş olmalıdır</a:t>
            </a:r>
            <a:endParaRPr lang="tr-TR" dirty="0"/>
          </a:p>
        </p:txBody>
      </p:sp>
    </p:spTree>
    <p:extLst>
      <p:ext uri="{BB962C8B-B14F-4D97-AF65-F5344CB8AC3E}">
        <p14:creationId xmlns:p14="http://schemas.microsoft.com/office/powerpoint/2010/main" val="879874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3" name="Metin kutusu 2"/>
          <p:cNvSpPr txBox="1"/>
          <p:nvPr/>
        </p:nvSpPr>
        <p:spPr>
          <a:xfrm flipH="1">
            <a:off x="1163258" y="2226637"/>
            <a:ext cx="3473090" cy="461665"/>
          </a:xfrm>
          <a:prstGeom prst="rect">
            <a:avLst/>
          </a:prstGeom>
          <a:noFill/>
        </p:spPr>
        <p:txBody>
          <a:bodyPr wrap="square" rtlCol="0">
            <a:spAutoFit/>
          </a:bodyPr>
          <a:lstStyle/>
          <a:p>
            <a:r>
              <a:rPr lang="tr-TR" sz="2400" b="1" dirty="0" smtClean="0">
                <a:solidFill>
                  <a:schemeClr val="accent4"/>
                </a:solidFill>
                <a:latin typeface="Arial" panose="020B0604020202020204" pitchFamily="34" charset="0"/>
                <a:cs typeface="Arial" panose="020B0604020202020204" pitchFamily="34" charset="0"/>
              </a:rPr>
              <a:t>Proje Başvurusu</a:t>
            </a:r>
            <a:endParaRPr lang="tr-TR" sz="2400" b="1" dirty="0">
              <a:solidFill>
                <a:schemeClr val="accent4"/>
              </a:solidFill>
              <a:latin typeface="Arial" panose="020B0604020202020204" pitchFamily="34" charset="0"/>
              <a:cs typeface="Arial" panose="020B0604020202020204" pitchFamily="34" charset="0"/>
            </a:endParaRPr>
          </a:p>
        </p:txBody>
      </p:sp>
      <p:sp>
        <p:nvSpPr>
          <p:cNvPr id="10" name="Dikdörtgen 9"/>
          <p:cNvSpPr/>
          <p:nvPr/>
        </p:nvSpPr>
        <p:spPr>
          <a:xfrm>
            <a:off x="482219" y="3051933"/>
            <a:ext cx="10674781" cy="3416320"/>
          </a:xfrm>
          <a:prstGeom prst="rect">
            <a:avLst/>
          </a:prstGeom>
        </p:spPr>
        <p:txBody>
          <a:bodyPr wrap="square">
            <a:spAutoFit/>
          </a:bodyPr>
          <a:lstStyle/>
          <a:p>
            <a:pPr>
              <a:lnSpc>
                <a:spcPct val="200000"/>
              </a:lnSpc>
            </a:pPr>
            <a:r>
              <a:rPr lang="tr-TR" dirty="0" smtClean="0"/>
              <a:t>Proje </a:t>
            </a:r>
            <a:r>
              <a:rPr lang="tr-TR" dirty="0"/>
              <a:t>Değerlendirme ve İzleme Sistemi (PRODİS) </a:t>
            </a:r>
            <a:endParaRPr lang="tr-TR" dirty="0" smtClean="0"/>
          </a:p>
          <a:p>
            <a:pPr>
              <a:lnSpc>
                <a:spcPct val="200000"/>
              </a:lnSpc>
            </a:pPr>
            <a:r>
              <a:rPr lang="tr-TR" dirty="0" smtClean="0"/>
              <a:t>üzerinden </a:t>
            </a:r>
            <a:r>
              <a:rPr lang="tr-TR" dirty="0"/>
              <a:t>yapılır: </a:t>
            </a:r>
            <a:r>
              <a:rPr lang="tr-TR" dirty="0" smtClean="0"/>
              <a:t>(</a:t>
            </a:r>
            <a:r>
              <a:rPr lang="tr-TR" dirty="0"/>
              <a:t>https://eteydeb.tubitak.gov.tr) </a:t>
            </a:r>
          </a:p>
          <a:p>
            <a:pPr>
              <a:lnSpc>
                <a:spcPct val="200000"/>
              </a:lnSpc>
            </a:pPr>
            <a:r>
              <a:rPr lang="tr-TR" dirty="0"/>
              <a:t>Tüm Proje Önerisi Formları Proje Yürütücüsü tarafından doldurulur, </a:t>
            </a:r>
          </a:p>
          <a:p>
            <a:pPr>
              <a:lnSpc>
                <a:spcPct val="200000"/>
              </a:lnSpc>
            </a:pPr>
            <a:r>
              <a:rPr lang="tr-TR" dirty="0"/>
              <a:t>TÜBİTAK’tan ön kayıt onayı alınır, </a:t>
            </a:r>
          </a:p>
          <a:p>
            <a:pPr>
              <a:lnSpc>
                <a:spcPct val="200000"/>
              </a:lnSpc>
            </a:pPr>
            <a:r>
              <a:rPr lang="tr-TR" dirty="0"/>
              <a:t>Müşteri Kuruluş onayına gönderilir, </a:t>
            </a:r>
          </a:p>
          <a:p>
            <a:pPr>
              <a:lnSpc>
                <a:spcPct val="200000"/>
              </a:lnSpc>
            </a:pPr>
            <a:r>
              <a:rPr lang="tr-TR" dirty="0"/>
              <a:t>Müşteri Kuruluş Yetkilisi başvuru gönderimini tamamlar. Bu tarih ‘Proje Başvuru Tarihi’dir </a:t>
            </a:r>
          </a:p>
        </p:txBody>
      </p:sp>
      <p:sp>
        <p:nvSpPr>
          <p:cNvPr id="12" name="Çift Dalga 11"/>
          <p:cNvSpPr/>
          <p:nvPr/>
        </p:nvSpPr>
        <p:spPr>
          <a:xfrm>
            <a:off x="6006424" y="1811971"/>
            <a:ext cx="5870121" cy="1910443"/>
          </a:xfrm>
          <a:prstGeom prst="doubleWav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6337076" y="2435262"/>
            <a:ext cx="5208815" cy="707886"/>
          </a:xfrm>
          <a:prstGeom prst="rect">
            <a:avLst/>
          </a:prstGeom>
          <a:solidFill>
            <a:schemeClr val="accent4"/>
          </a:solidFill>
        </p:spPr>
        <p:txBody>
          <a:bodyPr wrap="square">
            <a:spAutoFit/>
          </a:bodyPr>
          <a:lstStyle/>
          <a:p>
            <a:pPr algn="just"/>
            <a:r>
              <a:rPr lang="tr-TR" sz="2000" dirty="0">
                <a:solidFill>
                  <a:srgbClr val="333333"/>
                </a:solidFill>
                <a:latin typeface="Arial" panose="020B0604020202020204" pitchFamily="34" charset="0"/>
                <a:cs typeface="Arial" panose="020B0604020202020204" pitchFamily="34" charset="0"/>
              </a:rPr>
              <a:t>Başvurular sürekli açıktır ve yılın her günü eteydeb.tubitak.gov.tr adresinden </a:t>
            </a:r>
            <a:r>
              <a:rPr lang="tr-TR" sz="2000" dirty="0" smtClean="0">
                <a:solidFill>
                  <a:srgbClr val="333333"/>
                </a:solidFill>
                <a:latin typeface="Arial" panose="020B0604020202020204" pitchFamily="34" charset="0"/>
                <a:cs typeface="Arial" panose="020B0604020202020204" pitchFamily="34" charset="0"/>
              </a:rPr>
              <a:t>yapılabilir</a:t>
            </a:r>
            <a:r>
              <a:rPr lang="tr-TR" sz="2000" dirty="0">
                <a:solidFill>
                  <a:srgbClr val="333333"/>
                </a:solidFill>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p:txBody>
      </p:sp>
      <p:pic>
        <p:nvPicPr>
          <p:cNvPr id="14" name="Resim 13"/>
          <p:cNvPicPr>
            <a:picLocks noChangeAspect="1"/>
          </p:cNvPicPr>
          <p:nvPr/>
        </p:nvPicPr>
        <p:blipFill rotWithShape="1">
          <a:blip r:embed="rId3"/>
          <a:srcRect l="27823" t="1379" r="31843" b="64568"/>
          <a:stretch/>
        </p:blipFill>
        <p:spPr>
          <a:xfrm>
            <a:off x="8159951" y="4086045"/>
            <a:ext cx="3716594" cy="1750142"/>
          </a:xfrm>
          <a:prstGeom prst="rect">
            <a:avLst/>
          </a:prstGeom>
        </p:spPr>
      </p:pic>
    </p:spTree>
    <p:extLst>
      <p:ext uri="{BB962C8B-B14F-4D97-AF65-F5344CB8AC3E}">
        <p14:creationId xmlns:p14="http://schemas.microsoft.com/office/powerpoint/2010/main" val="602591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t>TÜBİTAK-TEYDEB 1505 Bilgilendirme Günü</a:t>
            </a:r>
            <a:endParaRPr lang="tr-TR" sz="2800" b="1" dirty="0"/>
          </a:p>
        </p:txBody>
      </p:sp>
      <p:sp>
        <p:nvSpPr>
          <p:cNvPr id="12" name="Metin kutusu 11"/>
          <p:cNvSpPr txBox="1"/>
          <p:nvPr/>
        </p:nvSpPr>
        <p:spPr>
          <a:xfrm>
            <a:off x="2047059" y="1070066"/>
            <a:ext cx="8344207" cy="861774"/>
          </a:xfrm>
          <a:prstGeom prst="rect">
            <a:avLst/>
          </a:prstGeom>
          <a:noFill/>
        </p:spPr>
        <p:txBody>
          <a:bodyPr wrap="square" rtlCol="0">
            <a:spAutoFit/>
          </a:bodyPr>
          <a:lstStyle/>
          <a:p>
            <a:pPr algn="ctr"/>
            <a:r>
              <a:rPr lang="tr-TR" sz="3200" dirty="0" smtClean="0">
                <a:solidFill>
                  <a:srgbClr val="C00000"/>
                </a:solidFill>
                <a:effectLst>
                  <a:outerShdw blurRad="38100" dist="38100" dir="2700000" algn="tl">
                    <a:srgbClr val="000000">
                      <a:alpha val="43137"/>
                    </a:srgbClr>
                  </a:outerShdw>
                </a:effectLst>
                <a:latin typeface="Calibri "/>
              </a:rPr>
              <a:t>Yaratıcılık/Yenilik</a:t>
            </a:r>
          </a:p>
          <a:p>
            <a:pPr algn="ctr"/>
            <a:endParaRPr lang="tr-TR" dirty="0">
              <a:solidFill>
                <a:srgbClr val="C00000"/>
              </a:solidFill>
              <a:effectLst>
                <a:outerShdw blurRad="38100" dist="38100" dir="2700000" algn="tl">
                  <a:srgbClr val="000000">
                    <a:alpha val="43137"/>
                  </a:srgbClr>
                </a:outerShdw>
              </a:effectLst>
              <a:latin typeface="Corbel" pitchFamily="34" charset="0"/>
            </a:endParaRPr>
          </a:p>
        </p:txBody>
      </p:sp>
      <p:sp>
        <p:nvSpPr>
          <p:cNvPr id="11" name="Metin kutusu 10"/>
          <p:cNvSpPr txBox="1"/>
          <p:nvPr/>
        </p:nvSpPr>
        <p:spPr>
          <a:xfrm>
            <a:off x="459420" y="1688211"/>
            <a:ext cx="11260631" cy="4401205"/>
          </a:xfrm>
          <a:prstGeom prst="rect">
            <a:avLst/>
          </a:prstGeom>
          <a:noFill/>
        </p:spPr>
        <p:txBody>
          <a:bodyPr wrap="square" rtlCol="0">
            <a:spAutoFit/>
          </a:bodyPr>
          <a:lstStyle/>
          <a:p>
            <a:pPr algn="ctr">
              <a:lnSpc>
                <a:spcPct val="200000"/>
              </a:lnSpc>
            </a:pPr>
            <a:r>
              <a:rPr lang="tr-TR" sz="2800" b="1" dirty="0" smtClean="0"/>
              <a:t>Yeni dünya düzeninde yeni gelişmişlik ölçütünün adı YARATICILIK/YENİLİK</a:t>
            </a:r>
          </a:p>
          <a:p>
            <a:pPr algn="ctr">
              <a:lnSpc>
                <a:spcPct val="200000"/>
              </a:lnSpc>
            </a:pPr>
            <a:r>
              <a:rPr lang="tr-TR" altLang="tr-TR" sz="2800" b="1" dirty="0" smtClean="0"/>
              <a:t>‘Sorunlara </a:t>
            </a:r>
            <a:r>
              <a:rPr lang="tr-TR" altLang="tr-TR" sz="2800" b="1" dirty="0"/>
              <a:t>Getirilecek Alışılmadık ya da Orijinal Bir </a:t>
            </a:r>
            <a:r>
              <a:rPr lang="tr-TR" altLang="tr-TR" sz="2800" b="1" dirty="0" smtClean="0"/>
              <a:t>Yaklaşım’ </a:t>
            </a:r>
          </a:p>
          <a:p>
            <a:pPr algn="ctr">
              <a:lnSpc>
                <a:spcPct val="200000"/>
              </a:lnSpc>
            </a:pPr>
            <a:r>
              <a:rPr lang="tr-TR" sz="2800" b="1" dirty="0" smtClean="0"/>
              <a:t>İşletmelerden kamuya kadar üretken olan </a:t>
            </a:r>
            <a:r>
              <a:rPr lang="tr-TR" sz="2800" b="1" u="sng" dirty="0" smtClean="0"/>
              <a:t>herkesin en büyük sorunu</a:t>
            </a:r>
            <a:r>
              <a:rPr lang="tr-TR" sz="2800" b="1" dirty="0" smtClean="0"/>
              <a:t>!</a:t>
            </a:r>
          </a:p>
          <a:p>
            <a:pPr algn="ctr">
              <a:lnSpc>
                <a:spcPct val="200000"/>
              </a:lnSpc>
            </a:pPr>
            <a:endParaRPr lang="tr-TR" sz="2800" b="1" dirty="0" smtClean="0"/>
          </a:p>
          <a:p>
            <a:pPr>
              <a:lnSpc>
                <a:spcPct val="200000"/>
              </a:lnSpc>
            </a:pPr>
            <a:endParaRPr lang="tr-TR" sz="2800" b="1" dirty="0" smtClean="0"/>
          </a:p>
        </p:txBody>
      </p:sp>
      <p:pic>
        <p:nvPicPr>
          <p:cNvPr id="13" name="Resim 12"/>
          <p:cNvPicPr>
            <a:picLocks noChangeAspect="1"/>
          </p:cNvPicPr>
          <p:nvPr/>
        </p:nvPicPr>
        <p:blipFill>
          <a:blip r:embed="rId3"/>
          <a:stretch>
            <a:fillRect/>
          </a:stretch>
        </p:blipFill>
        <p:spPr>
          <a:xfrm>
            <a:off x="6990735" y="4359071"/>
            <a:ext cx="4024159" cy="2264260"/>
          </a:xfrm>
          <a:prstGeom prst="rect">
            <a:avLst/>
          </a:prstGeom>
        </p:spPr>
      </p:pic>
      <p:sp>
        <p:nvSpPr>
          <p:cNvPr id="2" name="Metin kutusu 1"/>
          <p:cNvSpPr txBox="1"/>
          <p:nvPr/>
        </p:nvSpPr>
        <p:spPr>
          <a:xfrm flipH="1">
            <a:off x="1294415" y="4786714"/>
            <a:ext cx="6473068" cy="1569660"/>
          </a:xfrm>
          <a:prstGeom prst="rect">
            <a:avLst/>
          </a:prstGeom>
          <a:noFill/>
        </p:spPr>
        <p:txBody>
          <a:bodyPr wrap="square" rtlCol="0">
            <a:spAutoFit/>
          </a:bodyPr>
          <a:lstStyle/>
          <a:p>
            <a:r>
              <a:rPr lang="tr-TR" sz="3200" b="1" dirty="0" smtClean="0">
                <a:solidFill>
                  <a:srgbClr val="FF0000"/>
                </a:solidFill>
              </a:rPr>
              <a:t>Yeni </a:t>
            </a:r>
            <a:r>
              <a:rPr lang="tr-TR" sz="3200" b="1" dirty="0" err="1" smtClean="0">
                <a:solidFill>
                  <a:srgbClr val="FF0000"/>
                </a:solidFill>
              </a:rPr>
              <a:t>birşeyler</a:t>
            </a:r>
            <a:r>
              <a:rPr lang="tr-TR" sz="3200" b="1" dirty="0" smtClean="0">
                <a:solidFill>
                  <a:srgbClr val="FF0000"/>
                </a:solidFill>
              </a:rPr>
              <a:t> </a:t>
            </a:r>
            <a:r>
              <a:rPr lang="tr-TR" sz="3200" b="1" dirty="0" err="1">
                <a:solidFill>
                  <a:srgbClr val="FF0000"/>
                </a:solidFill>
              </a:rPr>
              <a:t>b</a:t>
            </a:r>
            <a:r>
              <a:rPr lang="tr-TR" sz="3200" b="1" dirty="0" err="1" smtClean="0">
                <a:solidFill>
                  <a:srgbClr val="FF0000"/>
                </a:solidFill>
              </a:rPr>
              <a:t>ulamıyoruzzz</a:t>
            </a:r>
            <a:r>
              <a:rPr lang="tr-TR" sz="3200" b="1" dirty="0" smtClean="0">
                <a:solidFill>
                  <a:srgbClr val="FF0000"/>
                </a:solidFill>
              </a:rPr>
              <a:t>!!!</a:t>
            </a:r>
          </a:p>
          <a:p>
            <a:endParaRPr lang="tr-TR" sz="3200" b="1" dirty="0">
              <a:solidFill>
                <a:srgbClr val="FF0000"/>
              </a:solidFill>
            </a:endParaRPr>
          </a:p>
          <a:p>
            <a:pPr algn="r"/>
            <a:r>
              <a:rPr lang="tr-TR" sz="3200" b="1" dirty="0" smtClean="0">
                <a:solidFill>
                  <a:srgbClr val="FF0000"/>
                </a:solidFill>
              </a:rPr>
              <a:t>     O zaman ne yapmalıyız ???</a:t>
            </a:r>
            <a:endParaRPr lang="tr-TR" sz="3200" b="1" dirty="0">
              <a:solidFill>
                <a:srgbClr val="FF0000"/>
              </a:solidFill>
            </a:endParaRPr>
          </a:p>
        </p:txBody>
      </p:sp>
    </p:spTree>
    <p:extLst>
      <p:ext uri="{BB962C8B-B14F-4D97-AF65-F5344CB8AC3E}">
        <p14:creationId xmlns:p14="http://schemas.microsoft.com/office/powerpoint/2010/main" val="2638492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rotWithShape="1">
          <a:blip r:embed="rId2"/>
          <a:srcRect l="19208" t="23748" r="42702" b="40789"/>
          <a:stretch/>
        </p:blipFill>
        <p:spPr>
          <a:xfrm>
            <a:off x="1005942" y="1883412"/>
            <a:ext cx="9499084" cy="4974588"/>
          </a:xfrm>
          <a:prstGeom prst="rect">
            <a:avLst/>
          </a:prstGeom>
        </p:spPr>
      </p:pic>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5898" y="-534026"/>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3" name="Metin kutusu 2"/>
          <p:cNvSpPr txBox="1"/>
          <p:nvPr/>
        </p:nvSpPr>
        <p:spPr>
          <a:xfrm flipH="1">
            <a:off x="1005942" y="1768401"/>
            <a:ext cx="3473090" cy="461665"/>
          </a:xfrm>
          <a:prstGeom prst="rect">
            <a:avLst/>
          </a:prstGeom>
          <a:noFill/>
        </p:spPr>
        <p:txBody>
          <a:bodyPr wrap="square" rtlCol="0">
            <a:spAutoFit/>
          </a:bodyPr>
          <a:lstStyle/>
          <a:p>
            <a:r>
              <a:rPr lang="tr-TR" sz="2400" b="1" dirty="0" smtClean="0">
                <a:solidFill>
                  <a:schemeClr val="accent4"/>
                </a:solidFill>
                <a:latin typeface="Arial" panose="020B0604020202020204" pitchFamily="34" charset="0"/>
                <a:cs typeface="Arial" panose="020B0604020202020204" pitchFamily="34" charset="0"/>
              </a:rPr>
              <a:t>Proje Başvurusu</a:t>
            </a:r>
            <a:endParaRPr lang="tr-TR" sz="2400" b="1"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876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5898" y="-534026"/>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3" name="Metin kutusu 2"/>
          <p:cNvSpPr txBox="1"/>
          <p:nvPr/>
        </p:nvSpPr>
        <p:spPr>
          <a:xfrm flipH="1">
            <a:off x="1005942" y="1768401"/>
            <a:ext cx="3473090" cy="461665"/>
          </a:xfrm>
          <a:prstGeom prst="rect">
            <a:avLst/>
          </a:prstGeom>
          <a:noFill/>
        </p:spPr>
        <p:txBody>
          <a:bodyPr wrap="square" rtlCol="0">
            <a:spAutoFit/>
          </a:bodyPr>
          <a:lstStyle/>
          <a:p>
            <a:r>
              <a:rPr lang="tr-TR" sz="2400" b="1" dirty="0" smtClean="0">
                <a:solidFill>
                  <a:schemeClr val="accent4"/>
                </a:solidFill>
                <a:latin typeface="Arial" panose="020B0604020202020204" pitchFamily="34" charset="0"/>
                <a:cs typeface="Arial" panose="020B0604020202020204" pitchFamily="34" charset="0"/>
              </a:rPr>
              <a:t>Proje Başvurusu</a:t>
            </a:r>
            <a:endParaRPr lang="tr-TR" sz="2400" b="1" dirty="0">
              <a:solidFill>
                <a:schemeClr val="accent4"/>
              </a:solidFill>
              <a:latin typeface="Arial" panose="020B0604020202020204" pitchFamily="34" charset="0"/>
              <a:cs typeface="Arial" panose="020B0604020202020204" pitchFamily="34" charset="0"/>
            </a:endParaRPr>
          </a:p>
        </p:txBody>
      </p:sp>
      <p:pic>
        <p:nvPicPr>
          <p:cNvPr id="11" name="Resim 10"/>
          <p:cNvPicPr>
            <a:picLocks noChangeAspect="1"/>
          </p:cNvPicPr>
          <p:nvPr/>
        </p:nvPicPr>
        <p:blipFill rotWithShape="1">
          <a:blip r:embed="rId3"/>
          <a:srcRect l="15431" t="25355" r="42259" b="43250"/>
          <a:stretch/>
        </p:blipFill>
        <p:spPr>
          <a:xfrm>
            <a:off x="870730" y="2410516"/>
            <a:ext cx="10361449" cy="4324581"/>
          </a:xfrm>
          <a:prstGeom prst="rect">
            <a:avLst/>
          </a:prstGeom>
        </p:spPr>
      </p:pic>
    </p:spTree>
    <p:extLst>
      <p:ext uri="{BB962C8B-B14F-4D97-AF65-F5344CB8AC3E}">
        <p14:creationId xmlns:p14="http://schemas.microsoft.com/office/powerpoint/2010/main" val="4241837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5898" y="-534026"/>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3" name="Metin kutusu 2"/>
          <p:cNvSpPr txBox="1"/>
          <p:nvPr/>
        </p:nvSpPr>
        <p:spPr>
          <a:xfrm flipH="1">
            <a:off x="1005942" y="1768401"/>
            <a:ext cx="3473090" cy="461665"/>
          </a:xfrm>
          <a:prstGeom prst="rect">
            <a:avLst/>
          </a:prstGeom>
          <a:noFill/>
        </p:spPr>
        <p:txBody>
          <a:bodyPr wrap="square" rtlCol="0">
            <a:spAutoFit/>
          </a:bodyPr>
          <a:lstStyle/>
          <a:p>
            <a:r>
              <a:rPr lang="tr-TR" sz="2400" b="1" dirty="0" smtClean="0">
                <a:solidFill>
                  <a:schemeClr val="accent4"/>
                </a:solidFill>
                <a:latin typeface="Arial" panose="020B0604020202020204" pitchFamily="34" charset="0"/>
                <a:cs typeface="Arial" panose="020B0604020202020204" pitchFamily="34" charset="0"/>
              </a:rPr>
              <a:t>Proje Başvurusu</a:t>
            </a:r>
            <a:endParaRPr lang="tr-TR" sz="2400" b="1" dirty="0">
              <a:solidFill>
                <a:schemeClr val="accent4"/>
              </a:solidFill>
              <a:latin typeface="Arial" panose="020B0604020202020204" pitchFamily="34" charset="0"/>
              <a:cs typeface="Arial" panose="020B0604020202020204" pitchFamily="34" charset="0"/>
            </a:endParaRPr>
          </a:p>
        </p:txBody>
      </p:sp>
      <p:pic>
        <p:nvPicPr>
          <p:cNvPr id="10" name="Resim 9"/>
          <p:cNvPicPr>
            <a:picLocks noChangeAspect="1"/>
          </p:cNvPicPr>
          <p:nvPr/>
        </p:nvPicPr>
        <p:blipFill rotWithShape="1">
          <a:blip r:embed="rId3"/>
          <a:srcRect l="19265" t="23719" r="43061" b="35438"/>
          <a:stretch/>
        </p:blipFill>
        <p:spPr>
          <a:xfrm>
            <a:off x="3600841" y="1691713"/>
            <a:ext cx="8326414" cy="5077640"/>
          </a:xfrm>
          <a:prstGeom prst="rect">
            <a:avLst/>
          </a:prstGeom>
        </p:spPr>
      </p:pic>
    </p:spTree>
    <p:extLst>
      <p:ext uri="{BB962C8B-B14F-4D97-AF65-F5344CB8AC3E}">
        <p14:creationId xmlns:p14="http://schemas.microsoft.com/office/powerpoint/2010/main" val="2953585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3" name="Metin kutusu 2"/>
          <p:cNvSpPr txBox="1"/>
          <p:nvPr/>
        </p:nvSpPr>
        <p:spPr>
          <a:xfrm flipH="1">
            <a:off x="1074768" y="1970287"/>
            <a:ext cx="3473090" cy="461665"/>
          </a:xfrm>
          <a:prstGeom prst="rect">
            <a:avLst/>
          </a:prstGeom>
          <a:noFill/>
        </p:spPr>
        <p:txBody>
          <a:bodyPr wrap="square" rtlCol="0">
            <a:spAutoFit/>
          </a:bodyPr>
          <a:lstStyle/>
          <a:p>
            <a:r>
              <a:rPr lang="tr-TR" sz="2400" b="1" dirty="0" smtClean="0">
                <a:solidFill>
                  <a:schemeClr val="accent4"/>
                </a:solidFill>
                <a:latin typeface="Arial" panose="020B0604020202020204" pitchFamily="34" charset="0"/>
                <a:cs typeface="Arial" panose="020B0604020202020204" pitchFamily="34" charset="0"/>
              </a:rPr>
              <a:t>Proje Başvuru Süreci</a:t>
            </a:r>
            <a:endParaRPr lang="tr-TR" sz="2400" b="1" dirty="0">
              <a:solidFill>
                <a:schemeClr val="accent4"/>
              </a:solidFill>
              <a:latin typeface="Arial" panose="020B0604020202020204" pitchFamily="34" charset="0"/>
              <a:cs typeface="Arial" panose="020B0604020202020204" pitchFamily="34" charset="0"/>
            </a:endParaRPr>
          </a:p>
        </p:txBody>
      </p:sp>
      <p:sp>
        <p:nvSpPr>
          <p:cNvPr id="10" name="Dikdörtgen 9"/>
          <p:cNvSpPr/>
          <p:nvPr/>
        </p:nvSpPr>
        <p:spPr>
          <a:xfrm>
            <a:off x="590373" y="2520991"/>
            <a:ext cx="10674781" cy="3416320"/>
          </a:xfrm>
          <a:prstGeom prst="rect">
            <a:avLst/>
          </a:prstGeom>
        </p:spPr>
        <p:txBody>
          <a:bodyPr wrap="square">
            <a:spAutoFit/>
          </a:bodyPr>
          <a:lstStyle/>
          <a:p>
            <a:pPr>
              <a:lnSpc>
                <a:spcPct val="200000"/>
              </a:lnSpc>
            </a:pPr>
            <a:r>
              <a:rPr lang="tr-TR" b="1" dirty="0" smtClean="0"/>
              <a:t> Bölüm A </a:t>
            </a:r>
            <a:r>
              <a:rPr lang="tr-TR" dirty="0" smtClean="0"/>
              <a:t>– Proje ve Kuruluş Bilgileri </a:t>
            </a:r>
          </a:p>
          <a:p>
            <a:pPr>
              <a:lnSpc>
                <a:spcPct val="200000"/>
              </a:lnSpc>
            </a:pPr>
            <a:r>
              <a:rPr lang="tr-TR" b="1" dirty="0" smtClean="0"/>
              <a:t> Bölüm B </a:t>
            </a:r>
            <a:r>
              <a:rPr lang="tr-TR" dirty="0" smtClean="0"/>
              <a:t>– Projenin Endüstriyel Ar-Ge İçeriği, Teknoloji Düzeyi ve Yenilikçi Yönü</a:t>
            </a:r>
          </a:p>
          <a:p>
            <a:pPr>
              <a:lnSpc>
                <a:spcPct val="200000"/>
              </a:lnSpc>
            </a:pPr>
            <a:r>
              <a:rPr lang="tr-TR" b="1" dirty="0" smtClean="0"/>
              <a:t> Bölüm C </a:t>
            </a:r>
            <a:r>
              <a:rPr lang="tr-TR" dirty="0" smtClean="0"/>
              <a:t>– Proje Planı ve Kuruluş Altyapısı</a:t>
            </a:r>
          </a:p>
          <a:p>
            <a:pPr>
              <a:lnSpc>
                <a:spcPct val="200000"/>
              </a:lnSpc>
            </a:pPr>
            <a:r>
              <a:rPr lang="tr-TR" b="1" dirty="0" smtClean="0"/>
              <a:t> Bölüm D </a:t>
            </a:r>
            <a:r>
              <a:rPr lang="tr-TR" dirty="0" smtClean="0"/>
              <a:t>– Projenin Ekonomik Yarara ve Ulusal Kazanıma </a:t>
            </a:r>
            <a:r>
              <a:rPr lang="tr-TR" dirty="0" err="1" smtClean="0"/>
              <a:t>Dönüşebilirliği</a:t>
            </a:r>
            <a:endParaRPr lang="tr-TR" dirty="0" smtClean="0"/>
          </a:p>
          <a:p>
            <a:pPr>
              <a:lnSpc>
                <a:spcPct val="200000"/>
              </a:lnSpc>
            </a:pPr>
            <a:r>
              <a:rPr lang="tr-TR" b="1" dirty="0" smtClean="0"/>
              <a:t> Bölüm E </a:t>
            </a:r>
            <a:r>
              <a:rPr lang="tr-TR" dirty="0" smtClean="0"/>
              <a:t>– Proje Bütçesi</a:t>
            </a:r>
          </a:p>
          <a:p>
            <a:pPr>
              <a:lnSpc>
                <a:spcPct val="200000"/>
              </a:lnSpc>
            </a:pPr>
            <a:r>
              <a:rPr lang="tr-TR" b="1" dirty="0" smtClean="0"/>
              <a:t> Bölüm F </a:t>
            </a:r>
            <a:r>
              <a:rPr lang="tr-TR" dirty="0" smtClean="0"/>
              <a:t>– Ekler </a:t>
            </a:r>
            <a:endParaRPr lang="tr-TR" dirty="0"/>
          </a:p>
        </p:txBody>
      </p:sp>
    </p:spTree>
    <p:extLst>
      <p:ext uri="{BB962C8B-B14F-4D97-AF65-F5344CB8AC3E}">
        <p14:creationId xmlns:p14="http://schemas.microsoft.com/office/powerpoint/2010/main" val="2742228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3" name="Metin kutusu 2"/>
          <p:cNvSpPr txBox="1"/>
          <p:nvPr/>
        </p:nvSpPr>
        <p:spPr>
          <a:xfrm flipH="1">
            <a:off x="785751" y="1779119"/>
            <a:ext cx="3473090" cy="461665"/>
          </a:xfrm>
          <a:prstGeom prst="rect">
            <a:avLst/>
          </a:prstGeom>
          <a:noFill/>
        </p:spPr>
        <p:txBody>
          <a:bodyPr wrap="square" rtlCol="0">
            <a:spAutoFit/>
          </a:bodyPr>
          <a:lstStyle/>
          <a:p>
            <a:r>
              <a:rPr lang="tr-TR" sz="2400" b="1" dirty="0" smtClean="0">
                <a:solidFill>
                  <a:schemeClr val="accent4"/>
                </a:solidFill>
                <a:latin typeface="Arial" panose="020B0604020202020204" pitchFamily="34" charset="0"/>
                <a:cs typeface="Arial" panose="020B0604020202020204" pitchFamily="34" charset="0"/>
              </a:rPr>
              <a:t>Proje Başvuru Süreci</a:t>
            </a:r>
            <a:endParaRPr lang="tr-TR" sz="2400" b="1" dirty="0">
              <a:solidFill>
                <a:schemeClr val="accent4"/>
              </a:solidFill>
              <a:latin typeface="Arial" panose="020B0604020202020204" pitchFamily="34" charset="0"/>
              <a:cs typeface="Arial" panose="020B0604020202020204" pitchFamily="34" charset="0"/>
            </a:endParaRPr>
          </a:p>
        </p:txBody>
      </p:sp>
      <p:sp>
        <p:nvSpPr>
          <p:cNvPr id="10" name="Dikdörtgen 9"/>
          <p:cNvSpPr/>
          <p:nvPr/>
        </p:nvSpPr>
        <p:spPr>
          <a:xfrm>
            <a:off x="590373" y="2520991"/>
            <a:ext cx="10674781" cy="3416320"/>
          </a:xfrm>
          <a:prstGeom prst="rect">
            <a:avLst/>
          </a:prstGeom>
        </p:spPr>
        <p:txBody>
          <a:bodyPr wrap="square">
            <a:spAutoFit/>
          </a:bodyPr>
          <a:lstStyle/>
          <a:p>
            <a:pPr>
              <a:lnSpc>
                <a:spcPct val="200000"/>
              </a:lnSpc>
            </a:pPr>
            <a:r>
              <a:rPr lang="tr-TR" b="1" dirty="0" smtClean="0"/>
              <a:t> Bölüm A </a:t>
            </a:r>
            <a:r>
              <a:rPr lang="tr-TR" dirty="0" smtClean="0"/>
              <a:t>– Proje ve Kuruluş Bilgileri </a:t>
            </a:r>
          </a:p>
          <a:p>
            <a:pPr>
              <a:lnSpc>
                <a:spcPct val="200000"/>
              </a:lnSpc>
            </a:pPr>
            <a:r>
              <a:rPr lang="tr-TR" b="1" dirty="0" smtClean="0"/>
              <a:t> Bölüm B </a:t>
            </a:r>
            <a:r>
              <a:rPr lang="tr-TR" dirty="0" smtClean="0"/>
              <a:t>– Projenin Endüstriyel Ar-Ge İçeriği, Teknoloji Düzeyi ve Yenilikçi Yönü</a:t>
            </a:r>
          </a:p>
          <a:p>
            <a:pPr>
              <a:lnSpc>
                <a:spcPct val="200000"/>
              </a:lnSpc>
            </a:pPr>
            <a:r>
              <a:rPr lang="tr-TR" b="1" dirty="0" smtClean="0"/>
              <a:t> Bölüm C </a:t>
            </a:r>
            <a:r>
              <a:rPr lang="tr-TR" dirty="0" smtClean="0"/>
              <a:t>– Proje Planı ve Kuruluş Altyapısı</a:t>
            </a:r>
          </a:p>
          <a:p>
            <a:pPr>
              <a:lnSpc>
                <a:spcPct val="200000"/>
              </a:lnSpc>
            </a:pPr>
            <a:r>
              <a:rPr lang="tr-TR" b="1" dirty="0" smtClean="0"/>
              <a:t> Bölüm D </a:t>
            </a:r>
            <a:r>
              <a:rPr lang="tr-TR" dirty="0" smtClean="0"/>
              <a:t>– Projenin Ekonomik Yarara ve Ulusal Kazanıma </a:t>
            </a:r>
            <a:r>
              <a:rPr lang="tr-TR" dirty="0" err="1" smtClean="0"/>
              <a:t>Dönüşebilirliği</a:t>
            </a:r>
            <a:endParaRPr lang="tr-TR" dirty="0" smtClean="0"/>
          </a:p>
          <a:p>
            <a:pPr>
              <a:lnSpc>
                <a:spcPct val="200000"/>
              </a:lnSpc>
            </a:pPr>
            <a:r>
              <a:rPr lang="tr-TR" b="1" dirty="0" smtClean="0"/>
              <a:t> Bölüm E </a:t>
            </a:r>
            <a:r>
              <a:rPr lang="tr-TR" dirty="0" smtClean="0"/>
              <a:t>– Proje Bütçesi</a:t>
            </a:r>
          </a:p>
          <a:p>
            <a:pPr>
              <a:lnSpc>
                <a:spcPct val="200000"/>
              </a:lnSpc>
            </a:pPr>
            <a:r>
              <a:rPr lang="tr-TR" b="1" dirty="0" smtClean="0"/>
              <a:t> Bölüm F </a:t>
            </a:r>
            <a:r>
              <a:rPr lang="tr-TR" dirty="0" smtClean="0"/>
              <a:t>– Ekler </a:t>
            </a:r>
            <a:endParaRPr lang="tr-TR" dirty="0"/>
          </a:p>
        </p:txBody>
      </p:sp>
      <p:pic>
        <p:nvPicPr>
          <p:cNvPr id="11" name="Resim 10"/>
          <p:cNvPicPr/>
          <p:nvPr/>
        </p:nvPicPr>
        <p:blipFill rotWithShape="1">
          <a:blip r:embed="rId4"/>
          <a:srcRect l="14814" t="23432" r="43351" b="37148"/>
          <a:stretch/>
        </p:blipFill>
        <p:spPr bwMode="auto">
          <a:xfrm>
            <a:off x="325107" y="2240784"/>
            <a:ext cx="8858222" cy="4454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1470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0200" y="994414"/>
            <a:ext cx="10515600" cy="776288"/>
          </a:xfrm>
          <a:solidFill>
            <a:schemeClr val="accent3">
              <a:lumMod val="20000"/>
              <a:lumOff val="80000"/>
            </a:schemeClr>
          </a:solidFill>
        </p:spPr>
        <p:txBody>
          <a:bodyPr>
            <a:normAutofit/>
          </a:bodyPr>
          <a:lstStyle/>
          <a:p>
            <a:pPr lvl="1">
              <a:lnSpc>
                <a:spcPct val="150000"/>
              </a:lnSpc>
            </a:pPr>
            <a:r>
              <a:rPr lang="tr-TR" altLang="en-US" sz="2000" dirty="0" smtClean="0">
                <a:solidFill>
                  <a:srgbClr val="C00000"/>
                </a:solidFill>
                <a:ea typeface="MS PGothic" panose="020B0600070205080204" pitchFamily="34" charset="-128"/>
              </a:rPr>
              <a:t>1505 - Üniversite-Sanayi İşbirliği Destek Programı</a:t>
            </a:r>
            <a:endParaRPr lang="tr-TR" altLang="en-US" sz="2000" dirty="0">
              <a:solidFill>
                <a:srgbClr val="C00000"/>
              </a:solidFill>
              <a:ea typeface="MS PGothic" panose="020B0600070205080204" pitchFamily="34" charset="-128"/>
            </a:endParaRP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a:t>
            </a:r>
            <a:r>
              <a:rPr lang="tr-TR" sz="2800" b="1" dirty="0" smtClean="0"/>
              <a:t>Günü</a:t>
            </a:r>
            <a:endParaRPr lang="tr-TR" sz="2800" b="1" dirty="0"/>
          </a:p>
        </p:txBody>
      </p:sp>
      <p:sp>
        <p:nvSpPr>
          <p:cNvPr id="19" name="İçerik Yer Tutucusu 2"/>
          <p:cNvSpPr>
            <a:spLocks noGrp="1"/>
          </p:cNvSpPr>
          <p:nvPr>
            <p:ph idx="1"/>
          </p:nvPr>
        </p:nvSpPr>
        <p:spPr>
          <a:xfrm>
            <a:off x="3735608" y="1807214"/>
            <a:ext cx="5052791" cy="783586"/>
          </a:xfrm>
        </p:spPr>
        <p:txBody>
          <a:bodyPr>
            <a:noAutofit/>
          </a:bodyPr>
          <a:lstStyle/>
          <a:p>
            <a:pPr marL="0" indent="0" algn="just">
              <a:lnSpc>
                <a:spcPct val="170000"/>
              </a:lnSpc>
              <a:buNone/>
            </a:pPr>
            <a:r>
              <a:rPr lang="tr-TR" dirty="0" smtClean="0">
                <a:solidFill>
                  <a:schemeClr val="bg1"/>
                </a:solidFill>
              </a:rPr>
              <a:t>Çağrılı bir destek programıdır !!!</a:t>
            </a:r>
            <a:endParaRPr lang="tr-TR" sz="1800" dirty="0">
              <a:solidFill>
                <a:schemeClr val="bg1"/>
              </a:solidFill>
            </a:endParaRPr>
          </a:p>
        </p:txBody>
      </p:sp>
      <p:pic>
        <p:nvPicPr>
          <p:cNvPr id="20" name="Resim 19"/>
          <p:cNvPicPr>
            <a:picLocks noChangeAspect="1"/>
          </p:cNvPicPr>
          <p:nvPr/>
        </p:nvPicPr>
        <p:blipFill rotWithShape="1">
          <a:blip r:embed="rId3"/>
          <a:srcRect t="7256"/>
          <a:stretch/>
        </p:blipFill>
        <p:spPr>
          <a:xfrm>
            <a:off x="6360326" y="3010939"/>
            <a:ext cx="5556255" cy="3315550"/>
          </a:xfrm>
          <a:prstGeom prst="rect">
            <a:avLst/>
          </a:prstGeom>
        </p:spPr>
      </p:pic>
      <p:sp>
        <p:nvSpPr>
          <p:cNvPr id="21" name="İçerik Yer Tutucusu 2"/>
          <p:cNvSpPr txBox="1">
            <a:spLocks/>
          </p:cNvSpPr>
          <p:nvPr/>
        </p:nvSpPr>
        <p:spPr>
          <a:xfrm>
            <a:off x="457701" y="2877086"/>
            <a:ext cx="5822821"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70000"/>
              </a:lnSpc>
              <a:buFont typeface="Wingdings" panose="05000000000000000000" pitchFamily="2" charset="2"/>
              <a:buChar char="Ø"/>
            </a:pPr>
            <a:r>
              <a:rPr lang="tr-TR" sz="2000" b="1" dirty="0" smtClean="0"/>
              <a:t>Ticarileşme performansı </a:t>
            </a:r>
          </a:p>
          <a:p>
            <a:pPr algn="just">
              <a:lnSpc>
                <a:spcPct val="170000"/>
              </a:lnSpc>
              <a:buFont typeface="Wingdings" panose="05000000000000000000" pitchFamily="2" charset="2"/>
              <a:buChar char="Ø"/>
            </a:pPr>
            <a:r>
              <a:rPr lang="tr-TR" sz="2000" dirty="0" smtClean="0"/>
              <a:t>Proje konusunun </a:t>
            </a:r>
            <a:r>
              <a:rPr lang="tr-TR" sz="2000" b="1" dirty="0" smtClean="0"/>
              <a:t>Türkiye’nin öncelikli teknolojik alanlar listesinde </a:t>
            </a:r>
            <a:r>
              <a:rPr lang="tr-TR" sz="2000" dirty="0" smtClean="0"/>
              <a:t>yer alıp almadığı</a:t>
            </a:r>
          </a:p>
          <a:p>
            <a:pPr algn="just">
              <a:lnSpc>
                <a:spcPct val="170000"/>
              </a:lnSpc>
              <a:buFont typeface="Wingdings" panose="05000000000000000000" pitchFamily="2" charset="2"/>
              <a:buChar char="Ø"/>
            </a:pPr>
            <a:r>
              <a:rPr lang="tr-TR" sz="2000" b="1" dirty="0" smtClean="0">
                <a:hlinkClick r:id="rId4"/>
              </a:rPr>
              <a:t>https</a:t>
            </a:r>
            <a:r>
              <a:rPr lang="tr-TR" sz="2000" b="1" dirty="0">
                <a:hlinkClick r:id="rId4"/>
              </a:rPr>
              <a:t>://</a:t>
            </a:r>
            <a:r>
              <a:rPr lang="tr-TR" sz="2000" b="1" dirty="0" smtClean="0">
                <a:hlinkClick r:id="rId4"/>
              </a:rPr>
              <a:t>www.tubitak.gov.tr/sites/default/files/289/tubitak_cp2020_son.pdf</a:t>
            </a:r>
            <a:endParaRPr lang="tr-TR" sz="2000" b="1" dirty="0" smtClean="0"/>
          </a:p>
          <a:p>
            <a:pPr algn="just">
              <a:lnSpc>
                <a:spcPct val="170000"/>
              </a:lnSpc>
              <a:buFont typeface="Wingdings" panose="05000000000000000000" pitchFamily="2" charset="2"/>
              <a:buChar char="Ø"/>
            </a:pPr>
            <a:endParaRPr lang="tr-TR" sz="2000" b="1" dirty="0"/>
          </a:p>
        </p:txBody>
      </p:sp>
      <p:sp>
        <p:nvSpPr>
          <p:cNvPr id="12" name="Aşağı Ok Belirtme Çizgisi 11"/>
          <p:cNvSpPr/>
          <p:nvPr/>
        </p:nvSpPr>
        <p:spPr>
          <a:xfrm>
            <a:off x="1955800" y="1993673"/>
            <a:ext cx="8133080" cy="830807"/>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2047812" y="2000984"/>
            <a:ext cx="8041068" cy="461665"/>
          </a:xfrm>
          <a:prstGeom prst="rect">
            <a:avLst/>
          </a:prstGeom>
        </p:spPr>
        <p:txBody>
          <a:bodyPr wrap="square">
            <a:spAutoFit/>
          </a:bodyPr>
          <a:lstStyle/>
          <a:p>
            <a:pPr algn="ctr"/>
            <a:r>
              <a:rPr lang="tr-TR" sz="2400" dirty="0" smtClean="0">
                <a:solidFill>
                  <a:srgbClr val="EEECE1"/>
                </a:solidFill>
                <a:effectLst>
                  <a:outerShdw blurRad="38100" dist="38100" dir="2700000" algn="tl">
                    <a:srgbClr val="000000">
                      <a:alpha val="43137"/>
                    </a:srgbClr>
                  </a:outerShdw>
                </a:effectLst>
                <a:latin typeface="Calibri"/>
              </a:rPr>
              <a:t>Dikkat Edilmesi Gereken Noktalar</a:t>
            </a:r>
            <a:endParaRPr lang="en-US" sz="1400" dirty="0">
              <a:solidFill>
                <a:srgbClr val="EEECE1"/>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2863720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a:t>
            </a:r>
            <a:r>
              <a:rPr lang="tr-TR" sz="2800" b="1" dirty="0" smtClean="0"/>
              <a:t>Günü</a:t>
            </a:r>
            <a:endParaRPr lang="tr-TR" sz="2800" b="1" dirty="0"/>
          </a:p>
        </p:txBody>
      </p:sp>
      <p:pic>
        <p:nvPicPr>
          <p:cNvPr id="14" name="Resim 13"/>
          <p:cNvPicPr>
            <a:picLocks noChangeAspect="1"/>
          </p:cNvPicPr>
          <p:nvPr/>
        </p:nvPicPr>
        <p:blipFill>
          <a:blip r:embed="rId3"/>
          <a:stretch>
            <a:fillRect/>
          </a:stretch>
        </p:blipFill>
        <p:spPr>
          <a:xfrm>
            <a:off x="1042827" y="1660390"/>
            <a:ext cx="2729810" cy="3816177"/>
          </a:xfrm>
          <a:prstGeom prst="rect">
            <a:avLst/>
          </a:prstGeom>
        </p:spPr>
      </p:pic>
      <p:sp>
        <p:nvSpPr>
          <p:cNvPr id="11" name="Metin kutusu 10"/>
          <p:cNvSpPr txBox="1"/>
          <p:nvPr/>
        </p:nvSpPr>
        <p:spPr>
          <a:xfrm>
            <a:off x="4926218" y="2589823"/>
            <a:ext cx="6004202" cy="4031873"/>
          </a:xfrm>
          <a:prstGeom prst="rect">
            <a:avLst/>
          </a:prstGeom>
          <a:noFill/>
        </p:spPr>
        <p:txBody>
          <a:bodyPr wrap="square" rtlCol="0">
            <a:spAutoFit/>
          </a:bodyPr>
          <a:lstStyle/>
          <a:p>
            <a:r>
              <a:rPr lang="tr-TR" sz="5400" b="1" dirty="0" smtClean="0">
                <a:latin typeface="Freestyle Script" panose="030804020302050B0404" pitchFamily="66" charset="0"/>
              </a:rPr>
              <a:t>Saygılarımla</a:t>
            </a:r>
          </a:p>
          <a:p>
            <a:endParaRPr lang="tr-TR" sz="5400" b="1" dirty="0" smtClean="0">
              <a:latin typeface="Freestyle Script" panose="030804020302050B0404" pitchFamily="66" charset="0"/>
            </a:endParaRPr>
          </a:p>
          <a:p>
            <a:r>
              <a:rPr lang="tr-TR" sz="4400" b="1" dirty="0">
                <a:latin typeface="Freestyle Script" panose="030804020302050B0404" pitchFamily="66" charset="0"/>
              </a:rPr>
              <a:t> </a:t>
            </a:r>
            <a:r>
              <a:rPr lang="tr-TR" sz="4400" b="1" dirty="0" smtClean="0">
                <a:latin typeface="Freestyle Script" panose="030804020302050B0404" pitchFamily="66" charset="0"/>
              </a:rPr>
              <a:t>             Dr. Ayşegül AKPINAR</a:t>
            </a:r>
          </a:p>
          <a:p>
            <a:pPr algn="r"/>
            <a:r>
              <a:rPr lang="tr-TR" sz="2000" dirty="0"/>
              <a:t>Bilecik Şeyh Edebali Üniversitesi </a:t>
            </a:r>
          </a:p>
          <a:p>
            <a:pPr algn="r"/>
            <a:r>
              <a:rPr lang="tr-TR" sz="2000" dirty="0"/>
              <a:t>Teknoloji Transfer Ofisi Koordinatör Yardımcısı</a:t>
            </a:r>
          </a:p>
          <a:p>
            <a:pPr algn="r"/>
            <a:r>
              <a:rPr lang="tr-TR" sz="2000" dirty="0"/>
              <a:t>aysegul.akpinar@bilecik.edu.tr</a:t>
            </a:r>
            <a:endParaRPr lang="en-US" sz="2000" dirty="0"/>
          </a:p>
          <a:p>
            <a:endParaRPr lang="tr-TR" sz="4400" b="1" dirty="0">
              <a:latin typeface="Freestyle Script" panose="030804020302050B0404" pitchFamily="66" charset="0"/>
            </a:endParaRPr>
          </a:p>
        </p:txBody>
      </p:sp>
    </p:spTree>
    <p:extLst>
      <p:ext uri="{BB962C8B-B14F-4D97-AF65-F5344CB8AC3E}">
        <p14:creationId xmlns:p14="http://schemas.microsoft.com/office/powerpoint/2010/main" val="3234773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t>TÜBİTAK-TEYDEB 1505 Bilgilendirme Günü</a:t>
            </a:r>
            <a:endParaRPr lang="tr-TR" sz="2800" b="1" dirty="0"/>
          </a:p>
        </p:txBody>
      </p:sp>
      <p:sp>
        <p:nvSpPr>
          <p:cNvPr id="12" name="Metin kutusu 11"/>
          <p:cNvSpPr txBox="1"/>
          <p:nvPr/>
        </p:nvSpPr>
        <p:spPr>
          <a:xfrm>
            <a:off x="2047059" y="1070066"/>
            <a:ext cx="8344207" cy="861774"/>
          </a:xfrm>
          <a:prstGeom prst="rect">
            <a:avLst/>
          </a:prstGeom>
          <a:noFill/>
        </p:spPr>
        <p:txBody>
          <a:bodyPr wrap="square" rtlCol="0">
            <a:spAutoFit/>
          </a:bodyPr>
          <a:lstStyle/>
          <a:p>
            <a:pPr algn="ctr"/>
            <a:r>
              <a:rPr lang="tr-TR" sz="3200" dirty="0" smtClean="0">
                <a:solidFill>
                  <a:srgbClr val="C00000"/>
                </a:solidFill>
                <a:effectLst>
                  <a:outerShdw blurRad="38100" dist="38100" dir="2700000" algn="tl">
                    <a:srgbClr val="000000">
                      <a:alpha val="43137"/>
                    </a:srgbClr>
                  </a:outerShdw>
                </a:effectLst>
                <a:latin typeface="Calibri "/>
              </a:rPr>
              <a:t>Yaratıcılık/Yenilik</a:t>
            </a:r>
          </a:p>
          <a:p>
            <a:pPr algn="ctr"/>
            <a:endParaRPr lang="tr-TR" dirty="0">
              <a:solidFill>
                <a:srgbClr val="C00000"/>
              </a:solidFill>
              <a:effectLst>
                <a:outerShdw blurRad="38100" dist="38100" dir="2700000" algn="tl">
                  <a:srgbClr val="000000">
                    <a:alpha val="43137"/>
                  </a:srgbClr>
                </a:outerShdw>
              </a:effectLst>
              <a:latin typeface="Corbel" pitchFamily="34" charset="0"/>
            </a:endParaRPr>
          </a:p>
        </p:txBody>
      </p:sp>
      <p:sp>
        <p:nvSpPr>
          <p:cNvPr id="11" name="Metin kutusu 10"/>
          <p:cNvSpPr txBox="1"/>
          <p:nvPr/>
        </p:nvSpPr>
        <p:spPr>
          <a:xfrm>
            <a:off x="459420" y="1934018"/>
            <a:ext cx="11260631" cy="4154984"/>
          </a:xfrm>
          <a:prstGeom prst="rect">
            <a:avLst/>
          </a:prstGeom>
          <a:noFill/>
        </p:spPr>
        <p:txBody>
          <a:bodyPr wrap="square" rtlCol="0">
            <a:spAutoFit/>
          </a:bodyPr>
          <a:lstStyle/>
          <a:p>
            <a:r>
              <a:rPr lang="tr-TR" sz="2400" b="1" dirty="0" smtClean="0"/>
              <a:t>Yaratıcılık ve Yenilik için;</a:t>
            </a:r>
          </a:p>
          <a:p>
            <a:endParaRPr lang="tr-TR" sz="2400" b="1" dirty="0" smtClean="0"/>
          </a:p>
          <a:p>
            <a:pPr marL="457200" indent="-457200" algn="just">
              <a:buAutoNum type="arabicPeriod"/>
            </a:pPr>
            <a:r>
              <a:rPr lang="tr-TR" sz="2400" b="1" dirty="0" smtClean="0"/>
              <a:t>Gözlem:  </a:t>
            </a:r>
            <a:r>
              <a:rPr lang="tr-TR" sz="2400" dirty="0" smtClean="0"/>
              <a:t>Pazarda yeni fırsatlar yakalayabilmek için </a:t>
            </a:r>
            <a:r>
              <a:rPr lang="tr-TR" sz="2400" u="sng" dirty="0" smtClean="0"/>
              <a:t>müşterilerin karşılanmamış ihtiyaçlarını gözlemlemek</a:t>
            </a:r>
          </a:p>
          <a:p>
            <a:pPr marL="457200" indent="-457200">
              <a:buAutoNum type="arabicPeriod"/>
            </a:pPr>
            <a:r>
              <a:rPr lang="tr-TR" sz="2400" b="1" dirty="0" smtClean="0"/>
              <a:t>Düşünme ve Tasarlama: </a:t>
            </a:r>
            <a:r>
              <a:rPr lang="tr-TR" sz="2400" dirty="0" smtClean="0"/>
              <a:t>Bu ihtiyaçları karşılamak için </a:t>
            </a:r>
            <a:r>
              <a:rPr lang="tr-TR" sz="2400" u="sng" dirty="0" smtClean="0"/>
              <a:t>son teknolojileri de kullanarak</a:t>
            </a:r>
            <a:r>
              <a:rPr lang="tr-TR" sz="2400" dirty="0" smtClean="0"/>
              <a:t> yeni ürün ve hizmetleri düşünmek/tasarlamak</a:t>
            </a:r>
          </a:p>
          <a:p>
            <a:pPr marL="457200" indent="-457200">
              <a:buAutoNum type="arabicPeriod"/>
            </a:pPr>
            <a:r>
              <a:rPr lang="tr-TR" sz="2400" b="1" dirty="0" smtClean="0"/>
              <a:t>Finansman: </a:t>
            </a:r>
            <a:r>
              <a:rPr lang="tr-TR" sz="2400" dirty="0"/>
              <a:t>M</a:t>
            </a:r>
            <a:r>
              <a:rPr lang="tr-TR" sz="2400" dirty="0" smtClean="0"/>
              <a:t>ali kaynak</a:t>
            </a:r>
          </a:p>
          <a:p>
            <a:pPr marL="457200" indent="-457200">
              <a:buAutoNum type="arabicPeriod"/>
            </a:pPr>
            <a:r>
              <a:rPr lang="tr-TR" sz="2400" b="1" dirty="0" smtClean="0"/>
              <a:t>Pazarlama: </a:t>
            </a:r>
            <a:r>
              <a:rPr lang="tr-TR" sz="2400" dirty="0" smtClean="0"/>
              <a:t>Mevcut ve yeni müşterilere ürün ya da hizmeti tanıtmak</a:t>
            </a:r>
          </a:p>
          <a:p>
            <a:pPr marL="457200" indent="-457200" algn="just">
              <a:buAutoNum type="arabicPeriod"/>
            </a:pPr>
            <a:r>
              <a:rPr lang="tr-TR" sz="2400" b="1" dirty="0" smtClean="0"/>
              <a:t>Sürdürülebilirlik: </a:t>
            </a:r>
            <a:r>
              <a:rPr lang="tr-TR" sz="2400" dirty="0" smtClean="0"/>
              <a:t>Yeni ürün ve hizmetlerden gelen rekabet avantajının sürekli olabilmesi için hem </a:t>
            </a:r>
            <a:r>
              <a:rPr lang="tr-TR" sz="2400" u="sng" dirty="0" smtClean="0"/>
              <a:t>araştırmayı sürdürmek </a:t>
            </a:r>
            <a:r>
              <a:rPr lang="tr-TR" sz="2400" dirty="0" smtClean="0"/>
              <a:t>hem de buluşları devlet koruması altına almak (</a:t>
            </a:r>
            <a:r>
              <a:rPr lang="tr-TR" sz="2400" u="sng" dirty="0" smtClean="0"/>
              <a:t>Patent başvurusu yapmak</a:t>
            </a:r>
            <a:r>
              <a:rPr lang="tr-TR" sz="2400" dirty="0" smtClean="0"/>
              <a:t>)</a:t>
            </a:r>
            <a:endParaRPr lang="tr-TR" sz="2400" dirty="0"/>
          </a:p>
        </p:txBody>
      </p:sp>
    </p:spTree>
    <p:extLst>
      <p:ext uri="{BB962C8B-B14F-4D97-AF65-F5344CB8AC3E}">
        <p14:creationId xmlns:p14="http://schemas.microsoft.com/office/powerpoint/2010/main" val="12181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t>TÜBİTAK-TEYDEB 1505 Bilgilendirme Günü</a:t>
            </a:r>
            <a:endParaRPr lang="tr-TR" sz="2800" b="1" dirty="0"/>
          </a:p>
        </p:txBody>
      </p:sp>
      <p:sp>
        <p:nvSpPr>
          <p:cNvPr id="12" name="Metin kutusu 11"/>
          <p:cNvSpPr txBox="1"/>
          <p:nvPr/>
        </p:nvSpPr>
        <p:spPr>
          <a:xfrm>
            <a:off x="2047059" y="1070066"/>
            <a:ext cx="8344207" cy="861774"/>
          </a:xfrm>
          <a:prstGeom prst="rect">
            <a:avLst/>
          </a:prstGeom>
          <a:noFill/>
        </p:spPr>
        <p:txBody>
          <a:bodyPr wrap="square" rtlCol="0">
            <a:spAutoFit/>
          </a:bodyPr>
          <a:lstStyle/>
          <a:p>
            <a:pPr algn="ctr"/>
            <a:r>
              <a:rPr lang="tr-TR" sz="3200" dirty="0" smtClean="0">
                <a:solidFill>
                  <a:srgbClr val="C00000"/>
                </a:solidFill>
                <a:effectLst>
                  <a:outerShdw blurRad="38100" dist="38100" dir="2700000" algn="tl">
                    <a:srgbClr val="000000">
                      <a:alpha val="43137"/>
                    </a:srgbClr>
                  </a:outerShdw>
                </a:effectLst>
                <a:latin typeface="Calibri "/>
              </a:rPr>
              <a:t>Üniversite-Sanayi İşbirliği</a:t>
            </a:r>
          </a:p>
          <a:p>
            <a:pPr algn="ctr"/>
            <a:endParaRPr lang="tr-TR" dirty="0">
              <a:solidFill>
                <a:srgbClr val="C00000"/>
              </a:solidFill>
              <a:effectLst>
                <a:outerShdw blurRad="38100" dist="38100" dir="2700000" algn="tl">
                  <a:srgbClr val="000000">
                    <a:alpha val="43137"/>
                  </a:srgbClr>
                </a:outerShdw>
              </a:effectLst>
              <a:latin typeface="Corbel" pitchFamily="34" charset="0"/>
            </a:endParaRPr>
          </a:p>
        </p:txBody>
      </p:sp>
      <p:sp>
        <p:nvSpPr>
          <p:cNvPr id="11" name="Metin kutusu 10"/>
          <p:cNvSpPr txBox="1"/>
          <p:nvPr/>
        </p:nvSpPr>
        <p:spPr>
          <a:xfrm>
            <a:off x="459420" y="1688211"/>
            <a:ext cx="11260631" cy="3785652"/>
          </a:xfrm>
          <a:prstGeom prst="rect">
            <a:avLst/>
          </a:prstGeom>
          <a:noFill/>
        </p:spPr>
        <p:txBody>
          <a:bodyPr wrap="square" rtlCol="0">
            <a:spAutoFit/>
          </a:bodyPr>
          <a:lstStyle/>
          <a:p>
            <a:pPr>
              <a:lnSpc>
                <a:spcPct val="200000"/>
              </a:lnSpc>
            </a:pPr>
            <a:r>
              <a:rPr lang="tr-TR" sz="2400" b="1" dirty="0" smtClean="0"/>
              <a:t>Araştırma</a:t>
            </a:r>
          </a:p>
          <a:p>
            <a:pPr>
              <a:lnSpc>
                <a:spcPct val="200000"/>
              </a:lnSpc>
            </a:pPr>
            <a:r>
              <a:rPr lang="tr-TR" sz="2400" b="1" dirty="0" smtClean="0"/>
              <a:t>Geliştirme</a:t>
            </a:r>
          </a:p>
          <a:p>
            <a:pPr>
              <a:lnSpc>
                <a:spcPct val="200000"/>
              </a:lnSpc>
            </a:pPr>
            <a:endParaRPr lang="tr-TR" sz="2400" b="1" dirty="0" smtClean="0"/>
          </a:p>
          <a:p>
            <a:pPr>
              <a:lnSpc>
                <a:spcPct val="200000"/>
              </a:lnSpc>
            </a:pPr>
            <a:r>
              <a:rPr lang="tr-TR" sz="2400" b="1" dirty="0" smtClean="0"/>
              <a:t>Uygulama</a:t>
            </a:r>
          </a:p>
          <a:p>
            <a:pPr>
              <a:lnSpc>
                <a:spcPct val="200000"/>
              </a:lnSpc>
            </a:pPr>
            <a:r>
              <a:rPr lang="tr-TR" sz="2400" b="1" dirty="0" smtClean="0"/>
              <a:t>Ticarileştirme</a:t>
            </a:r>
            <a:endParaRPr lang="tr-TR" sz="2400" dirty="0"/>
          </a:p>
        </p:txBody>
      </p:sp>
      <p:sp>
        <p:nvSpPr>
          <p:cNvPr id="3" name="Sağ Ayraç 2"/>
          <p:cNvSpPr/>
          <p:nvPr/>
        </p:nvSpPr>
        <p:spPr>
          <a:xfrm>
            <a:off x="2047059" y="1931840"/>
            <a:ext cx="509328" cy="1204650"/>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pic>
        <p:nvPicPr>
          <p:cNvPr id="13" name="Resim 12"/>
          <p:cNvPicPr>
            <a:picLocks noChangeAspect="1"/>
          </p:cNvPicPr>
          <p:nvPr/>
        </p:nvPicPr>
        <p:blipFill>
          <a:blip r:embed="rId3"/>
          <a:stretch>
            <a:fillRect/>
          </a:stretch>
        </p:blipFill>
        <p:spPr>
          <a:xfrm>
            <a:off x="3057527" y="1730843"/>
            <a:ext cx="2865199" cy="1697532"/>
          </a:xfrm>
          <a:prstGeom prst="rect">
            <a:avLst/>
          </a:prstGeom>
        </p:spPr>
      </p:pic>
      <p:pic>
        <p:nvPicPr>
          <p:cNvPr id="15" name="Resim 14"/>
          <p:cNvPicPr>
            <a:picLocks noChangeAspect="1"/>
          </p:cNvPicPr>
          <p:nvPr/>
        </p:nvPicPr>
        <p:blipFill>
          <a:blip r:embed="rId4"/>
          <a:stretch>
            <a:fillRect/>
          </a:stretch>
        </p:blipFill>
        <p:spPr>
          <a:xfrm>
            <a:off x="7680959" y="3872548"/>
            <a:ext cx="2953395" cy="1817474"/>
          </a:xfrm>
          <a:prstGeom prst="rect">
            <a:avLst/>
          </a:prstGeom>
        </p:spPr>
      </p:pic>
      <p:pic>
        <p:nvPicPr>
          <p:cNvPr id="16" name="Resim 15"/>
          <p:cNvPicPr>
            <a:picLocks noChangeAspect="1"/>
          </p:cNvPicPr>
          <p:nvPr/>
        </p:nvPicPr>
        <p:blipFill>
          <a:blip r:embed="rId5"/>
          <a:stretch>
            <a:fillRect/>
          </a:stretch>
        </p:blipFill>
        <p:spPr>
          <a:xfrm>
            <a:off x="3601854" y="3872547"/>
            <a:ext cx="2805684" cy="2033632"/>
          </a:xfrm>
          <a:prstGeom prst="rect">
            <a:avLst/>
          </a:prstGeom>
        </p:spPr>
      </p:pic>
      <p:sp>
        <p:nvSpPr>
          <p:cNvPr id="17" name="Artı 16"/>
          <p:cNvSpPr/>
          <p:nvPr/>
        </p:nvSpPr>
        <p:spPr>
          <a:xfrm>
            <a:off x="6896764" y="4582885"/>
            <a:ext cx="328951" cy="2503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Sağ Ayraç 17"/>
          <p:cNvSpPr/>
          <p:nvPr/>
        </p:nvSpPr>
        <p:spPr>
          <a:xfrm>
            <a:off x="2612129" y="4230932"/>
            <a:ext cx="509328" cy="1204650"/>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9" name="Metin kutusu 18"/>
          <p:cNvSpPr txBox="1"/>
          <p:nvPr/>
        </p:nvSpPr>
        <p:spPr>
          <a:xfrm>
            <a:off x="6115685" y="2476427"/>
            <a:ext cx="4153781" cy="461665"/>
          </a:xfrm>
          <a:prstGeom prst="rect">
            <a:avLst/>
          </a:prstGeom>
          <a:noFill/>
        </p:spPr>
        <p:txBody>
          <a:bodyPr wrap="square" rtlCol="0">
            <a:spAutoFit/>
          </a:bodyPr>
          <a:lstStyle/>
          <a:p>
            <a:r>
              <a:rPr lang="tr-TR" sz="2400" b="1" dirty="0" smtClean="0"/>
              <a:t>Üniversite</a:t>
            </a:r>
            <a:endParaRPr lang="tr-TR" sz="2400" b="1" dirty="0"/>
          </a:p>
        </p:txBody>
      </p:sp>
      <p:sp>
        <p:nvSpPr>
          <p:cNvPr id="20" name="Metin kutusu 19"/>
          <p:cNvSpPr txBox="1"/>
          <p:nvPr/>
        </p:nvSpPr>
        <p:spPr>
          <a:xfrm>
            <a:off x="3894717" y="5946653"/>
            <a:ext cx="6849200" cy="461665"/>
          </a:xfrm>
          <a:prstGeom prst="rect">
            <a:avLst/>
          </a:prstGeom>
          <a:noFill/>
        </p:spPr>
        <p:txBody>
          <a:bodyPr wrap="square" rtlCol="0">
            <a:spAutoFit/>
          </a:bodyPr>
          <a:lstStyle/>
          <a:p>
            <a:r>
              <a:rPr lang="tr-TR" sz="2400" b="1" dirty="0" smtClean="0"/>
              <a:t>Devlet Destekleri           +               Sanayi kuruluşları</a:t>
            </a:r>
            <a:endParaRPr lang="tr-TR" sz="2400" b="1" dirty="0"/>
          </a:p>
        </p:txBody>
      </p:sp>
    </p:spTree>
    <p:extLst>
      <p:ext uri="{BB962C8B-B14F-4D97-AF65-F5344CB8AC3E}">
        <p14:creationId xmlns:p14="http://schemas.microsoft.com/office/powerpoint/2010/main" val="645289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21819"/>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t>TÜBİTAK-TEYDEB 1505 Bilgilendirme Günü</a:t>
            </a:r>
            <a:endParaRPr lang="tr-TR" sz="2800" b="1" dirty="0"/>
          </a:p>
        </p:txBody>
      </p:sp>
      <p:sp>
        <p:nvSpPr>
          <p:cNvPr id="12" name="Metin kutusu 11"/>
          <p:cNvSpPr txBox="1"/>
          <p:nvPr/>
        </p:nvSpPr>
        <p:spPr>
          <a:xfrm>
            <a:off x="2047059" y="1070066"/>
            <a:ext cx="8344207" cy="861774"/>
          </a:xfrm>
          <a:prstGeom prst="rect">
            <a:avLst/>
          </a:prstGeom>
          <a:noFill/>
        </p:spPr>
        <p:txBody>
          <a:bodyPr wrap="square" rtlCol="0">
            <a:spAutoFit/>
          </a:bodyPr>
          <a:lstStyle/>
          <a:p>
            <a:pPr algn="ctr"/>
            <a:r>
              <a:rPr lang="tr-TR" sz="3200" dirty="0" smtClean="0">
                <a:solidFill>
                  <a:srgbClr val="C00000"/>
                </a:solidFill>
                <a:effectLst>
                  <a:outerShdw blurRad="38100" dist="38100" dir="2700000" algn="tl">
                    <a:srgbClr val="000000">
                      <a:alpha val="43137"/>
                    </a:srgbClr>
                  </a:outerShdw>
                </a:effectLst>
              </a:rPr>
              <a:t>Üniversite- Sanayi İşbirliği</a:t>
            </a:r>
          </a:p>
          <a:p>
            <a:pPr algn="ctr"/>
            <a:endParaRPr lang="tr-TR" dirty="0">
              <a:solidFill>
                <a:srgbClr val="C00000"/>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3"/>
          <a:stretch>
            <a:fillRect/>
          </a:stretch>
        </p:blipFill>
        <p:spPr>
          <a:xfrm>
            <a:off x="521155" y="2522863"/>
            <a:ext cx="2865199" cy="1697532"/>
          </a:xfrm>
          <a:prstGeom prst="rect">
            <a:avLst/>
          </a:prstGeom>
        </p:spPr>
      </p:pic>
      <p:pic>
        <p:nvPicPr>
          <p:cNvPr id="3" name="Resim 2"/>
          <p:cNvPicPr>
            <a:picLocks noChangeAspect="1"/>
          </p:cNvPicPr>
          <p:nvPr/>
        </p:nvPicPr>
        <p:blipFill>
          <a:blip r:embed="rId4"/>
          <a:stretch>
            <a:fillRect/>
          </a:stretch>
        </p:blipFill>
        <p:spPr>
          <a:xfrm>
            <a:off x="9021440" y="2667682"/>
            <a:ext cx="2523158" cy="1552713"/>
          </a:xfrm>
          <a:prstGeom prst="rect">
            <a:avLst/>
          </a:prstGeom>
        </p:spPr>
      </p:pic>
      <p:pic>
        <p:nvPicPr>
          <p:cNvPr id="15" name="Resim 14"/>
          <p:cNvPicPr>
            <a:picLocks noChangeAspect="1"/>
          </p:cNvPicPr>
          <p:nvPr/>
        </p:nvPicPr>
        <p:blipFill rotWithShape="1">
          <a:blip r:embed="rId5"/>
          <a:srcRect t="2619" b="42122"/>
          <a:stretch/>
        </p:blipFill>
        <p:spPr>
          <a:xfrm>
            <a:off x="3023526" y="4311621"/>
            <a:ext cx="6391275" cy="2510610"/>
          </a:xfrm>
          <a:prstGeom prst="rect">
            <a:avLst/>
          </a:prstGeom>
        </p:spPr>
      </p:pic>
      <p:sp>
        <p:nvSpPr>
          <p:cNvPr id="11" name="Metin kutusu 10"/>
          <p:cNvSpPr txBox="1"/>
          <p:nvPr/>
        </p:nvSpPr>
        <p:spPr>
          <a:xfrm flipH="1">
            <a:off x="3386354" y="2466069"/>
            <a:ext cx="5497499" cy="2308324"/>
          </a:xfrm>
          <a:prstGeom prst="rect">
            <a:avLst/>
          </a:prstGeom>
          <a:noFill/>
        </p:spPr>
        <p:txBody>
          <a:bodyPr wrap="square" rtlCol="0">
            <a:spAutoFit/>
          </a:bodyPr>
          <a:lstStyle/>
          <a:p>
            <a:pPr>
              <a:lnSpc>
                <a:spcPct val="200000"/>
              </a:lnSpc>
            </a:pPr>
            <a:r>
              <a:rPr lang="tr-TR" dirty="0" smtClean="0"/>
              <a:t>     Üniversitelerin </a:t>
            </a:r>
          </a:p>
          <a:p>
            <a:pPr marL="285750" indent="-285750">
              <a:lnSpc>
                <a:spcPct val="200000"/>
              </a:lnSpc>
              <a:buFontTx/>
              <a:buChar char="-"/>
            </a:pPr>
            <a:r>
              <a:rPr lang="tr-TR" dirty="0" smtClean="0"/>
              <a:t>Araştırma faaliyetleri ise </a:t>
            </a:r>
            <a:r>
              <a:rPr lang="tr-TR" b="1" dirty="0" smtClean="0"/>
              <a:t>yenilik, Ar-Ge çalışmaları </a:t>
            </a:r>
            <a:endParaRPr lang="tr-TR" b="1" dirty="0"/>
          </a:p>
          <a:p>
            <a:pPr marL="285750" indent="-285750">
              <a:lnSpc>
                <a:spcPct val="200000"/>
              </a:lnSpc>
              <a:buFontTx/>
              <a:buChar char="-"/>
            </a:pPr>
            <a:r>
              <a:rPr lang="tr-TR" dirty="0" smtClean="0"/>
              <a:t>Eğitim </a:t>
            </a:r>
            <a:r>
              <a:rPr lang="tr-TR" dirty="0"/>
              <a:t>faaliyetleri nitelikli </a:t>
            </a:r>
            <a:r>
              <a:rPr lang="tr-TR" b="1" dirty="0"/>
              <a:t>insan kaynağının yetişmesi</a:t>
            </a:r>
          </a:p>
          <a:p>
            <a:pPr marL="285750" indent="-285750">
              <a:lnSpc>
                <a:spcPct val="200000"/>
              </a:lnSpc>
              <a:buFontTx/>
              <a:buChar char="-"/>
            </a:pPr>
            <a:endParaRPr lang="tr-TR" b="1" dirty="0"/>
          </a:p>
        </p:txBody>
      </p:sp>
      <p:sp>
        <p:nvSpPr>
          <p:cNvPr id="13" name="Sağ Ok 12"/>
          <p:cNvSpPr/>
          <p:nvPr/>
        </p:nvSpPr>
        <p:spPr>
          <a:xfrm>
            <a:off x="3651828" y="1580234"/>
            <a:ext cx="5762973" cy="3727608"/>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638450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6238" y="1631228"/>
            <a:ext cx="6609443" cy="4083772"/>
          </a:xfrm>
          <a:solidFill>
            <a:schemeClr val="accent3">
              <a:lumMod val="20000"/>
              <a:lumOff val="80000"/>
            </a:schemeClr>
          </a:solidFill>
        </p:spPr>
        <p:txBody>
          <a:bodyPr>
            <a:noAutofit/>
          </a:bodyPr>
          <a:lstStyle/>
          <a:p>
            <a:pPr lvl="1">
              <a:lnSpc>
                <a:spcPct val="150000"/>
              </a:lnSpc>
            </a:pPr>
            <a:r>
              <a:rPr lang="tr-TR" altLang="en-US" sz="44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pic>
        <p:nvPicPr>
          <p:cNvPr id="10" name="Resim 9"/>
          <p:cNvPicPr>
            <a:picLocks noChangeAspect="1"/>
          </p:cNvPicPr>
          <p:nvPr/>
        </p:nvPicPr>
        <p:blipFill rotWithShape="1">
          <a:blip r:embed="rId3"/>
          <a:srcRect l="66079"/>
          <a:stretch/>
        </p:blipFill>
        <p:spPr>
          <a:xfrm>
            <a:off x="7332908" y="1631228"/>
            <a:ext cx="4163785" cy="4083772"/>
          </a:xfrm>
          <a:prstGeom prst="rect">
            <a:avLst/>
          </a:prstGeom>
        </p:spPr>
      </p:pic>
    </p:spTree>
    <p:extLst>
      <p:ext uri="{BB962C8B-B14F-4D97-AF65-F5344CB8AC3E}">
        <p14:creationId xmlns:p14="http://schemas.microsoft.com/office/powerpoint/2010/main" val="592138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Title 1"/>
          <p:cNvSpPr txBox="1">
            <a:spLocks/>
          </p:cNvSpPr>
          <p:nvPr/>
        </p:nvSpPr>
        <p:spPr>
          <a:xfrm>
            <a:off x="1958320" y="834491"/>
            <a:ext cx="7762990" cy="570356"/>
          </a:xfrm>
          <a:prstGeom prst="rect">
            <a:avLst/>
          </a:prstGeom>
          <a:solidFill>
            <a:schemeClr val="bg2">
              <a:lumMod val="9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smtClean="0">
                <a:latin typeface="+mn-lt"/>
              </a:rPr>
              <a:t>TÜBİTAK TEYDEB Ar-Ge ve Yenilik Destek Programları</a:t>
            </a:r>
            <a:endParaRPr lang="tr-TR" sz="2400" b="1" dirty="0">
              <a:latin typeface="+mn-lt"/>
            </a:endParaRPr>
          </a:p>
        </p:txBody>
      </p:sp>
      <p:sp>
        <p:nvSpPr>
          <p:cNvPr id="10" name="Dikdörtgen 9"/>
          <p:cNvSpPr/>
          <p:nvPr/>
        </p:nvSpPr>
        <p:spPr>
          <a:xfrm>
            <a:off x="213360" y="1427934"/>
            <a:ext cx="8505945" cy="5262979"/>
          </a:xfrm>
          <a:prstGeom prst="rect">
            <a:avLst/>
          </a:prstGeom>
          <a:solidFill>
            <a:schemeClr val="bg2"/>
          </a:solidFill>
        </p:spPr>
        <p:txBody>
          <a:bodyPr wrap="square">
            <a:spAutoFit/>
          </a:bodyPr>
          <a:lstStyle/>
          <a:p>
            <a:pPr lvl="1">
              <a:lnSpc>
                <a:spcPct val="150000"/>
              </a:lnSpc>
            </a:pPr>
            <a:r>
              <a:rPr lang="tr-TR" altLang="en-US" sz="1600" b="1" dirty="0" smtClean="0">
                <a:solidFill>
                  <a:srgbClr val="C00000"/>
                </a:solidFill>
                <a:latin typeface="+mn-lt"/>
                <a:ea typeface="MS PGothic" panose="020B0600070205080204" pitchFamily="34" charset="-128"/>
              </a:rPr>
              <a:t>Ulusal Destekler</a:t>
            </a:r>
          </a:p>
          <a:p>
            <a:pPr lvl="1">
              <a:lnSpc>
                <a:spcPct val="150000"/>
              </a:lnSpc>
            </a:pPr>
            <a:r>
              <a:rPr lang="tr-TR" altLang="en-US" sz="1600" dirty="0" smtClean="0">
                <a:latin typeface="+mn-lt"/>
                <a:ea typeface="MS PGothic" panose="020B0600070205080204" pitchFamily="34" charset="-128"/>
              </a:rPr>
              <a:t>1501 - TÜBİTAK Sanayi Ar-Ge Projeleri Destekleme Programı</a:t>
            </a:r>
          </a:p>
          <a:p>
            <a:pPr lvl="1">
              <a:lnSpc>
                <a:spcPct val="150000"/>
              </a:lnSpc>
            </a:pPr>
            <a:r>
              <a:rPr lang="tr-TR" altLang="en-US" sz="1600" dirty="0" smtClean="0">
                <a:latin typeface="+mn-lt"/>
                <a:ea typeface="MS PGothic" panose="020B0600070205080204" pitchFamily="34" charset="-128"/>
              </a:rPr>
              <a:t>1503 - Proje Pazarları Destekleme Programı</a:t>
            </a:r>
          </a:p>
          <a:p>
            <a:pPr lvl="1">
              <a:lnSpc>
                <a:spcPct val="150000"/>
              </a:lnSpc>
            </a:pPr>
            <a:r>
              <a:rPr lang="tr-TR" altLang="en-US" sz="1600" dirty="0" smtClean="0">
                <a:solidFill>
                  <a:srgbClr val="C00000"/>
                </a:solidFill>
                <a:latin typeface="+mn-lt"/>
                <a:ea typeface="MS PGothic" panose="020B0600070205080204" pitchFamily="34" charset="-128"/>
              </a:rPr>
              <a:t>1505 - Üniversite-Sanayi İşbirliği Destek Programı</a:t>
            </a:r>
          </a:p>
          <a:p>
            <a:pPr lvl="1">
              <a:lnSpc>
                <a:spcPct val="150000"/>
              </a:lnSpc>
            </a:pPr>
            <a:r>
              <a:rPr lang="tr-TR" altLang="en-US" sz="1600" dirty="0" smtClean="0">
                <a:latin typeface="+mn-lt"/>
                <a:ea typeface="MS PGothic" panose="020B0600070205080204" pitchFamily="34" charset="-128"/>
              </a:rPr>
              <a:t>1507 - TÜBİTAK KOBİ Ar-Ge Başlangıç Destek Programı</a:t>
            </a:r>
          </a:p>
          <a:p>
            <a:pPr lvl="1">
              <a:lnSpc>
                <a:spcPct val="150000"/>
              </a:lnSpc>
            </a:pPr>
            <a:r>
              <a:rPr lang="tr-TR" altLang="en-US" sz="1600" dirty="0" smtClean="0">
                <a:latin typeface="+mn-lt"/>
                <a:ea typeface="MS PGothic" panose="020B0600070205080204" pitchFamily="34" charset="-128"/>
              </a:rPr>
              <a:t>1511 - TÜBİTAK Öncelikli Alanlar Araştırma Teknoloji Geliştirme ve Yenilik P. D. P.</a:t>
            </a:r>
          </a:p>
          <a:p>
            <a:pPr lvl="1">
              <a:lnSpc>
                <a:spcPct val="150000"/>
              </a:lnSpc>
            </a:pPr>
            <a:r>
              <a:rPr lang="tr-TR" altLang="en-US" sz="1600" dirty="0" smtClean="0">
                <a:latin typeface="+mn-lt"/>
                <a:ea typeface="MS PGothic" panose="020B0600070205080204" pitchFamily="34" charset="-128"/>
              </a:rPr>
              <a:t>1512 - Girişimcilik Aşamalı Destek Programı</a:t>
            </a:r>
          </a:p>
          <a:p>
            <a:pPr lvl="1">
              <a:lnSpc>
                <a:spcPct val="150000"/>
              </a:lnSpc>
            </a:pPr>
            <a:r>
              <a:rPr lang="tr-TR" altLang="en-US" sz="1600" dirty="0" smtClean="0">
                <a:latin typeface="+mn-lt"/>
                <a:ea typeface="MS PGothic" panose="020B0600070205080204" pitchFamily="34" charset="-128"/>
              </a:rPr>
              <a:t>1513 - Teknoloji Transfer Ofisleri Destekleme Programı</a:t>
            </a:r>
          </a:p>
          <a:p>
            <a:pPr lvl="1">
              <a:lnSpc>
                <a:spcPct val="150000"/>
              </a:lnSpc>
            </a:pPr>
            <a:r>
              <a:rPr lang="tr-TR" altLang="en-US" sz="1600" dirty="0" smtClean="0">
                <a:latin typeface="+mn-lt"/>
                <a:ea typeface="MS PGothic" panose="020B0600070205080204" pitchFamily="34" charset="-128"/>
              </a:rPr>
              <a:t>1514 - Girişim Sermayesi Destekleme Programı (GİSDEP)</a:t>
            </a:r>
          </a:p>
          <a:p>
            <a:pPr lvl="1" eaLnBrk="1" hangingPunct="1">
              <a:lnSpc>
                <a:spcPct val="150000"/>
              </a:lnSpc>
            </a:pPr>
            <a:r>
              <a:rPr lang="tr-TR" altLang="en-US" sz="1600" dirty="0" smtClean="0">
                <a:latin typeface="+mn-lt"/>
                <a:ea typeface="MS PGothic" panose="020B0600070205080204" pitchFamily="34" charset="-128"/>
              </a:rPr>
              <a:t>1515 - Öncü Ar-Ge Laboratuvarları Destekleme Programı</a:t>
            </a:r>
          </a:p>
          <a:p>
            <a:pPr lvl="1">
              <a:lnSpc>
                <a:spcPct val="150000"/>
              </a:lnSpc>
            </a:pPr>
            <a:r>
              <a:rPr lang="tr-TR" altLang="en-US" sz="1600" dirty="0" smtClean="0">
                <a:latin typeface="+mn-lt"/>
                <a:ea typeface="MS PGothic" panose="020B0600070205080204" pitchFamily="34" charset="-128"/>
              </a:rPr>
              <a:t>1601 - Yenilik Girişimcilik Alanlarında Kapasite Artırılmasına Yönelik D.P.</a:t>
            </a:r>
          </a:p>
          <a:p>
            <a:pPr lvl="1" eaLnBrk="1" hangingPunct="1">
              <a:lnSpc>
                <a:spcPct val="150000"/>
              </a:lnSpc>
            </a:pPr>
            <a:r>
              <a:rPr lang="tr-TR" altLang="en-US" sz="1600" dirty="0" smtClean="0">
                <a:latin typeface="+mn-lt"/>
                <a:ea typeface="MS PGothic" panose="020B0600070205080204" pitchFamily="34" charset="-128"/>
              </a:rPr>
              <a:t>1602 - </a:t>
            </a:r>
            <a:r>
              <a:rPr lang="tr-TR" altLang="en-US" sz="1600" dirty="0">
                <a:latin typeface="+mn-lt"/>
                <a:ea typeface="MS PGothic" panose="020B0600070205080204" pitchFamily="34" charset="-128"/>
              </a:rPr>
              <a:t>Patent Destekleme Programı</a:t>
            </a:r>
          </a:p>
          <a:p>
            <a:pPr lvl="1" eaLnBrk="1" hangingPunct="1">
              <a:lnSpc>
                <a:spcPct val="150000"/>
              </a:lnSpc>
            </a:pPr>
            <a:r>
              <a:rPr lang="tr-TR" altLang="en-US" sz="1600" dirty="0" smtClean="0">
                <a:latin typeface="+mn-lt"/>
                <a:ea typeface="MS PGothic" panose="020B0600070205080204" pitchFamily="34" charset="-128"/>
              </a:rPr>
              <a:t>Siparişe Dayalı Ar-Ge Projeleri için KOBİ Destekleme Çağrısı</a:t>
            </a:r>
          </a:p>
          <a:p>
            <a:pPr lvl="1" eaLnBrk="1" hangingPunct="1">
              <a:lnSpc>
                <a:spcPct val="150000"/>
              </a:lnSpc>
            </a:pPr>
            <a:r>
              <a:rPr lang="tr-TR" altLang="en-US" sz="1600" dirty="0" smtClean="0">
                <a:ea typeface="MS PGothic" panose="020B0600070205080204" pitchFamily="34" charset="-128"/>
              </a:rPr>
              <a:t>Patent Tabanlı Teknoloji Transferi Destekleme Çağrısı</a:t>
            </a:r>
          </a:p>
        </p:txBody>
      </p:sp>
      <p:sp>
        <p:nvSpPr>
          <p:cNvPr id="11" name="Unvan 1"/>
          <p:cNvSpPr>
            <a:spLocks noGrp="1"/>
          </p:cNvSpPr>
          <p:nvPr>
            <p:ph type="title"/>
          </p:nvPr>
        </p:nvSpPr>
        <p:spPr>
          <a:xfrm>
            <a:off x="213360" y="40636"/>
            <a:ext cx="10530557" cy="776288"/>
          </a:xfrm>
        </p:spPr>
        <p:txBody>
          <a:bodyPr>
            <a:noAutofit/>
          </a:bodyPr>
          <a:lstStyle/>
          <a:p>
            <a:r>
              <a:rPr lang="tr-TR" sz="2800" b="1" dirty="0"/>
              <a:t>TÜBİTAK-TEYDEB 1505 Bilgilendirme Günü</a:t>
            </a:r>
          </a:p>
        </p:txBody>
      </p:sp>
      <p:sp>
        <p:nvSpPr>
          <p:cNvPr id="12" name="Dikdörtgen 11"/>
          <p:cNvSpPr/>
          <p:nvPr/>
        </p:nvSpPr>
        <p:spPr>
          <a:xfrm>
            <a:off x="7680959" y="1436012"/>
            <a:ext cx="4305655" cy="5262979"/>
          </a:xfrm>
          <a:prstGeom prst="rect">
            <a:avLst/>
          </a:prstGeom>
          <a:solidFill>
            <a:schemeClr val="bg2"/>
          </a:solidFill>
        </p:spPr>
        <p:txBody>
          <a:bodyPr wrap="square">
            <a:spAutoFit/>
          </a:bodyPr>
          <a:lstStyle/>
          <a:p>
            <a:pPr lvl="1" eaLnBrk="1" hangingPunct="1">
              <a:lnSpc>
                <a:spcPct val="150000"/>
              </a:lnSpc>
            </a:pPr>
            <a:r>
              <a:rPr lang="tr-TR" altLang="en-US" sz="1600" b="1" dirty="0" smtClean="0">
                <a:solidFill>
                  <a:srgbClr val="C00000"/>
                </a:solidFill>
                <a:latin typeface="+mn-lt"/>
                <a:ea typeface="MS PGothic" panose="020B0600070205080204" pitchFamily="34" charset="-128"/>
              </a:rPr>
              <a:t>Uluslararası Destekler</a:t>
            </a:r>
            <a:endParaRPr lang="tr-TR" altLang="en-US" sz="1600" b="1" dirty="0">
              <a:solidFill>
                <a:srgbClr val="C00000"/>
              </a:solidFill>
              <a:latin typeface="+mn-lt"/>
              <a:ea typeface="MS PGothic" panose="020B0600070205080204" pitchFamily="34" charset="-128"/>
            </a:endParaRPr>
          </a:p>
          <a:p>
            <a:pPr lvl="1" eaLnBrk="1" hangingPunct="1">
              <a:lnSpc>
                <a:spcPct val="150000"/>
              </a:lnSpc>
            </a:pPr>
            <a:r>
              <a:rPr lang="tr-TR" altLang="en-US" sz="1600" dirty="0" smtClean="0">
                <a:latin typeface="+mn-lt"/>
                <a:ea typeface="MS PGothic" panose="020B0600070205080204" pitchFamily="34" charset="-128"/>
              </a:rPr>
              <a:t>Ufuk2020</a:t>
            </a:r>
          </a:p>
          <a:p>
            <a:pPr lvl="1" eaLnBrk="1" hangingPunct="1">
              <a:lnSpc>
                <a:spcPct val="150000"/>
              </a:lnSpc>
            </a:pPr>
            <a:r>
              <a:rPr lang="tr-TR" altLang="en-US" sz="1600" dirty="0" smtClean="0">
                <a:latin typeface="+mn-lt"/>
                <a:ea typeface="MS PGothic" panose="020B0600070205080204" pitchFamily="34" charset="-128"/>
              </a:rPr>
              <a:t>1509 – Uluslararası Sanayi Ar-Ge Projeleri Destekleme Programı</a:t>
            </a:r>
          </a:p>
          <a:p>
            <a:pPr lvl="1" eaLnBrk="1" hangingPunct="1">
              <a:lnSpc>
                <a:spcPct val="150000"/>
              </a:lnSpc>
            </a:pPr>
            <a:endParaRPr lang="tr-TR" altLang="en-US" sz="1600" dirty="0">
              <a:solidFill>
                <a:srgbClr val="C00000"/>
              </a:solidFill>
              <a:ea typeface="MS PGothic" panose="020B0600070205080204" pitchFamily="34" charset="-128"/>
            </a:endParaRPr>
          </a:p>
          <a:p>
            <a:pPr lvl="1" eaLnBrk="1" hangingPunct="1">
              <a:lnSpc>
                <a:spcPct val="150000"/>
              </a:lnSpc>
            </a:pPr>
            <a:endParaRPr lang="tr-TR" altLang="en-US" sz="1600" dirty="0" smtClean="0">
              <a:solidFill>
                <a:srgbClr val="C00000"/>
              </a:solidFill>
              <a:latin typeface="+mn-lt"/>
              <a:ea typeface="MS PGothic" panose="020B0600070205080204" pitchFamily="34" charset="-128"/>
            </a:endParaRPr>
          </a:p>
          <a:p>
            <a:pPr lvl="1" eaLnBrk="1" hangingPunct="1">
              <a:lnSpc>
                <a:spcPct val="150000"/>
              </a:lnSpc>
            </a:pPr>
            <a:endParaRPr lang="tr-TR" altLang="en-US" sz="1600" dirty="0">
              <a:solidFill>
                <a:srgbClr val="C00000"/>
              </a:solidFill>
              <a:ea typeface="MS PGothic" panose="020B0600070205080204" pitchFamily="34" charset="-128"/>
            </a:endParaRPr>
          </a:p>
          <a:p>
            <a:pPr lvl="1" eaLnBrk="1" hangingPunct="1">
              <a:lnSpc>
                <a:spcPct val="150000"/>
              </a:lnSpc>
            </a:pPr>
            <a:endParaRPr lang="tr-TR" altLang="en-US" sz="1600" dirty="0" smtClean="0">
              <a:solidFill>
                <a:srgbClr val="C00000"/>
              </a:solidFill>
              <a:latin typeface="+mn-lt"/>
              <a:ea typeface="MS PGothic" panose="020B0600070205080204" pitchFamily="34" charset="-128"/>
            </a:endParaRPr>
          </a:p>
          <a:p>
            <a:pPr lvl="1" eaLnBrk="1" hangingPunct="1">
              <a:lnSpc>
                <a:spcPct val="150000"/>
              </a:lnSpc>
            </a:pPr>
            <a:endParaRPr lang="tr-TR" altLang="en-US" sz="1600" dirty="0">
              <a:solidFill>
                <a:srgbClr val="C00000"/>
              </a:solidFill>
              <a:ea typeface="MS PGothic" panose="020B0600070205080204" pitchFamily="34" charset="-128"/>
            </a:endParaRPr>
          </a:p>
          <a:p>
            <a:pPr lvl="1" eaLnBrk="1" hangingPunct="1">
              <a:lnSpc>
                <a:spcPct val="150000"/>
              </a:lnSpc>
            </a:pPr>
            <a:endParaRPr lang="tr-TR" altLang="en-US" sz="1600" dirty="0" smtClean="0">
              <a:solidFill>
                <a:srgbClr val="C00000"/>
              </a:solidFill>
              <a:latin typeface="+mn-lt"/>
              <a:ea typeface="MS PGothic" panose="020B0600070205080204" pitchFamily="34" charset="-128"/>
            </a:endParaRPr>
          </a:p>
          <a:p>
            <a:pPr lvl="1" eaLnBrk="1" hangingPunct="1">
              <a:lnSpc>
                <a:spcPct val="150000"/>
              </a:lnSpc>
            </a:pPr>
            <a:endParaRPr lang="tr-TR" altLang="en-US" sz="1600" dirty="0">
              <a:solidFill>
                <a:srgbClr val="C00000"/>
              </a:solidFill>
              <a:ea typeface="MS PGothic" panose="020B0600070205080204" pitchFamily="34" charset="-128"/>
            </a:endParaRPr>
          </a:p>
          <a:p>
            <a:pPr lvl="1" eaLnBrk="1" hangingPunct="1">
              <a:lnSpc>
                <a:spcPct val="150000"/>
              </a:lnSpc>
            </a:pPr>
            <a:endParaRPr lang="tr-TR" altLang="en-US" sz="1600" dirty="0" smtClean="0">
              <a:solidFill>
                <a:srgbClr val="C00000"/>
              </a:solidFill>
              <a:latin typeface="+mn-lt"/>
              <a:ea typeface="MS PGothic" panose="020B0600070205080204" pitchFamily="34" charset="-128"/>
            </a:endParaRPr>
          </a:p>
          <a:p>
            <a:pPr lvl="1" eaLnBrk="1" hangingPunct="1">
              <a:lnSpc>
                <a:spcPct val="150000"/>
              </a:lnSpc>
            </a:pPr>
            <a:endParaRPr lang="tr-TR" altLang="en-US" sz="1600" dirty="0">
              <a:solidFill>
                <a:srgbClr val="C00000"/>
              </a:solidFill>
              <a:ea typeface="MS PGothic" panose="020B0600070205080204" pitchFamily="34" charset="-128"/>
            </a:endParaRPr>
          </a:p>
          <a:p>
            <a:pPr lvl="1" eaLnBrk="1" hangingPunct="1">
              <a:lnSpc>
                <a:spcPct val="150000"/>
              </a:lnSpc>
            </a:pPr>
            <a:endParaRPr lang="tr-TR" altLang="en-US" sz="1600" dirty="0" smtClean="0">
              <a:solidFill>
                <a:srgbClr val="C00000"/>
              </a:solidFill>
              <a:latin typeface="+mn-lt"/>
              <a:ea typeface="MS PGothic" panose="020B0600070205080204" pitchFamily="34" charset="-128"/>
            </a:endParaRPr>
          </a:p>
        </p:txBody>
      </p:sp>
    </p:spTree>
    <p:extLst>
      <p:ext uri="{BB962C8B-B14F-4D97-AF65-F5344CB8AC3E}">
        <p14:creationId xmlns:p14="http://schemas.microsoft.com/office/powerpoint/2010/main" val="273618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Yuvarlatılmış Dikdörtgen 10"/>
          <p:cNvSpPr/>
          <p:nvPr/>
        </p:nvSpPr>
        <p:spPr>
          <a:xfrm>
            <a:off x="213361" y="1811971"/>
            <a:ext cx="11761264" cy="4728529"/>
          </a:xfrm>
          <a:prstGeom prst="roundRect">
            <a:avLst/>
          </a:prstGeom>
          <a:no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325107" y="1040944"/>
            <a:ext cx="7867469" cy="547007"/>
          </a:xfrm>
          <a:solidFill>
            <a:schemeClr val="accent3">
              <a:lumMod val="20000"/>
              <a:lumOff val="80000"/>
            </a:schemeClr>
          </a:solidFill>
        </p:spPr>
        <p:txBody>
          <a:bodyPr>
            <a:noAutofit/>
          </a:bodyPr>
          <a:lstStyle/>
          <a:p>
            <a:pPr lvl="1">
              <a:lnSpc>
                <a:spcPct val="150000"/>
              </a:lnSpc>
            </a:pPr>
            <a:r>
              <a:rPr lang="tr-TR" altLang="en-US" sz="2000" dirty="0">
                <a:solidFill>
                  <a:srgbClr val="C00000"/>
                </a:solidFill>
                <a:ea typeface="MS PGothic" panose="020B0600070205080204" pitchFamily="34" charset="-128"/>
              </a:rPr>
              <a:t>1505 - Üniversite-Sanayi İşbirliği Destek Programı</a:t>
            </a:r>
          </a:p>
        </p:txBody>
      </p:sp>
      <p:grpSp>
        <p:nvGrpSpPr>
          <p:cNvPr id="4" name="Grup 3"/>
          <p:cNvGrpSpPr/>
          <p:nvPr/>
        </p:nvGrpSpPr>
        <p:grpSpPr>
          <a:xfrm>
            <a:off x="60960" y="40637"/>
            <a:ext cx="8612170" cy="721365"/>
            <a:chOff x="0" y="-3"/>
            <a:chExt cx="8612170" cy="721365"/>
          </a:xfrm>
          <a:solidFill>
            <a:srgbClr val="00B0F0"/>
          </a:solidFill>
        </p:grpSpPr>
        <p:sp>
          <p:nvSpPr>
            <p:cNvPr id="5" name="Dikdörtgen 4"/>
            <p:cNvSpPr/>
            <p:nvPr/>
          </p:nvSpPr>
          <p:spPr>
            <a:xfrm>
              <a:off x="0" y="-3"/>
              <a:ext cx="7620000" cy="72136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Köşeli Çift Ayraç 5"/>
            <p:cNvSpPr/>
            <p:nvPr/>
          </p:nvSpPr>
          <p:spPr>
            <a:xfrm>
              <a:off x="7274560" y="-2"/>
              <a:ext cx="857056" cy="721363"/>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Köşeli Çift Ayraç 6"/>
            <p:cNvSpPr/>
            <p:nvPr/>
          </p:nvSpPr>
          <p:spPr>
            <a:xfrm>
              <a:off x="7867359" y="0"/>
              <a:ext cx="744811" cy="721362"/>
            </a:xfrm>
            <a:prstGeom prst="chevr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801" y="82423"/>
            <a:ext cx="2658232" cy="691869"/>
          </a:xfrm>
          <a:prstGeom prst="rect">
            <a:avLst/>
          </a:prstGeom>
        </p:spPr>
      </p:pic>
      <p:sp>
        <p:nvSpPr>
          <p:cNvPr id="9" name="Unvan 1"/>
          <p:cNvSpPr txBox="1">
            <a:spLocks/>
          </p:cNvSpPr>
          <p:nvPr/>
        </p:nvSpPr>
        <p:spPr>
          <a:xfrm>
            <a:off x="213360" y="40636"/>
            <a:ext cx="10530557" cy="7762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t>TÜBİTAK-TEYDEB 1505 Bilgilendirme Günü</a:t>
            </a:r>
          </a:p>
        </p:txBody>
      </p:sp>
      <p:sp>
        <p:nvSpPr>
          <p:cNvPr id="3" name="Dikdörtgen 2"/>
          <p:cNvSpPr/>
          <p:nvPr/>
        </p:nvSpPr>
        <p:spPr>
          <a:xfrm>
            <a:off x="276981" y="2334986"/>
            <a:ext cx="11649517" cy="3785652"/>
          </a:xfrm>
          <a:prstGeom prst="rect">
            <a:avLst/>
          </a:prstGeom>
        </p:spPr>
        <p:txBody>
          <a:bodyPr wrap="square">
            <a:spAutoFit/>
          </a:bodyPr>
          <a:lstStyle/>
          <a:p>
            <a:pPr algn="ctr">
              <a:lnSpc>
                <a:spcPct val="200000"/>
              </a:lnSpc>
            </a:pPr>
            <a:r>
              <a:rPr lang="tr-TR" sz="2400" b="1" dirty="0">
                <a:solidFill>
                  <a:srgbClr val="333333"/>
                </a:solidFill>
                <a:ea typeface="Verdana" panose="020B0604030504040204" pitchFamily="34" charset="0"/>
              </a:rPr>
              <a:t>Bu programla, üniversite/kamu araştırma merkez ve enstitülerindeki bilgi birikimi ve teknolojinin, </a:t>
            </a:r>
            <a:r>
              <a:rPr lang="tr-TR" sz="2400" b="1" dirty="0" smtClean="0">
                <a:solidFill>
                  <a:srgbClr val="333333"/>
                </a:solidFill>
                <a:ea typeface="Verdana" panose="020B0604030504040204" pitchFamily="34" charset="0"/>
              </a:rPr>
              <a:t>Türkiye’de </a:t>
            </a:r>
            <a:r>
              <a:rPr lang="tr-TR" sz="2400" b="1" dirty="0">
                <a:solidFill>
                  <a:srgbClr val="333333"/>
                </a:solidFill>
                <a:ea typeface="Verdana" panose="020B0604030504040204" pitchFamily="34" charset="0"/>
              </a:rPr>
              <a:t>yerleşik ve  </a:t>
            </a:r>
            <a:r>
              <a:rPr lang="tr-TR" sz="2400" b="1" dirty="0" smtClean="0">
                <a:solidFill>
                  <a:srgbClr val="333333"/>
                </a:solidFill>
                <a:ea typeface="Verdana" panose="020B0604030504040204" pitchFamily="34" charset="0"/>
              </a:rPr>
              <a:t>proje sonuçlarını</a:t>
            </a:r>
            <a:r>
              <a:rPr lang="tr-TR" sz="2400" b="1" dirty="0">
                <a:solidFill>
                  <a:srgbClr val="333333"/>
                </a:solidFill>
                <a:ea typeface="Verdana" panose="020B0604030504040204" pitchFamily="34" charset="0"/>
              </a:rPr>
              <a:t>  Türkiye’de  uygulamayı  taahhüt  eden  </a:t>
            </a:r>
            <a:r>
              <a:rPr lang="tr-TR" sz="2400" b="1" dirty="0" smtClean="0">
                <a:solidFill>
                  <a:srgbClr val="333333"/>
                </a:solidFill>
                <a:ea typeface="Verdana" panose="020B0604030504040204" pitchFamily="34" charset="0"/>
              </a:rPr>
              <a:t>kuruluşların</a:t>
            </a:r>
            <a:r>
              <a:rPr lang="tr-TR" sz="2400" b="1" dirty="0">
                <a:solidFill>
                  <a:srgbClr val="333333"/>
                </a:solidFill>
                <a:ea typeface="Verdana" panose="020B0604030504040204" pitchFamily="34" charset="0"/>
              </a:rPr>
              <a:t>  </a:t>
            </a:r>
            <a:r>
              <a:rPr lang="tr-TR" sz="2400" b="1" dirty="0" smtClean="0">
                <a:solidFill>
                  <a:srgbClr val="333333"/>
                </a:solidFill>
                <a:ea typeface="Verdana" panose="020B0604030504040204" pitchFamily="34" charset="0"/>
              </a:rPr>
              <a:t>ihtiyaçları</a:t>
            </a:r>
            <a:r>
              <a:rPr lang="tr-TR" sz="2400" b="1" dirty="0">
                <a:solidFill>
                  <a:srgbClr val="333333"/>
                </a:solidFill>
                <a:ea typeface="Verdana" panose="020B0604030504040204" pitchFamily="34" charset="0"/>
              </a:rPr>
              <a:t>  doğrultusunda</a:t>
            </a:r>
            <a:r>
              <a:rPr lang="tr-TR" sz="2400" b="1" dirty="0" smtClean="0">
                <a:solidFill>
                  <a:srgbClr val="333333"/>
                </a:solidFill>
                <a:ea typeface="Verdana" panose="020B0604030504040204" pitchFamily="34" charset="0"/>
              </a:rPr>
              <a:t>,</a:t>
            </a:r>
          </a:p>
          <a:p>
            <a:pPr algn="ctr">
              <a:lnSpc>
                <a:spcPct val="200000"/>
              </a:lnSpc>
            </a:pPr>
            <a:r>
              <a:rPr lang="tr-TR" sz="2400" b="1" dirty="0" smtClean="0">
                <a:solidFill>
                  <a:srgbClr val="333333"/>
                </a:solidFill>
                <a:ea typeface="Verdana" panose="020B0604030504040204" pitchFamily="34" charset="0"/>
              </a:rPr>
              <a:t>ürüne</a:t>
            </a:r>
            <a:r>
              <a:rPr lang="tr-TR" sz="2400" b="1" dirty="0">
                <a:solidFill>
                  <a:srgbClr val="333333"/>
                </a:solidFill>
                <a:ea typeface="Verdana" panose="020B0604030504040204" pitchFamily="34" charset="0"/>
              </a:rPr>
              <a:t>  ya  da sürece dönüştürülerek sanayiye aktarılması yoluyla ticarileştirilmesine katkı sağlamak amaçlanmıştır. </a:t>
            </a:r>
            <a:endParaRPr lang="tr-TR" sz="2400" b="1" dirty="0">
              <a:ea typeface="Verdana" panose="020B0604030504040204" pitchFamily="34" charset="0"/>
            </a:endParaRPr>
          </a:p>
        </p:txBody>
      </p:sp>
    </p:spTree>
    <p:extLst>
      <p:ext uri="{BB962C8B-B14F-4D97-AF65-F5344CB8AC3E}">
        <p14:creationId xmlns:p14="http://schemas.microsoft.com/office/powerpoint/2010/main" val="2331690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1825</Words>
  <Application>Microsoft Office PowerPoint</Application>
  <PresentationFormat>Geniş ekran</PresentationFormat>
  <Paragraphs>279</Paragraphs>
  <Slides>36</Slides>
  <Notes>2</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36</vt:i4>
      </vt:variant>
    </vt:vector>
  </HeadingPairs>
  <TitlesOfParts>
    <vt:vector size="47" baseType="lpstr">
      <vt:lpstr>MS PGothic</vt:lpstr>
      <vt:lpstr>Arial</vt:lpstr>
      <vt:lpstr>Calibri</vt:lpstr>
      <vt:lpstr>Calibri </vt:lpstr>
      <vt:lpstr>Calibri Light</vt:lpstr>
      <vt:lpstr>Corbel</vt:lpstr>
      <vt:lpstr>Freestyle Script</vt:lpstr>
      <vt:lpstr>Impact</vt:lpstr>
      <vt:lpstr>Verdana</vt:lpstr>
      <vt:lpstr>Wingdings</vt:lpstr>
      <vt:lpstr>Office Teması</vt:lpstr>
      <vt:lpstr>PowerPoint Sunusu</vt:lpstr>
      <vt:lpstr>PowerPoint Sunusu</vt:lpstr>
      <vt:lpstr>PowerPoint Sunusu</vt:lpstr>
      <vt:lpstr>PowerPoint Sunusu</vt:lpstr>
      <vt:lpstr>PowerPoint Sunusu</vt:lpstr>
      <vt:lpstr>PowerPoint Sunusu</vt:lpstr>
      <vt:lpstr>1505 - Üniversite-Sanayi İşbirliği Destek Programı</vt:lpstr>
      <vt:lpstr>TÜBİTAK-TEYDEB 1505 Bilgilendirme Günü</vt:lpstr>
      <vt:lpstr>1505 - Üniversite-Sanayi İşbirliği Destek Programı</vt:lpstr>
      <vt:lpstr>1505 - Üniversite-Sanayi İşbirliği Destek Programı</vt:lpstr>
      <vt:lpstr>1505 - Üniversite-Sanayi İşbirliği Destek Programı</vt:lpstr>
      <vt:lpstr>1505 - Üniversite-Sanayi İşbirliği Destek Programı</vt:lpstr>
      <vt:lpstr>Müşteri Kuruluş</vt:lpstr>
      <vt:lpstr>Yürütücü Kuruluş</vt:lpstr>
      <vt:lpstr>Proje Ekibi</vt:lpstr>
      <vt:lpstr>Proje Ekibi</vt:lpstr>
      <vt:lpstr>Proje Ekibi</vt:lpstr>
      <vt:lpstr>Proje Ekibi</vt:lpstr>
      <vt:lpstr>Proje Ekibi</vt:lpstr>
      <vt:lpstr>1505 - Üniversite-Sanayi İşbirliği Destek Programı</vt:lpstr>
      <vt:lpstr>1505 - Üniversite-Sanayi İşbirliği Destek Programı</vt:lpstr>
      <vt:lpstr>1505 - Üniversite-Sanayi İşbirliği Destek Programı</vt:lpstr>
      <vt:lpstr>1505 - Üniversite-Sanayi İşbirliği Destek Programı</vt:lpstr>
      <vt:lpstr>1505 - TÜBİTAK Üniversite- Sanayi İşbirliği Destekleme Programı</vt:lpstr>
      <vt:lpstr>1505 - Üniversite-Sanayi İşbirliği Destek Programı</vt:lpstr>
      <vt:lpstr>Proje Ekibine yapılan ödemeler</vt:lpstr>
      <vt:lpstr>Proje Ekibine yapılan ödemeler</vt:lpstr>
      <vt:lpstr>Proje Ekibine yapılan ödemeler</vt:lpstr>
      <vt:lpstr>1505 - Üniversite-Sanayi İşbirliği Destek Programı</vt:lpstr>
      <vt:lpstr>1505 - Üniversite-Sanayi İşbirliği Destek Programı</vt:lpstr>
      <vt:lpstr>1505 - Üniversite-Sanayi İşbirliği Destek Programı</vt:lpstr>
      <vt:lpstr>1505 - Üniversite-Sanayi İşbirliği Destek Programı</vt:lpstr>
      <vt:lpstr>1505 - Üniversite-Sanayi İşbirliği Destek Programı</vt:lpstr>
      <vt:lpstr>1505 - Üniversite-Sanayi İşbirliği Destek Programı</vt:lpstr>
      <vt:lpstr>1505 - Üniversite-Sanayi İşbirliği Destek Programı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ASUS</cp:lastModifiedBy>
  <cp:revision>181</cp:revision>
  <dcterms:created xsi:type="dcterms:W3CDTF">2020-07-17T08:08:03Z</dcterms:created>
  <dcterms:modified xsi:type="dcterms:W3CDTF">2020-10-27T09:20:37Z</dcterms:modified>
</cp:coreProperties>
</file>